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87"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3" autoAdjust="0"/>
    <p:restoredTop sz="58035" autoAdjust="0"/>
  </p:normalViewPr>
  <p:slideViewPr>
    <p:cSldViewPr snapToGrid="0" snapToObjects="1">
      <p:cViewPr>
        <p:scale>
          <a:sx n="94" d="100"/>
          <a:sy n="94" d="100"/>
        </p:scale>
        <p:origin x="888" y="-17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p:scale>
          <a:sx n="84" d="100"/>
          <a:sy n="84" d="100"/>
        </p:scale>
        <p:origin x="2910" y="3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0919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F1DAE4-2640-3F47-B212-85BCFB442E7D}" type="slidenum">
              <a:rPr lang="en-US" smtClean="0"/>
              <a:t>1</a:t>
            </a:fld>
            <a:endParaRPr lang="en-US"/>
          </a:p>
        </p:txBody>
      </p:sp>
    </p:spTree>
    <p:extLst>
      <p:ext uri="{BB962C8B-B14F-4D97-AF65-F5344CB8AC3E}">
        <p14:creationId xmlns:p14="http://schemas.microsoft.com/office/powerpoint/2010/main" val="353367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a:p>
            <a:r>
              <a:rPr dirty="0"/>
              <a:t>George Engel published the biopsychosocial model in Science in 1977. The idea — radical at the time, obvious in hindsight — was that biological, psychological, and social factors all contribute to illness and to recovery, and any model that ignores any of those three is incomplete. </a:t>
            </a:r>
            <a:endParaRPr lang="en-US" dirty="0"/>
          </a:p>
          <a:p>
            <a:endParaRPr lang="en-US" dirty="0"/>
          </a:p>
          <a:p>
            <a:r>
              <a:rPr dirty="0"/>
              <a:t>On the BIO side: tissue, joints, neurology, inflammation, age, comorbidities, prior injuries, sleep architecture. That's the column most of you are already evaluating well. </a:t>
            </a:r>
            <a:endParaRPr lang="en-US" dirty="0"/>
          </a:p>
          <a:p>
            <a:endParaRPr lang="en-US" dirty="0"/>
          </a:p>
          <a:p>
            <a:r>
              <a:rPr dirty="0"/>
              <a:t>On the PSYCHO side: mood, fear, expectations, beliefs about pain, coping style, catastrophizing, self-efficacy, prior trauma, hypervigilance. </a:t>
            </a:r>
            <a:endParaRPr lang="en-US" dirty="0"/>
          </a:p>
          <a:p>
            <a:endParaRPr lang="en-US" dirty="0"/>
          </a:p>
          <a:p>
            <a:r>
              <a:rPr dirty="0"/>
              <a:t>On the SOCIAL side: work demands, family stress, financial pressure, isolation, cultural beliefs about illness, support network, healthcare access. </a:t>
            </a:r>
            <a:endParaRPr lang="en-US" dirty="0"/>
          </a:p>
          <a:p>
            <a:r>
              <a:rPr dirty="0"/>
              <a:t>So when we talk about a patient's biopsychosocial picture, we are not adding a new domain to chiropractic — we are formalizing one that has always been part of how good chiropractors practice.</a:t>
            </a:r>
          </a:p>
          <a:p>
            <a:endParaRPr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all know red flags — the medical emergencies that send a patient out of your office and straight to imaging or the ER.</a:t>
            </a:r>
          </a:p>
          <a:p>
            <a:endParaRPr lang="en-US" dirty="0"/>
          </a:p>
          <a:p>
            <a:r>
              <a:rPr lang="en-US" dirty="0"/>
              <a:t>Yellow flags are different. Yellow flags are the warning signs that a patient is heading toward long-term disability if no one steps in. They aren't emergencies. They're predictors.</a:t>
            </a:r>
          </a:p>
          <a:p>
            <a:endParaRPr lang="en-US" dirty="0"/>
          </a:p>
          <a:p>
            <a:r>
              <a:rPr lang="en-US" dirty="0"/>
              <a:t>Four buckets.</a:t>
            </a:r>
          </a:p>
          <a:p>
            <a:endParaRPr lang="en-US" dirty="0"/>
          </a:p>
          <a:p>
            <a:r>
              <a:rPr lang="en-US" dirty="0"/>
              <a:t>What the patient believes. The patient who thinks every twinge means more damage. The patient who's afraid to move. The patient who's already decided they won't get better.</a:t>
            </a:r>
          </a:p>
          <a:p>
            <a:endParaRPr lang="en-US" dirty="0"/>
          </a:p>
          <a:p>
            <a:r>
              <a:rPr lang="en-US" dirty="0"/>
              <a:t>What the patient feels. Depression, anxiety, irritability, pulling away from friends and family. Trouble sleeping — we keep coming back to sleep. Feeling hopeless about ever getting out of pain.</a:t>
            </a:r>
          </a:p>
          <a:p>
            <a:endParaRPr lang="en-US" dirty="0"/>
          </a:p>
          <a:p>
            <a:r>
              <a:rPr lang="en-US" dirty="0"/>
              <a:t>What the patient does. Avoiding activity. Wanting to be adjusted but skipping the home exercises. Too much rest. Guarding. Or the pattern where they overdo it on a good day and pay for it for the next three.</a:t>
            </a:r>
          </a:p>
          <a:p>
            <a:endParaRPr lang="en-US" dirty="0"/>
          </a:p>
          <a:p>
            <a:r>
              <a:rPr lang="en-US" dirty="0"/>
              <a:t>What the patient lives in. A stressful job. An open lawsuit. No support at home. Cultural beliefs about being disabled. Money pressure. The world they go home to after they leave your office.</a:t>
            </a:r>
          </a:p>
          <a:p>
            <a:endParaRPr lang="en-US" dirty="0"/>
          </a:p>
          <a:p>
            <a:r>
              <a:rPr lang="en-US" dirty="0"/>
              <a:t>Here's how to use this. If you can spot three or more yellow flags in the same patient, your standard care plan is going to underperform — unless you also address what's going on underneath. Not instead of your care. In addition to it.</a:t>
            </a:r>
          </a:p>
          <a:p>
            <a:endParaRPr lang="en-US" dirty="0"/>
          </a:p>
          <a:p>
            <a:r>
              <a:rPr lang="en-US" dirty="0"/>
              <a:t>And the good news is, nothing I just listed requires you to diagnose anything. It just requires you to notice.</a:t>
            </a:r>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a:p>
            <a:r>
              <a:rPr dirty="0"/>
              <a:t>Let me make this concrete. These are phrases your front desk and you have probably heard this week. </a:t>
            </a:r>
            <a:endParaRPr lang="en-US" dirty="0"/>
          </a:p>
          <a:p>
            <a:endParaRPr lang="en-US" dirty="0"/>
          </a:p>
          <a:p>
            <a:r>
              <a:rPr dirty="0"/>
              <a:t>"If I move it the wrong way, I'm going to end up paralyzed." — That's catastrophizing plus </a:t>
            </a:r>
            <a:r>
              <a:rPr dirty="0" err="1"/>
              <a:t>kinesiophobia</a:t>
            </a:r>
            <a:r>
              <a:rPr dirty="0"/>
              <a:t>, in one sentence. </a:t>
            </a:r>
            <a:endParaRPr lang="en-US" dirty="0"/>
          </a:p>
          <a:p>
            <a:endParaRPr lang="en-US" dirty="0"/>
          </a:p>
          <a:p>
            <a:r>
              <a:rPr dirty="0"/>
              <a:t> "Nothing has worked. Nothing is going to work." — That's hopelessness and low recovery expectancy. That patient has already decided how this ends. </a:t>
            </a:r>
            <a:endParaRPr lang="en-US" dirty="0"/>
          </a:p>
          <a:p>
            <a:endParaRPr lang="en-US" dirty="0"/>
          </a:p>
          <a:p>
            <a:r>
              <a:rPr lang="en-US" dirty="0"/>
              <a:t>“</a:t>
            </a:r>
            <a:r>
              <a:rPr dirty="0"/>
              <a:t>I can't sleep more than two hours at a time." — That's sleep disturbance, and as we talked about, it is independently slowing this patient's recovery. </a:t>
            </a:r>
            <a:endParaRPr lang="en-US" dirty="0"/>
          </a:p>
          <a:p>
            <a:endParaRPr lang="en-US" dirty="0"/>
          </a:p>
          <a:p>
            <a:r>
              <a:rPr dirty="0"/>
              <a:t>"My boss doesn't believe I'm really hurt." — That's workplace and validation stress. That patient is fighting on two fronts. </a:t>
            </a:r>
            <a:endParaRPr lang="en-US" dirty="0"/>
          </a:p>
          <a:p>
            <a:endParaRPr lang="en-US" dirty="0"/>
          </a:p>
          <a:p>
            <a:r>
              <a:rPr dirty="0"/>
              <a:t> "I just need someone to fix this so my life can go back to normal." — That's an external locus of control and low self-efficacy. </a:t>
            </a:r>
            <a:endParaRPr lang="en-US" dirty="0"/>
          </a:p>
          <a:p>
            <a:endParaRPr lang="en-US" dirty="0"/>
          </a:p>
          <a:p>
            <a:r>
              <a:rPr dirty="0"/>
              <a:t>They are looking for a rescuer. Now — I am willing to bet that you have heard at least three of these five this week</a:t>
            </a:r>
            <a:r>
              <a:rPr lang="en-US" dirty="0"/>
              <a:t>. </a:t>
            </a:r>
            <a:r>
              <a:rPr dirty="0"/>
              <a:t>The question is: when you hear them, do you have a workflow that converts the recognition into action? Because right now, in most practices, those phrases get logged in the chart as patient complaint and the visit moves on. By the end of this lecture, you should have a different answer.</a:t>
            </a:r>
          </a:p>
          <a:p>
            <a:endParaRPr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spend a few minutes on something that's unique to your profession in a way it isn't to a primary care doctor or a counselor like me. Your hands are the tool. Physical contact, prone positioning, cervical work — these can trigger trauma responses in patients with histories of abuse, assault, surgical trauma, combat.</a:t>
            </a:r>
          </a:p>
          <a:p>
            <a:r>
              <a:rPr lang="en-US" dirty="0"/>
              <a:t>And to be precise — this isn't therapy. I'm not asking you to do trauma work. I'm describing how you deliver chiropractic care to a patient population that statistically includes trauma survivors.</a:t>
            </a:r>
          </a:p>
          <a:p>
            <a:endParaRPr lang="en-US" dirty="0"/>
          </a:p>
          <a:p>
            <a:r>
              <a:rPr lang="en-US" dirty="0"/>
              <a:t>Five principles.</a:t>
            </a:r>
          </a:p>
          <a:p>
            <a:r>
              <a:rPr lang="en-US" dirty="0"/>
              <a:t>One. Narrate before you touch. Tell the patient what you're about to do, where, and why — before contact. Predictability lowers nervous-system threat.</a:t>
            </a:r>
          </a:p>
          <a:p>
            <a:endParaRPr lang="en-US" dirty="0"/>
          </a:p>
          <a:p>
            <a:r>
              <a:rPr lang="en-US" dirty="0"/>
              <a:t>Two. Ask permission. "Is it okay if I work on your neck today?" Ninety-nine percent will say yes. The one percent who says no needed the agency. And the act of asking signals safety even to the ones who say yes.</a:t>
            </a:r>
          </a:p>
          <a:p>
            <a:endParaRPr lang="en-US" dirty="0"/>
          </a:p>
          <a:p>
            <a:r>
              <a:rPr lang="en-US" dirty="0"/>
              <a:t>Three. Slow down. Especially with new patients. Especially with cervical work. Especially in prone, where they can't see you. Speed reads as threat to a sensitized nervous system.</a:t>
            </a:r>
          </a:p>
          <a:p>
            <a:endParaRPr lang="en-US" dirty="0"/>
          </a:p>
          <a:p>
            <a:r>
              <a:rPr lang="en-US" dirty="0"/>
              <a:t>Four. Watch for distress signals. Sudden tearfulness. Freezing. Dramatic flinching. Dissociation — the eyes glaze, they leave the room without leaving the table. When you see it, stop. Check in. Don't push through.</a:t>
            </a:r>
          </a:p>
          <a:p>
            <a:endParaRPr lang="en-US" dirty="0"/>
          </a:p>
          <a:p>
            <a:r>
              <a:rPr lang="en-US" dirty="0"/>
              <a:t>Five. Build agency into the visit. The patient can pause or stop, anytime, no questions, no awkwardness. Say it out loud at the start. They shouldn't have to be brave to use it.</a:t>
            </a:r>
          </a:p>
          <a:p>
            <a:endParaRPr lang="en-US" dirty="0"/>
          </a:p>
          <a:p>
            <a:r>
              <a:rPr lang="en-US" dirty="0"/>
              <a:t>One last point. In my own clinical work, the patients with trauma histories are often the same patients showing up with chronic, treatment-resistant pain. Adverse childhood experiences independently predict chronic pain in adulthood. So this isn't a niche skill. For anyone working with chronic pain, it's baseline competency.</a:t>
            </a:r>
          </a:p>
          <a:p>
            <a:endParaRPr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a:t>I want to introduce you to a patient. Some version of her is in your practice right now. Fifty-two-year-old woman. Chronic low back pain, eight months. Came in, initial improvement at weeks two through four — exactly what you'd expect. Then a plateau. Now she's twelve weeks in. Pain unchanged. Attendance starting to drop off. She's frustrated. Last visit she told </a:t>
            </a:r>
            <a:r>
              <a:rPr lang="en-US" dirty="0"/>
              <a:t>you </a:t>
            </a:r>
            <a:r>
              <a:rPr dirty="0"/>
              <a:t>she's 'thinking about going to a specialist.' Home exercise compliance — low. Most of us, when we see this pattern, our instinct is to talk to the patient about compliance. Or to add a new modality. Or to refer to imaging. But </a:t>
            </a:r>
            <a:r>
              <a:rPr lang="en-US" dirty="0"/>
              <a:t>therapist that reads this same intake sees something different.</a:t>
            </a:r>
          </a:p>
          <a:p>
            <a:endParaRPr lang="en-US" dirty="0"/>
          </a:p>
          <a:p>
            <a:r>
              <a:rPr lang="en-US" dirty="0"/>
              <a:t>We </a:t>
            </a:r>
            <a:r>
              <a:rPr dirty="0"/>
              <a:t>a</a:t>
            </a:r>
            <a:r>
              <a:rPr lang="en-US" dirty="0"/>
              <a:t>re</a:t>
            </a:r>
            <a:r>
              <a:rPr dirty="0"/>
              <a:t> trained to ask different intake questions. Look at what's in the chart, but was not acted on. </a:t>
            </a:r>
            <a:endParaRPr lang="en-US" dirty="0"/>
          </a:p>
          <a:p>
            <a:endParaRPr lang="en-US" dirty="0"/>
          </a:p>
          <a:p>
            <a:r>
              <a:rPr dirty="0"/>
              <a:t>On the original intake, she mentioned a recent significant life stressor. Could be a divorce, could be a job loss, could be a death in the family. It was noted, then nothing happened with it. </a:t>
            </a:r>
            <a:endParaRPr lang="en-US" dirty="0"/>
          </a:p>
          <a:p>
            <a:endParaRPr lang="en-US" dirty="0"/>
          </a:p>
          <a:p>
            <a:r>
              <a:rPr dirty="0"/>
              <a:t>She mentioned trouble sleeping. She's sleeping four to five hours a night. Twelve weeks of four to five hours a night is, by itself, a reason her tissue is not healing the way it should. </a:t>
            </a:r>
            <a:endParaRPr lang="en-US" dirty="0"/>
          </a:p>
          <a:p>
            <a:endParaRPr lang="en-US" dirty="0"/>
          </a:p>
          <a:p>
            <a:r>
              <a:rPr dirty="0"/>
              <a:t>She catastrophizes about her back — she's been told 'your back is bad' often enough that she believes she is one wrong movement from disability. And a close family member recently had spine surgery. So in her mind, the trajectory she is on ends in the operating room. None of this was screened. None of this was surfaced. None of this was addressed. And so the standard chiropractic care plan — which was clinically appropriate — was working against a headwind no one in the practice could see. </a:t>
            </a:r>
            <a:endParaRPr lang="en-US" dirty="0"/>
          </a:p>
          <a:p>
            <a:endParaRPr lang="en-US" dirty="0"/>
          </a:p>
          <a:p>
            <a:r>
              <a:rPr dirty="0"/>
              <a:t>Here's the part that should bother all of us. This patient is not unusual. This is a normal week in any chiropractic practice in this room. What's missing is not the clinical skill. What's missing is the workflow that would have surfaced the psychosocial layer at intake or at the plateau. That's what we're going to build in the second hour. </a:t>
            </a:r>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If you don't address the mental and emotional layer of a chronic pain case, the data is clear about what happens next. Four things.</a:t>
            </a:r>
          </a:p>
          <a:p>
            <a:endParaRPr lang="en-US" dirty="0">
              <a:effectLst/>
            </a:endParaRPr>
          </a:p>
          <a:p>
            <a:r>
              <a:rPr lang="en-US" b="1" dirty="0">
                <a:effectLst/>
              </a:rPr>
              <a:t>Outcomes.</a:t>
            </a:r>
            <a:r>
              <a:rPr lang="en-US" dirty="0">
                <a:effectLst/>
              </a:rPr>
              <a:t> Untreated psychosocial factors are tied to longer recovery times, higher disability ratings, and worse pain scores at six and twelve months. And the word that matters here is "independently" — meaning even when you control for the severity of the injury itself. Same MRI, same exam, same mechanism. The patient with untreated depression or catastrophizing recovers slower. The biology is doing its job. The headwind is somewhere else.</a:t>
            </a:r>
          </a:p>
          <a:p>
            <a:endParaRPr lang="en-US" dirty="0">
              <a:effectLst/>
            </a:endParaRPr>
          </a:p>
          <a:p>
            <a:r>
              <a:rPr lang="en-US" b="1" dirty="0">
                <a:effectLst/>
              </a:rPr>
              <a:t>Adherence.</a:t>
            </a:r>
            <a:r>
              <a:rPr lang="en-US" dirty="0">
                <a:effectLst/>
              </a:rPr>
              <a:t> DiMatteo's meta-analysis found patients with depression are three times more likely to be non-adherent to medical treatment — including home exercise programs. So when you write a HEP for a depressed patient and they don't do it, please understand: that is not laziness. That is a symptom of the illness you didn't know they had. Depression robs people of the motivation and energy it takes to follow through. Knowing that changes how you have the compliance conversation — or whether you ask a different question first.</a:t>
            </a:r>
          </a:p>
          <a:p>
            <a:endParaRPr lang="en-US" dirty="0">
              <a:effectLst/>
            </a:endParaRPr>
          </a:p>
          <a:p>
            <a:r>
              <a:rPr lang="en-US" b="1" dirty="0">
                <a:effectLst/>
              </a:rPr>
              <a:t>Retention.</a:t>
            </a:r>
            <a:r>
              <a:rPr lang="en-US" dirty="0">
                <a:effectLst/>
              </a:rPr>
              <a:t> Patients who feel unheard about their distress drop out of care earlier and are more likely to escalate to surgical or pharmacological alternatives. Remember the fifty-two-year-old? She's one frustrated visit away from canceling her next appointment and self-referring to a spine surgeon. Not because chiropractic was failing her clinically. Because no one in your office surfaced the four months of poor sleep and the catastrophic thinking she walked in with on day one.</a:t>
            </a:r>
          </a:p>
          <a:p>
            <a:endParaRPr lang="en-US" dirty="0">
              <a:effectLst/>
            </a:endParaRPr>
          </a:p>
          <a:p>
            <a:r>
              <a:rPr lang="en-US" b="1" dirty="0">
                <a:effectLst/>
              </a:rPr>
              <a:t>Reputation.</a:t>
            </a:r>
            <a:r>
              <a:rPr lang="en-US" dirty="0">
                <a:effectLst/>
              </a:rPr>
              <a:t> Flipping the lens — practices known for treating the whole patient, appropriately and within scope, generate stronger word-of-mouth, stronger physician referrals, and longer patient relationships. PCPs refer to chiropractors they trust to communicate and refer back when something is outside scope. Patients refer family to the chiropractor who made them feel heard. Call it good medicine or call it good business — it's the same investment, paying off both ways.</a:t>
            </a:r>
          </a:p>
          <a:p>
            <a:endParaRPr lang="en-US" dirty="0">
              <a:effectLst/>
            </a:endParaRPr>
          </a:p>
          <a:p>
            <a:r>
              <a:rPr lang="en-US" dirty="0">
                <a:effectLst/>
              </a:rPr>
              <a:t>This isn't a charity argument. It's a clinical-and-practice argument. Patients who feel heard stay. Patients who don't, leave.</a:t>
            </a:r>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a:p>
            <a:r>
              <a:rPr dirty="0"/>
              <a:t>Before I hand the second hour to Dan, I want to leave you with three moments — three clinical decision points — where addressing the psychosocial dimension changes the trajectory of a case. </a:t>
            </a:r>
            <a:endParaRPr lang="en-US" dirty="0"/>
          </a:p>
          <a:p>
            <a:endParaRPr lang="en-US" dirty="0"/>
          </a:p>
          <a:p>
            <a:r>
              <a:rPr dirty="0"/>
              <a:t>ONE: At intake. A single screening question, or a brief instrument like the PHQ-2, can flag patients at risk before you ever have a stalled-care problem. The earlier you catch this, the easier it is to act on. </a:t>
            </a:r>
            <a:endParaRPr lang="en-US" dirty="0"/>
          </a:p>
          <a:p>
            <a:endParaRPr lang="en-US" dirty="0"/>
          </a:p>
          <a:p>
            <a:r>
              <a:rPr dirty="0"/>
              <a:t>TWO: At the plateau. When expected progress is not happening, your workflow should automatically prompt a psychosocial review. Not a frustrated conversation with the patient about why they aren't doing their exercises. A structured re-screen. We will show you how. </a:t>
            </a:r>
            <a:endParaRPr lang="en-US" dirty="0"/>
          </a:p>
          <a:p>
            <a:endParaRPr lang="en-US" dirty="0"/>
          </a:p>
          <a:p>
            <a:r>
              <a:rPr dirty="0"/>
              <a:t>THREE: At the crisis moment. When a patient signals acute distress — they tell you something is wrong at home, they break down in the exam room, they say something that worries you — you need a pre-built workflow for safe, scope-appropriate response and referral. Not improvisation. Workflow. </a:t>
            </a:r>
            <a:endParaRPr lang="en-US" dirty="0"/>
          </a:p>
          <a:p>
            <a:endParaRPr lang="en-US" dirty="0"/>
          </a:p>
          <a:p>
            <a:r>
              <a:rPr dirty="0"/>
              <a:t>Hour One was about why this matters and what it looks like. Hour Two is about what you actually do. </a:t>
            </a:r>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a:p>
            <a:r>
              <a:rPr dirty="0"/>
              <a:t>DAN: Thanks Edisa. Alright — Hour Two is the practical half. Edisa walked you through why this matters and what it looks like. I am going to walk you through what to actually do about it in your practice on Monday morning. We are going to cover scope of practice — what you can and cannot do under Florida law. Where screening fits in your existing workflow without adding appointment time. The two screening tools you should know — the PHQ-9 and the GAD-7. How to talk to patients about substance use. The language to use, and the language to avoid. How to document. How to build a referral pathway. How to do a warm handoff so the referral actually connects. And then a concrete five-week rollout plan. By the end of this hour, you should have everything you need to go back to your practice next week and start. So let's start with the most important question, which is: what is the chiropractor's lane here?</a:t>
            </a:r>
          </a:p>
          <a:p>
            <a:endParaRPr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a:p>
            <a:r>
              <a:rPr dirty="0"/>
              <a:t>DAN: I want to be very clear about what we, as Florida chiropractors, can and cannot do here. Because the worst outcome of this lecture would be one of us going home and overstepping our scope. Under Chapter 460 of the Florida Statutes — the Chiropractic Medicine Practice Act — we are NOT licensed to diagnose mental health disorders. We are NOT licensed to provide psychotherapy. We are NOT licensed to prescribe psychotropic medications. We are NOT licensed to be the primary clinician for an active mental health crisis. What we ARE able to do — and what I would argue we are obligated to do under our duty of care — is recognize, communicate, and refer when indicated. Referral is not discretion. It is responsibility. On the IN-SCOPE side: we can screen using validated tools. We can ask about sleep, mood, stress, and support. We can educate patients on the mind-body relationship. We can document psychosocial findings as they relate to MSK care. We can refer to qualified mental health professionals. We can coordinate care with PCPs and counselors. On the OUT-OF-SCOPE side: we do not diagnose depression, anxiety, PTSD, or any mental health disorder. We do not provide counseling or talk therapy. We do not prescribe or recommend psychotropic medications. And critically — we are not the primary provider for acute suicidal ideation, intent, or plan. If a patient reports active suicidal ideation in your office, your job is to make sure they are safe and to connect them — same day — to someone who can treat that. 988 is the Suicide and Crisis Lifeline. Local crisis stabilization and your nearest ER are your resources. We will come back to this in two slides. The simple version: if it is talk therapy, prescribing, or diagnosing — it is not yours. If it is screening, asking, documenting, or referring — it is. Stay on the right side of that line, and you protect the patient and you protect your license.</a:t>
            </a:r>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a:p>
            <a:r>
              <a:rPr dirty="0"/>
              <a:t>DAN: One of the things that stops chiropractors from doing this is the assumption that we'd have to add an entire new appointment type or hire a new staff member. We don't. You need three small additions to existing touchpoints. INTAKE. Add two to three screening questions to your new patient paperwork. The PHQ-2 is two items. Add a single sleep question. That's it. The patient fills it out while they wait. No clinician time required. RE-EXAM. Every re-exam — typically every four to six weeks in most of our practices — include a brief check-in. Sleep, mood, stressors. Sixty seconds. [DAN: insert here a sentence about your own re-exam workflow if you have one.] STALLED CARE. This is the one that changes outcomes the most. Define a stalled-care trigger in your practice. Mine is — [DAN: insert your specific trigger, e.g. 'six weeks without measurable VAS improvement']. When the trigger fires, the workflow automatically prompts a full PHQ-9 and GAD-7, plus an open conversation about what else is going on. The principle here is simple: build the screening into the system, not into your memory. If it depends on you remembering in the moment with each patient, it will not happen consistently. If it depends on a checkbox on your intake form and a trigger in your re-exam template, it will happen every time.</a:t>
            </a:r>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a:p>
            <a:r>
              <a:rPr dirty="0"/>
              <a:t>Good morning, everyone. Thank you for being here at eight o'clock on a Friday at the beach — that takes commitment. I'm Edisa Shirley. I'm a PhD-level healthcare executive and a Florida-licensed mental health counselor, and I'm joined this morning by Dr. Dan </a:t>
            </a:r>
            <a:r>
              <a:rPr dirty="0" err="1"/>
              <a:t>Gogliotti</a:t>
            </a:r>
            <a:r>
              <a:rPr dirty="0"/>
              <a:t>, who many of you already know. Over the next hundred minutes, we are going to talk about the patients in your practice whose pain isn't only about their spine — and what to do about it without stepping outside your scope. This is a clinical conversation, not a soft one. By the end, you should leave with a workflow you can implement Monday morning.</a:t>
            </a:r>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a:p>
            <a:r>
              <a:rPr dirty="0"/>
              <a:t>DAN: The Patient Health Questionnaire — the PHQ-9 — is the most widely used depression screening tool in primary care. It's nine questions. It takes about three minutes for the patient to complete. It's self-administered, paper or digital. It's public domain — there is no licensing fee. It has been validated in primary care, in musculoskeletal populations, and in chronic pain populations specifically. And it's available in dozens of languages, which matters in many Florida practices. The scoring is straightforward. Zero to four is minimal. Five to nine is mild. Ten to fourteen is moderate. Fifteen to nineteen is moderately severe. Twenty to twenty-seven is severe. A score of ten or higher generally warrants further evaluation by a qualified mental health professional. Here is the part of the PHQ-9 you must understand. Question Nine asks about thoughts of being better off dead or of hurting oneself. ANY non-zero answer on Question Nine is a clinical signal that must be acted on, regardless of the total score. The higher the response — a two or a three — the more acute the concern. But even a score of one on Q9, in a chiropractor's office, is a patient you do not let walk out the door without two things happening: a direct, calm conversation with you or a designated staff member to assess immediate safety, and a connection to qualified help — whether that is their PCP today, a mental health provider you have a relationship with, or — in an acute case — 988 or the nearest ER. We will come back to this in the documentation and workflow slides. But this is the single most important rule for using the PHQ-9 in a chiropractic office: Question Nine is the one you do not ignore.</a:t>
            </a:r>
          </a:p>
          <a:p>
            <a:endParaRPr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a:p>
            <a:r>
              <a:rPr dirty="0"/>
              <a:t>DAN: The companion tool to the PHQ-9 is the GAD-7, the Generalized Anxiety Disorder seven-item scale. It's seven questions, takes about two minutes, self-administered, freely available, no permission needed for clinical use. It was originally validated for generalized anxiety but performs well as a screen for panic disorder and social anxiety as well. The reason you use these two together is that depression and anxiety travel together. Patients who screen positive on one frequently screen positive on the other. So in primary care and chronic pain populations, the standard practice is to pair them. Scoring is similar — zero to four minimal, five to nine mild, ten to fourteen moderate, fifteen to twenty-one severe. A score of ten or above generally warrants further evaluation. There is no equivalent to PHQ-9's Question Nine on the GAD-7 — there is no specific item that requires immediate action regardless of total score. But a high score on the GAD-7, especially combined with a high score on the PHQ-9, tells you </a:t>
            </a:r>
            <a:r>
              <a:rPr dirty="0" err="1"/>
              <a:t>you</a:t>
            </a:r>
            <a:r>
              <a:rPr dirty="0"/>
              <a:t> are looking at a patient whose nervous system is under significant load. And that has direct implications for how you are going to deliver chiropractic care. A patient whose autonomic system is running hot is going to guard more, sleep less, and respond to manual therapy differently.</a:t>
            </a:r>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a:p>
            <a:r>
              <a:rPr dirty="0"/>
              <a:t>DAN: I want to spend a couple of minutes on substance use, because it is the co-occurring variable most chiropractors are least comfortable discussing. Twenty to thirty percent of chronic pain patients have current or past substance use issues. And our profession is increasingly positioned as an alternative to opioids — which means our patient pool overlaps the substance use continuum more than most. Signs worth noticing in your practice: a patient escalating tolerance to manual therapy or asking only for stronger interventions. Frequent missed appointments, particularly when they cluster — a Monday no-show pattern, for example. Secrecy or evasiveness about other providers or prescriptions. The 'I just need something that works' framing without any engagement in self-care. </a:t>
            </a:r>
            <a:endParaRPr lang="en-US" dirty="0"/>
          </a:p>
          <a:p>
            <a:endParaRPr lang="en-US" dirty="0"/>
          </a:p>
          <a:p>
            <a:r>
              <a:rPr dirty="0"/>
              <a:t>What is underneath this is that chronic pain and substance use share a lot of neurobiology. The same descending pathways that get disrupted in chronic pain are the pathways that get dysregulated in substance dependence. So when you see a chronic pain patient with a substance use history — or one developing in front of you — they are not two separate problems. They are interacting problems. There is a single-question screen, published by Smith and colleagues in the Archives of Internal Medicine in 2010 and adopted by NIDA, that you can use. One sentence. "How many times in the past year have you used an illegal drug or used a prescription medication for non-medical reasons?" Any non-zero answer warrants follow-up. And — this is important — that follow-up is not yours to do clinically. Your job is to ask the question, hear the answer, document it in the patient's own words, and refer. The SBIRT framework — Screening, Brief Intervention, Referral to Treatment — is a SAMHSA-supported model. The brief intervention can happen in your office in two or three minutes; the treatment happens with a specialist. </a:t>
            </a:r>
            <a:endParaRPr lang="en-US" dirty="0"/>
          </a:p>
          <a:p>
            <a:endParaRPr lang="en-US" dirty="0"/>
          </a:p>
          <a:p>
            <a:r>
              <a:rPr lang="en-US" dirty="0"/>
              <a:t>S</a:t>
            </a:r>
            <a:r>
              <a:rPr dirty="0"/>
              <a:t>o here is the chiropractor's role on substance use. Recognize the pattern. Document the patient's response in their own words — not your interpretation. Refer to a substance use specialist or the patient's PCP. This is not your treatment territory. It is your recognition territory. And recognition, done well, saves lives. Patients who get a non-judgmental conversation about their substance use from a trusted provider — like their chiropractor — are more likely to engage with treatment downstream.</a:t>
            </a:r>
          </a:p>
          <a:p>
            <a:endParaRPr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a:p>
            <a:r>
              <a:rPr dirty="0"/>
              <a:t>DAN: How you frame the conversation with the patient determines whether they hear care or judgment. And — I'll be honest — most of us in this room have said something on the AVOID list at some point, often early in our careers. AVOID. "It's all in your head." Translation: I don't believe you. "You need to relax." Translation: this is your fault. "There's nothing structurally wrong, so..." Translation: there's nothing I can do for you. "You should see a therapist." Translation: I'm done with you. Even when none of those are what we meant — that is how the patient hears them. USE. "Pain doesn't live in just one system." That validates without diagnosing. "Your body has been carrying a lot." That acknowledges the burden without claiming to know what it is. "I want to make sure you have the full team you need. Would it help to talk to someone who specializes in the stress side of this?" That introduces the referral as part of comprehensive care, not as a dismissal. And here is the script for when a patient starts going deep — when the conversation drifts from 'my back' to 'my marriage' or 'my mother just died' or 'I haven't slept in three months.' "I can hear how much you're carrying. That's exactly the kind of thing [counselor name] is great at sitting with. Let me make sure you're connected — and let's get you set up on the table." Three moves. Acknowledge what the patient said. Redirect to qualified care. Return to your scope. Time-limited. Patient-centered. Compliant. Learn this script. Teach it to your staff. Once it's in your vocabulary, it stops feeling awkward.</a:t>
            </a:r>
          </a:p>
          <a:p>
            <a:endParaRPr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a:p>
            <a:r>
              <a:rPr dirty="0"/>
              <a:t>DAN: Documentation is where this either holds up or falls apart, both clinically and from a compliance standpoint. The rule is simple: document what you observed and what you did. Not what you suspect about a diagnosis you cannot make. Use the patient's own words where relevant. 'Patient reports sleeping four hours per night for the past two months' is good documentation. 'Patient appears depressed' is not — that is a diagnostic statement you are not licensed to make. Record screening tool scores and the date administered. Do not interpret as a diagnosis. PHQ-9 of fourteen is a score. It is not 'moderate depression' in your note. Document referrals made — date, recipient, reason — and document patient consent to release information. If Question Nine on the PHQ-9 is positive, note it separately, note your immediate clinical action, and note the disposition of the patient before they left the office. This is the highest-stakes documentation moment in the entire workflow. Document care coordination: phone calls, faxes, secure messages, confirmations of appointments kept. The model documentation pattern is: observation, score, action. 'Patient reports persistent low mood for six weeks. PHQ-9 score: fourteen. Referral initiated to Dr. Smith, LMHC; release of information signed; appointment scheduled for [date].' That is defensible. That is within your scope. That is what a board would want to see if your chart was ever reviewed.</a:t>
            </a:r>
          </a:p>
          <a:p>
            <a:endParaRPr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a:p>
            <a:r>
              <a:rPr dirty="0"/>
              <a:t>DAN: A referral pathway is a list of NAMES. Not a list of resources. Build it before you need it. Identify three to five mental health providers in your community. You want at least one psychologist, at least one licensed counselor — LMHC, LCSW — and ideally one psychiatric prescriber for the cases that need medication evaluation. If your community is diverse, include at least one provider who is bilingual or culturally matched to your patient population. Confirm they accept the insurance plans your patients carry — including a sliding-scale or community-mental-health option for your self-pay patients. A referral that the patient cannot afford is not a referral. Establish a relationship before you need it. Introduce yourself. Share your approach. Ask how they prefer to receive referrals — phone, fax, secure portal. The five minutes you spend on that introductory call buys you years of smooth referrals. Maintain a one-page referral resource sheet for your staff. Update it quarterly. Providers move, take or drop insurance, retire. A stale list is worse than no list because it sends patients into dead ends. Include emergency resources on every version of that sheet: 988 Suicide and Crisis Lifeline, local crisis stabilization unit, Florida 211, and your nearest ER's protocol for psychiatric presentations. And one more thing — mental health colleagues are not just a referral destination. They are a referral source. When you build genuine, professional relationships with the counselors and psychologists in your community based on shared patient care, those referrals flow both ways. That strengthens patient outcomes and it strengthens your standing in the community as the chiropractor who works </a:t>
            </a:r>
            <a:r>
              <a:rPr dirty="0" err="1"/>
              <a:t>integratively</a:t>
            </a:r>
            <a:r>
              <a:rPr dirty="0"/>
              <a:t>.</a:t>
            </a:r>
          </a:p>
          <a:p>
            <a:endParaRPr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a:p>
            <a:r>
              <a:rPr dirty="0"/>
              <a:t>DAN: A referral that doesn't connect is a referral that didn't happen. So we need to talk about how you actually move a patient from your office to the next provider. Four steps. INTRODUCE. In the room, while the patient is still with you. 'I want to introduce you to someone I trust. Her name is Dr. Smith. She's a counselor I've worked with for several years, and she's helped a lot of my patients with exactly what you're describing.' Personal endorsement. Not 'here is a list, good luck.' CONNECT. Where possible, place the call from your office, or have your staff schedule the appointment before the patient leaves. The biggest predictor of whether a mental health referral connects is whether the appointment is on the calendar before the patient walks out your door. AUTHORIZE. Obtain written consent for release of information. Send your relevant clinical notes to the receiving provider. This is your job as the referring clinician. It also makes you look like someone the mental health provider wants to keep getting referrals from. CONFIRM. At the next visit, ask. 'Did you make it to the appointment with Dr. Smith?' If they didn't — troubleshoot. Barriers are almost always practical: transportation, work schedule, insurance, cost, intimidation. They are rarely motivational. If you treat a missed referral as a motivation problem, you will miss the real barrier and you will lose the patient.</a:t>
            </a:r>
          </a:p>
          <a:p>
            <a:endParaRPr dirty="0"/>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a:p>
            <a:r>
              <a:rPr dirty="0"/>
              <a:t>DAN: We've covered the pieces. Now let's talk about how they fit together as a system, because if any one of these depends on individual heroics, it will stop working the first time you're having a bad day. Bake screening into intake paperwork — same form, every patient, every time. Set re-exam protocols that automatically include a sixty-second psychosocial check. Define a 'stalled-care' trigger specific to your practice and what fires when it hits. Train your front desk and your CAs on the language. They need to know how to hand a screening form to a patient without making the patient feel labeled. Something like 'we ask everyone these questions because they help us understand the whole picture' works fine. Establish staff awareness on the Q9 protocol. If a screening form comes back with Q9 positive, your front desk needs to know what to do — and that is not 'leave it in the chart and tell the doctor later.' Build referral pathway documentation into your SOPs, not your individual memory. New associates and new staff should be able to read the SOP and know exactly what to do. And then — review screening data quarterly. How often are we identifying yellow flags? Are we actually making referrals when we identify them? Are those referrals actually connecting? If you don't measure, you don't know. This is the difference between a practice that talks about integrated care and a practice that delivers it.</a:t>
            </a:r>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a:p>
            <a:r>
              <a:rPr dirty="0"/>
              <a:t>DAN: Five weeks. Five steps. Pick a start date today and put them on your calendar. WEEK ONE. Add two or three screening questions to your intake paperwork — PHQ-2 plus a single sleep question. Print copies. Train your staff on the language for handing it to a patient. WEEK TWO. Build your referral list. Three to five specific mental health providers. Call each one to introduce yourself. Confirm insurance fit. Get their preferred referral method. WEEKS THREE AND FOUR. Update your re-exam protocols to include the sixty-second psychosocial check-in. Train your CAs and your associates on the new template. WEEKS FIVE AND SIX. Define your stalled-care trigger and what fires when it hits — the full PHQ-9, GAD-7, and a proactive referral conversation. WEEK SEVEN AND ONGOING. Set up your quarterly review cadence. Screening rates, positive findings, referrals made, referrals that actually connected. Here's what success looks like at the ninety-day mark: every new patient screened at intake, every re-exam includes the sixty-second check, and you can name three patients in the last quarter where a referral changed the trajectory of their care. That's the bar. Six to seven weeks from now, if you do this, your practice will be operating with a behavioral health integration that most chiropractic offices in this state don't have. The barrier is not knowledge. After this lecture, you have the knowledge. The barrier is deciding to start. Pick the date.</a:t>
            </a:r>
          </a:p>
          <a:p>
            <a:endParaRPr dirty="0"/>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a:p>
            <a:r>
              <a:rPr dirty="0"/>
              <a:t>DAN: Three things to leave the room with. ONE. Most chronic pain caseloads carry psychosocial factors that influence outcomes. Your role is to recognize, communicate, and refer. Not to diagnose, not to treat. TWO. Screening and referral are within your scope under Florida Chapter 460. Diagnosing and treating are not. Stay on the right side of that line. You protect the patient and you protect yourself. THREE — and this is the one I want you to take home. Workflow beats willpower. Build the screening into intake. Build the check-in into re-exams. Build the referral pathway before you need it. If this depends on you remembering in the moment, with every patient, it will not happen consistently. If it depends on the system, it will. Structure carries the behavior. Those are the three things. Recognize, refer, and build the system.</a:t>
            </a:r>
          </a:p>
          <a:p>
            <a:endParaRPr dirty="0"/>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a:p>
            <a:r>
              <a:rPr dirty="0"/>
              <a:t>Before we go further, I owe you a disclosure. I serve as Chief Growth Officer at a healthcare practice management technology company that operates in the chiropractic, behavioral health, and multispecialty space. </a:t>
            </a:r>
            <a:endParaRPr lang="en-US" dirty="0"/>
          </a:p>
          <a:p>
            <a:endParaRPr lang="en-US" dirty="0"/>
          </a:p>
          <a:p>
            <a:r>
              <a:rPr dirty="0"/>
              <a:t>What you should know is that the content of this lecture is educational and vendor-neutral. Every recommendation you hear today is grounded in published evidence and built to be useful to your practice regardless of what software, what EHR, or what vendors you currently use. </a:t>
            </a:r>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a:p>
            <a:r>
              <a:rPr dirty="0"/>
              <a:t>DAN: I won't read this slide to you. Take a picture. Everything we cited today, plus the screening tools, plus the regulatory references, plus the crisis resources, are on this slide. The PHQ-9 and the GAD-7 are public domain — you can find them at phqscreeners.com, through SAMHSA, or through the APA. The 988 Lifeline, Florida 211, and SAMHSA's findtreatment.gov are the crisis and referral resources every practice should have on a one-page sheet at the front desk. [Pause 10 seconds for photos.]</a:t>
            </a:r>
          </a:p>
          <a:p>
            <a:endParaRPr dirty="0"/>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10"/>
          </p:nvPr>
        </p:nvSpPr>
        <p:spPr/>
        <p:txBody>
          <a:bodyPr/>
          <a:lstStyle/>
          <a:p>
            <a:fld id="{F7021451-1387-4CA6-816F-3879F97B5CBC}" type="slidenum">
              <a:rPr lang="en-US"/>
              <a:t>31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a:p>
            <a:r>
              <a:rPr dirty="0"/>
              <a:t>One more piece of housekeeping. This session is delivered under Florida Statute 460.408 and Administrative Code Rule 64B2-13.004. The content is educational, vendor-neutral, and non-promotional. Nothing in here is a product demonstration or an endorsement. Everything I share is supported by the best available evidence in the medical literature, and is intended to inform your clinical judgment — not to replace it. You are the clinician in the room with the patient. I'm here to widen the lens, not to tell you how to practice.</a:t>
            </a:r>
          </a:p>
          <a:p>
            <a:endParaRPr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a:t>By the end of our time together, you should be able to do three things. </a:t>
            </a:r>
            <a:endParaRPr lang="en-US" dirty="0"/>
          </a:p>
          <a:p>
            <a:endParaRPr lang="en-US" dirty="0"/>
          </a:p>
          <a:p>
            <a:r>
              <a:rPr dirty="0"/>
              <a:t>First, identify the common psychosocial factors that are affecting pain, healing, and adherence in your patients — and you'll see, the prevalence is higher than most chiropractors realize. </a:t>
            </a:r>
            <a:endParaRPr lang="en-US" dirty="0"/>
          </a:p>
          <a:p>
            <a:endParaRPr lang="en-US" dirty="0"/>
          </a:p>
          <a:p>
            <a:r>
              <a:rPr dirty="0"/>
              <a:t>Second, apply scope-appropriate communication and screening strategies that stay fully compliant with Florida regulations. You will not leave here being asked to diagnose anything. That's not your job, and we're not going to make it your job. </a:t>
            </a:r>
            <a:endParaRPr lang="en-US" dirty="0"/>
          </a:p>
          <a:p>
            <a:endParaRPr lang="en-US" dirty="0"/>
          </a:p>
          <a:p>
            <a:r>
              <a:rPr dirty="0"/>
              <a:t>Third, implement a structured referral and care-coordination workflow that actually improves continuity of care — and as a downstream benefit, improves patient retention. </a:t>
            </a:r>
            <a:endParaRPr lang="en-US" dirty="0"/>
          </a:p>
          <a:p>
            <a:endParaRPr lang="en-US" dirty="0"/>
          </a:p>
          <a:p>
            <a:r>
              <a:rPr dirty="0"/>
              <a:t>We'll spend the second hour on exactly that, and Dan is going to walk you through the workflow piece because he's actually built it in his own practice.</a:t>
            </a:r>
          </a:p>
          <a:p>
            <a:endParaRPr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numbers I want you to hear.</a:t>
            </a:r>
          </a:p>
          <a:p>
            <a:r>
              <a:rPr lang="en-US" dirty="0"/>
              <a:t>Twenty-three percent. That's how many U.S. adults had a mental illness in the past year, according to SAMHSA. Roughly one in five people. One in five.</a:t>
            </a:r>
          </a:p>
          <a:p>
            <a:r>
              <a:rPr lang="en-US" dirty="0"/>
              <a:t>Fifty-two percent. That's the average rate of major depression across pain clinic studies, from Bair's review in the Archives of Internal Medicine. More than half of chronic pain patients in those settings meet the criteria for major depression.</a:t>
            </a:r>
          </a:p>
          <a:p>
            <a:endParaRPr lang="en-US" dirty="0"/>
          </a:p>
          <a:p>
            <a:r>
              <a:rPr lang="en-US" dirty="0"/>
              <a:t>Three times. Patients with depression are three times more likely to skip their treatment plan — including the home exercises you give them. That's from DiMatteo's analysis in the same journal.</a:t>
            </a:r>
          </a:p>
          <a:p>
            <a:endParaRPr lang="en-US" dirty="0"/>
          </a:p>
          <a:p>
            <a:r>
              <a:rPr lang="en-US" dirty="0"/>
              <a:t>Now put those three numbers on top of a typical chiropractic caseload. Some of your patients are walking in with low-grade depression. Some are caught in catastrophic thinking that's quietly working against their recovery. Some are dealing with both — and you've been wondering why they aren't getting better.</a:t>
            </a:r>
          </a:p>
          <a:p>
            <a:r>
              <a:rPr lang="en-US" dirty="0"/>
              <a:t>The question isn't whether mental and emotional factors affect your outcomes. The research settled that a long time ago. The question is how each of you builds a way to spot them and respond — without stepping outside your scope.</a:t>
            </a:r>
          </a:p>
          <a:p>
            <a:endParaRPr lang="en-US" dirty="0"/>
          </a:p>
          <a:p>
            <a:r>
              <a:rPr lang="en-US" dirty="0"/>
              <a:t>That's what the next ninety minutes is about.</a:t>
            </a:r>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a:t>Hour one is the science and the recognition. We're going to look at how stress actually changes pain processing in the nervous system, what the biopsychosocial model means in a chiropractic context, what the yellow flags look like in real patient language, and where the clinical decision points are. </a:t>
            </a:r>
            <a:endParaRPr lang="en-US" dirty="0"/>
          </a:p>
          <a:p>
            <a:endParaRPr lang="en-US" dirty="0"/>
          </a:p>
          <a:p>
            <a:r>
              <a:rPr dirty="0"/>
              <a:t>Hour two — which Dan will lead — is what to do about it. Workflow, screening, documentation, referral. Let's start with what the literature says about your patient population.</a:t>
            </a:r>
          </a:p>
          <a:p>
            <a:endParaRPr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give you a sense of what shows up in your chairs.</a:t>
            </a:r>
          </a:p>
          <a:p>
            <a:endParaRPr lang="en-US" dirty="0"/>
          </a:p>
          <a:p>
            <a:r>
              <a:rPr lang="en-US" dirty="0"/>
              <a:t>Depression is three to four times more common in chronic low back pain patients than in the general population. And when you move from primary care into pain clinics, that number climbs to over fifty percent. More than half.</a:t>
            </a:r>
          </a:p>
          <a:p>
            <a:endParaRPr lang="en-US" dirty="0"/>
          </a:p>
          <a:p>
            <a:r>
              <a:rPr lang="en-US" dirty="0"/>
              <a:t>Anxiety travels with chronic pain too. Adults with chronic pain are about twice as likely to have an anxiety disorder as adults without it.</a:t>
            </a:r>
          </a:p>
          <a:p>
            <a:endParaRPr lang="en-US" dirty="0"/>
          </a:p>
          <a:p>
            <a:r>
              <a:rPr lang="en-US" dirty="0"/>
              <a:t>Sleep. Anywhere from fifty to eighty percent of chronic pain patients have trouble sleeping. And here's what matters clinically — poor sleep doesn't just come from the pain. It feeds the pain. Patients who don't sleep don't heal.</a:t>
            </a:r>
          </a:p>
          <a:p>
            <a:endParaRPr lang="en-US" dirty="0"/>
          </a:p>
          <a:p>
            <a:r>
              <a:rPr lang="en-US" dirty="0"/>
              <a:t>Childhood trauma shows up more often in chronic pain patients than in the general population, and it predicts how they respond to treatment.</a:t>
            </a:r>
          </a:p>
          <a:p>
            <a:endParaRPr lang="en-US" dirty="0"/>
          </a:p>
          <a:p>
            <a:r>
              <a:rPr lang="en-US" dirty="0"/>
              <a:t>And then there's catastrophizing — when a patient assumes the worst about their pain and their future. Of every mental and emotional factor we can measure, this is one of the strongest predictors of poor recovery.</a:t>
            </a:r>
          </a:p>
          <a:p>
            <a:endParaRPr lang="en-US" dirty="0"/>
          </a:p>
          <a:p>
            <a:r>
              <a:rPr lang="en-US" dirty="0"/>
              <a:t>So here's the takeaway. If you're three or four visits into a chronic pain case and the patient isn't improving the way you expected, the odds that something psychological is going on are high. Not possible — high. And acting on that is just good medicine.</a:t>
            </a:r>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does this matter biologically? Because pain isn't just a signal traveling from the body to the brain. Pain is something the brain produces — and context shapes it.</a:t>
            </a:r>
          </a:p>
          <a:p>
            <a:r>
              <a:rPr lang="en-US" dirty="0"/>
              <a:t>Three things matter for you clinically.</a:t>
            </a:r>
          </a:p>
          <a:p>
            <a:endParaRPr lang="en-US" dirty="0"/>
          </a:p>
          <a:p>
            <a:r>
              <a:rPr lang="en-US" dirty="0"/>
              <a:t>First, the nervous system can get more sensitive. When someone is under constant stress, their body becomes inflamed at a low level, and the nerves that carry pain signals get easier to set off. The same touch, the same movement, produces more pain than it used to. The patient isn't exaggerating. Their nervous system has physically changed.</a:t>
            </a:r>
          </a:p>
          <a:p>
            <a:endParaRPr lang="en-US" dirty="0"/>
          </a:p>
          <a:p>
            <a:r>
              <a:rPr lang="en-US" dirty="0"/>
              <a:t>Second, the brain has its own brake on pain — natural pathways that turn the volume down. Anxiety, fear, and chronic stress weaken those brakes. The same injury just hurts more.</a:t>
            </a:r>
          </a:p>
          <a:p>
            <a:endParaRPr lang="en-US" dirty="0"/>
          </a:p>
          <a:p>
            <a:r>
              <a:rPr lang="en-US" dirty="0"/>
              <a:t>Third, stress hormones get in the way of healing. They slow down tissue repair, tighten the muscles, and wreck sleep. And patients who can't sleep don't heal — and they hurt more the next day.</a:t>
            </a:r>
          </a:p>
          <a:p>
            <a:r>
              <a:rPr lang="en-US" dirty="0"/>
              <a:t>So when a patient tells you their pain is worse this week and you can't find a structural reason for it, don't assume they're exaggerating or drug-seeking or confused. Their nervous system may genuinely be processing pain differently than it was a week ago. That's a clinical fact. And it changes what you do next.</a:t>
            </a:r>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11F9D05-5C06-4844-A35F-402E13606485}" type="datetimeFigureOut">
              <a:rPr lang="en-US" smtClean="0"/>
              <a:t>5/28/2026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E2AA7E-E6B0-9741-A226-E79D9E0E7DCE}" type="slidenum">
              <a:rPr lang="en-US" smtClean="0"/>
              <a:t>‹#›</a:t>
            </a:fld>
            <a:endParaRPr lang="en-US"/>
          </a:p>
        </p:txBody>
      </p:sp>
    </p:spTree>
    <p:extLst>
      <p:ext uri="{BB962C8B-B14F-4D97-AF65-F5344CB8AC3E}">
        <p14:creationId xmlns:p14="http://schemas.microsoft.com/office/powerpoint/2010/main" val="26377300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microsoft.com/office/2007/relationships/hdphoto" Target="../media/hdphoto1.wdp"/><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61">
            <a:extLst>
              <a:ext uri="{FF2B5EF4-FFF2-40B4-BE49-F238E27FC236}">
                <a16:creationId xmlns:a16="http://schemas.microsoft.com/office/drawing/2014/main" id="{4B41F545-4456-7790-4875-3D55A96807B2}"/>
              </a:ext>
            </a:extLst>
          </p:cNvPr>
          <p:cNvPicPr>
            <a:picLocks noChangeAspect="1"/>
          </p:cNvPicPr>
          <p:nvPr/>
        </p:nvPicPr>
        <p:blipFill>
          <a:blip r:embed="rId3">
            <a:duotone>
              <a:schemeClr val="accent1">
                <a:shade val="45000"/>
                <a:satMod val="135000"/>
              </a:schemeClr>
              <a:prstClr val="white"/>
            </a:duotone>
          </a:blip>
          <a:srcRect l="21671" t="22477"/>
          <a:stretch>
            <a:fillRect/>
          </a:stretch>
        </p:blipFill>
        <p:spPr>
          <a:xfrm>
            <a:off x="0" y="-1"/>
            <a:ext cx="9144000" cy="4473059"/>
          </a:xfrm>
          <a:prstGeom prst="rect">
            <a:avLst/>
          </a:prstGeom>
        </p:spPr>
      </p:pic>
      <p:pic>
        <p:nvPicPr>
          <p:cNvPr id="5" name="Picture 4" descr="A green square with trees in the background&#10;&#10;Description automatically generated">
            <a:extLst>
              <a:ext uri="{FF2B5EF4-FFF2-40B4-BE49-F238E27FC236}">
                <a16:creationId xmlns:a16="http://schemas.microsoft.com/office/drawing/2014/main" id="{4D5A79AB-D49B-994D-29C8-5F88D3D1DE9F}"/>
              </a:ext>
            </a:extLst>
          </p:cNvPr>
          <p:cNvPicPr>
            <a:picLocks noChangeAspect="1"/>
          </p:cNvPicPr>
          <p:nvPr/>
        </p:nvPicPr>
        <p:blipFill>
          <a:blip r:embed="rId4">
            <a:grayscl/>
            <a:extLst>
              <a:ext uri="{BEBA8EAE-BF5A-486C-A8C5-ECC9F3942E4B}">
                <a14:imgProps xmlns:a14="http://schemas.microsoft.com/office/drawing/2010/main">
                  <a14:imgLayer r:embed="rId5">
                    <a14:imgEffect>
                      <a14:backgroundRemoval t="562" b="97869" l="167" r="98967">
                        <a14:foregroundMark x1="61300" y1="15542" x2="57333" y2="33748"/>
                        <a14:foregroundMark x1="57333" y1="33748" x2="76083" y2="31231"/>
                        <a14:foregroundMark x1="76083" y1="31231" x2="72583" y2="17022"/>
                        <a14:foregroundMark x1="72583" y1="17022" x2="72250" y2="38544"/>
                        <a14:foregroundMark x1="72250" y1="38544" x2="66633" y2="35879"/>
                        <a14:foregroundMark x1="66633" y1="35879" x2="74217" y2="23594"/>
                        <a14:foregroundMark x1="74217" y1="23594" x2="63833" y2="53493"/>
                        <a14:foregroundMark x1="63833" y1="53493" x2="70617" y2="64713"/>
                        <a14:foregroundMark x1="70617" y1="64713" x2="69300" y2="73446"/>
                        <a14:foregroundMark x1="46850" y1="977" x2="80750" y2="7105"/>
                        <a14:foregroundMark x1="80750" y1="7105" x2="86850" y2="6631"/>
                        <a14:foregroundMark x1="86850" y1="6631" x2="88167" y2="58052"/>
                        <a14:foregroundMark x1="88167" y1="58052" x2="70450" y2="70041"/>
                        <a14:foregroundMark x1="70450" y1="70041" x2="54167" y2="61841"/>
                        <a14:foregroundMark x1="54167" y1="61841" x2="47700" y2="51806"/>
                        <a14:foregroundMark x1="47700" y1="51806" x2="48400" y2="8082"/>
                        <a14:foregroundMark x1="48400" y1="8082" x2="62217" y2="19686"/>
                        <a14:foregroundMark x1="62217" y1="19686" x2="58317" y2="31291"/>
                        <a14:foregroundMark x1="58317" y1="31291" x2="60583" y2="45323"/>
                        <a14:foregroundMark x1="60583" y1="45323" x2="70917" y2="51806"/>
                        <a14:foregroundMark x1="70917" y1="51806" x2="80983" y2="39343"/>
                        <a14:foregroundMark x1="80983" y1="39343" x2="79450" y2="14269"/>
                        <a14:foregroundMark x1="79450" y1="14269" x2="72183" y2="5003"/>
                        <a14:foregroundMark x1="72183" y1="5003" x2="64367" y2="3848"/>
                        <a14:foregroundMark x1="64367" y1="3848" x2="76750" y2="3345"/>
                        <a14:foregroundMark x1="76750" y1="3345" x2="88867" y2="4263"/>
                        <a14:foregroundMark x1="89750" y1="2013" x2="47983" y2="977"/>
                        <a14:foregroundMark x1="47983" y1="977" x2="84383" y2="2546"/>
                        <a14:foregroundMark x1="84383" y1="2546" x2="90100" y2="1747"/>
                        <a14:foregroundMark x1="90100" y1="1747" x2="63683" y2="3138"/>
                        <a14:foregroundMark x1="63683" y1="3138" x2="63633" y2="3227"/>
                        <a14:foregroundMark x1="97967" y1="84340" x2="91500" y2="83037"/>
                        <a14:foregroundMark x1="91500" y1="83037" x2="56567" y2="97276"/>
                        <a14:foregroundMark x1="56567" y1="97276" x2="20583" y2="87951"/>
                        <a14:foregroundMark x1="20583" y1="87951" x2="10350" y2="91030"/>
                        <a14:foregroundMark x1="10350" y1="91030" x2="5067" y2="82712"/>
                        <a14:foregroundMark x1="5067" y1="82712" x2="37600" y2="75814"/>
                        <a14:foregroundMark x1="37600" y1="75814" x2="71250" y2="89728"/>
                        <a14:foregroundMark x1="71250" y1="89728" x2="81617" y2="87507"/>
                        <a14:foregroundMark x1="81617" y1="87507" x2="86650" y2="83097"/>
                        <a14:foregroundMark x1="86650" y1="83097" x2="93267" y2="88247"/>
                        <a14:foregroundMark x1="93267" y1="88247" x2="85083" y2="91001"/>
                        <a14:foregroundMark x1="85083" y1="91001" x2="81167" y2="80432"/>
                        <a14:foregroundMark x1="81167" y1="80432" x2="81417" y2="79633"/>
                        <a14:foregroundMark x1="90083" y1="75725" x2="95500" y2="77975"/>
                        <a14:foregroundMark x1="95500" y1="77975" x2="98433" y2="93872"/>
                        <a14:foregroundMark x1="98433" y1="93872" x2="7200" y2="92777"/>
                        <a14:foregroundMark x1="7200" y1="92777" x2="1400" y2="82120"/>
                        <a14:foregroundMark x1="1400" y1="82120" x2="6217" y2="77531"/>
                        <a14:foregroundMark x1="6217" y1="77531" x2="6617" y2="90705"/>
                        <a14:foregroundMark x1="95533" y1="79011" x2="89100" y2="95263"/>
                        <a14:foregroundMark x1="89100" y1="95263" x2="78967" y2="94819"/>
                        <a14:foregroundMark x1="95967" y1="81261" x2="95033" y2="91089"/>
                        <a14:foregroundMark x1="95033" y1="91089" x2="98033" y2="80314"/>
                        <a14:foregroundMark x1="98033" y1="80314" x2="97283" y2="93428"/>
                        <a14:foregroundMark x1="97283" y1="93428" x2="76183" y2="98313"/>
                        <a14:foregroundMark x1="76183" y1="98313" x2="1833" y2="94849"/>
                        <a14:foregroundMark x1="1833" y1="94849" x2="600" y2="82090"/>
                        <a14:foregroundMark x1="600" y1="82090" x2="3833" y2="93310"/>
                        <a14:foregroundMark x1="3833" y1="93310" x2="11350" y2="97691"/>
                        <a14:foregroundMark x1="11350" y1="97691" x2="22867" y2="97276"/>
                        <a14:foregroundMark x1="22867" y1="97276" x2="37267" y2="97573"/>
                        <a14:foregroundMark x1="37267" y1="97573" x2="42667" y2="97484"/>
                        <a14:foregroundMark x1="42667" y1="97484" x2="44183" y2="97484"/>
                        <a14:foregroundMark x1="96967" y1="79011" x2="92967" y2="95145"/>
                        <a14:foregroundMark x1="92967" y1="95145" x2="99083" y2="97721"/>
                        <a14:foregroundMark x1="99083" y1="97721" x2="97883" y2="84044"/>
                        <a14:foregroundMark x1="97883" y1="84044" x2="95967" y2="93132"/>
                        <a14:foregroundMark x1="95967" y1="93132" x2="96083" y2="93991"/>
                        <a14:foregroundMark x1="4617" y1="76140" x2="617" y2="90823"/>
                        <a14:foregroundMark x1="617" y1="90823" x2="4200" y2="83718"/>
                        <a14:foregroundMark x1="4200" y1="83718" x2="2733" y2="90497"/>
                        <a14:foregroundMark x1="98867" y1="74689" x2="98967" y2="97898"/>
                        <a14:foregroundMark x1="733" y1="75311" x2="167" y2="97484"/>
                        <a14:foregroundMark x1="90417" y1="770" x2="48567" y2="1747"/>
                        <a14:foregroundMark x1="48567" y1="1747" x2="58867" y2="562"/>
                        <a14:foregroundMark x1="58867" y1="562" x2="66083" y2="562"/>
                        <a14:backgroundMark x1="1617" y1="3641" x2="42133" y2="6157"/>
                        <a14:backgroundMark x1="42133" y1="6157" x2="42467" y2="67466"/>
                        <a14:backgroundMark x1="42467" y1="67466" x2="4000" y2="63351"/>
                        <a14:backgroundMark x1="4000" y1="63351" x2="400" y2="25252"/>
                        <a14:backgroundMark x1="400" y1="25252" x2="433" y2="9443"/>
                        <a14:backgroundMark x1="433" y1="9443" x2="5750" y2="42866"/>
                        <a14:backgroundMark x1="5750" y1="42866" x2="12683" y2="29929"/>
                        <a14:backgroundMark x1="12683" y1="29929" x2="37633" y2="45737"/>
                        <a14:backgroundMark x1="98300" y1="7342" x2="94617" y2="22706"/>
                        <a14:backgroundMark x1="94617" y1="22706" x2="95967" y2="62818"/>
                        <a14:backgroundMark x1="95967" y1="62818" x2="92417" y2="53493"/>
                        <a14:backgroundMark x1="92417" y1="53493" x2="94100" y2="5477"/>
                        <a14:backgroundMark x1="94100" y1="5477" x2="99550" y2="13262"/>
                        <a14:backgroundMark x1="99550" y1="13262" x2="98950" y2="66282"/>
                        <a14:backgroundMark x1="98950" y1="66282" x2="98300" y2="18028"/>
                        <a14:backgroundMark x1="44733" y1="70782" x2="4067" y2="71196"/>
                        <a14:backgroundMark x1="45067" y1="69775" x2="58367" y2="71255"/>
                        <a14:backgroundMark x1="58367" y1="71255" x2="63317" y2="76051"/>
                        <a14:backgroundMark x1="63317" y1="76051" x2="67683" y2="83807"/>
                        <a14:backgroundMark x1="67683" y1="83807" x2="77100" y2="70574"/>
                        <a14:backgroundMark x1="77100" y1="70574" x2="91100" y2="70101"/>
                        <a14:backgroundMark x1="91100" y1="70101" x2="94967" y2="67910"/>
                        <a14:backgroundMark x1="91300" y1="1391" x2="91633" y2="38544"/>
                        <a14:backgroundMark x1="45967" y1="1806" x2="45967" y2="1806"/>
                        <a14:backgroundMark x1="46183" y1="355" x2="46183" y2="355"/>
                        <a14:backgroundMark x1="45733" y1="770" x2="45733" y2="770"/>
                      </a14:backgroundRemoval>
                    </a14:imgEffect>
                    <a14:imgEffect>
                      <a14:saturation sat="0"/>
                    </a14:imgEffect>
                  </a14:imgLayer>
                </a14:imgProps>
              </a:ext>
            </a:extLst>
          </a:blip>
          <a:stretch>
            <a:fillRect/>
          </a:stretch>
        </p:blipFill>
        <p:spPr>
          <a:xfrm>
            <a:off x="3378" y="-12927"/>
            <a:ext cx="9142085" cy="4947787"/>
          </a:xfrm>
          <a:prstGeom prst="rect">
            <a:avLst/>
          </a:prstGeom>
        </p:spPr>
      </p:pic>
      <p:sp>
        <p:nvSpPr>
          <p:cNvPr id="17" name="TextBox 16">
            <a:extLst>
              <a:ext uri="{FF2B5EF4-FFF2-40B4-BE49-F238E27FC236}">
                <a16:creationId xmlns:a16="http://schemas.microsoft.com/office/drawing/2014/main" id="{F7E80438-E1E2-E230-D725-77F3553D4872}"/>
              </a:ext>
            </a:extLst>
          </p:cNvPr>
          <p:cNvSpPr txBox="1"/>
          <p:nvPr/>
        </p:nvSpPr>
        <p:spPr>
          <a:xfrm>
            <a:off x="38578" y="4046055"/>
            <a:ext cx="4672870" cy="784830"/>
          </a:xfrm>
          <a:prstGeom prst="rect">
            <a:avLst/>
          </a:prstGeom>
          <a:noFill/>
        </p:spPr>
        <p:txBody>
          <a:bodyPr wrap="square" rtlCol="0">
            <a:spAutoFit/>
          </a:bodyPr>
          <a:lstStyle/>
          <a:p>
            <a:pPr algn="ctr"/>
            <a:r>
              <a:rPr lang="en-US" sz="900" dirty="0">
                <a:latin typeface="Montserrat" pitchFamily="2" charset="77"/>
              </a:rPr>
              <a:t>Programs that mention or promote specific products, services or companies are not eligible for approval to offer continuing education credits in the State of FL. Today’s speaker has agreed to not mention specific products, services, or companies in this presentation. If this agreement is violated, please report to the FCA verbally, or via the feedback form in your convention packet.</a:t>
            </a:r>
          </a:p>
        </p:txBody>
      </p:sp>
      <p:pic>
        <p:nvPicPr>
          <p:cNvPr id="4" name="Picture 3">
            <a:extLst>
              <a:ext uri="{FF2B5EF4-FFF2-40B4-BE49-F238E27FC236}">
                <a16:creationId xmlns:a16="http://schemas.microsoft.com/office/drawing/2014/main" id="{9EA51EF5-ABAC-1984-1856-DBCB3C9F148F}"/>
              </a:ext>
            </a:extLst>
          </p:cNvPr>
          <p:cNvPicPr>
            <a:picLocks noChangeAspect="1"/>
          </p:cNvPicPr>
          <p:nvPr/>
        </p:nvPicPr>
        <p:blipFill>
          <a:blip r:embed="rId6"/>
          <a:srcRect/>
          <a:stretch/>
        </p:blipFill>
        <p:spPr>
          <a:xfrm>
            <a:off x="478451" y="794802"/>
            <a:ext cx="3116152" cy="3116152"/>
          </a:xfrm>
          <a:prstGeom prst="rect">
            <a:avLst/>
          </a:prstGeom>
        </p:spPr>
      </p:pic>
      <p:sp>
        <p:nvSpPr>
          <p:cNvPr id="10" name="TextBox 9">
            <a:extLst>
              <a:ext uri="{FF2B5EF4-FFF2-40B4-BE49-F238E27FC236}">
                <a16:creationId xmlns:a16="http://schemas.microsoft.com/office/drawing/2014/main" id="{A8E2F9AD-DA52-6629-5813-7CF36C62A19C}"/>
              </a:ext>
            </a:extLst>
          </p:cNvPr>
          <p:cNvSpPr txBox="1"/>
          <p:nvPr/>
        </p:nvSpPr>
        <p:spPr>
          <a:xfrm>
            <a:off x="95415" y="152400"/>
            <a:ext cx="3882224" cy="677108"/>
          </a:xfrm>
          <a:prstGeom prst="rect">
            <a:avLst/>
          </a:prstGeom>
          <a:noFill/>
        </p:spPr>
        <p:txBody>
          <a:bodyPr wrap="square">
            <a:spAutoFit/>
          </a:bodyPr>
          <a:lstStyle/>
          <a:p>
            <a:r>
              <a:rPr lang="en-US" sz="3800" dirty="0">
                <a:solidFill>
                  <a:schemeClr val="bg1"/>
                </a:solidFill>
                <a:latin typeface="Montserrat Black" panose="00000A00000000000000" pitchFamily="50" charset="0"/>
              </a:rPr>
              <a:t>WELCOME TO</a:t>
            </a:r>
          </a:p>
        </p:txBody>
      </p:sp>
      <p:sp>
        <p:nvSpPr>
          <p:cNvPr id="14" name="TextBox 13">
            <a:extLst>
              <a:ext uri="{FF2B5EF4-FFF2-40B4-BE49-F238E27FC236}">
                <a16:creationId xmlns:a16="http://schemas.microsoft.com/office/drawing/2014/main" id="{1F7E8C46-DBE8-D01A-9373-D4617D0B0AB6}"/>
              </a:ext>
            </a:extLst>
          </p:cNvPr>
          <p:cNvSpPr txBox="1"/>
          <p:nvPr/>
        </p:nvSpPr>
        <p:spPr>
          <a:xfrm>
            <a:off x="4201795" y="149804"/>
            <a:ext cx="4094711" cy="1508105"/>
          </a:xfrm>
          <a:prstGeom prst="rect">
            <a:avLst/>
          </a:prstGeom>
          <a:noFill/>
        </p:spPr>
        <p:txBody>
          <a:bodyPr wrap="square" rtlCol="0">
            <a:spAutoFit/>
          </a:bodyPr>
          <a:lstStyle/>
          <a:p>
            <a:pPr algn="ctr"/>
            <a:r>
              <a:rPr lang="en-US" sz="2800" b="1" dirty="0">
                <a:solidFill>
                  <a:srgbClr val="EF538C"/>
                </a:solidFill>
                <a:latin typeface="Montserrat" pitchFamily="2" charset="77"/>
              </a:rPr>
              <a:t>WIFI INFO:</a:t>
            </a:r>
          </a:p>
          <a:p>
            <a:pPr algn="ctr"/>
            <a:r>
              <a:rPr lang="en-US" b="1" dirty="0">
                <a:latin typeface="Montserrat" pitchFamily="2" charset="77"/>
              </a:rPr>
              <a:t>NETWORK:</a:t>
            </a:r>
            <a:r>
              <a:rPr lang="en-US" dirty="0">
                <a:latin typeface="Montserrat" pitchFamily="2" charset="77"/>
              </a:rPr>
              <a:t> </a:t>
            </a:r>
            <a:r>
              <a:rPr lang="en-US" dirty="0">
                <a:solidFill>
                  <a:srgbClr val="1E1F21"/>
                </a:solidFill>
                <a:latin typeface="Montserrat" pitchFamily="2" charset="77"/>
              </a:rPr>
              <a:t>Westin-</a:t>
            </a:r>
            <a:r>
              <a:rPr lang="en-US" dirty="0" err="1">
                <a:solidFill>
                  <a:srgbClr val="1E1F21"/>
                </a:solidFill>
                <a:latin typeface="Montserrat" pitchFamily="2" charset="77"/>
              </a:rPr>
              <a:t>MeetingRoom</a:t>
            </a:r>
            <a:endParaRPr lang="en-US" dirty="0">
              <a:solidFill>
                <a:srgbClr val="1E1F21"/>
              </a:solidFill>
              <a:latin typeface="Montserrat" pitchFamily="2" charset="77"/>
            </a:endParaRPr>
          </a:p>
          <a:p>
            <a:pPr algn="ctr"/>
            <a:endParaRPr lang="en-US" sz="1000" b="1" dirty="0">
              <a:latin typeface="Montserrat" pitchFamily="2" charset="77"/>
            </a:endParaRPr>
          </a:p>
          <a:p>
            <a:pPr algn="ctr"/>
            <a:r>
              <a:rPr lang="en-US" b="1" dirty="0">
                <a:latin typeface="Montserrat" pitchFamily="2" charset="77"/>
              </a:rPr>
              <a:t>ACCESS CODE: </a:t>
            </a:r>
            <a:r>
              <a:rPr lang="en-US" b="0" i="0" dirty="0">
                <a:solidFill>
                  <a:srgbClr val="1E1F21"/>
                </a:solidFill>
                <a:effectLst/>
                <a:latin typeface="Montserrat" pitchFamily="2" charset="77"/>
              </a:rPr>
              <a:t>FCA2026</a:t>
            </a:r>
            <a:endParaRPr lang="en-US" i="1" dirty="0">
              <a:latin typeface="Montserrat" pitchFamily="2" charset="77"/>
            </a:endParaRPr>
          </a:p>
        </p:txBody>
      </p:sp>
      <p:sp>
        <p:nvSpPr>
          <p:cNvPr id="15" name="TextBox 14">
            <a:extLst>
              <a:ext uri="{FF2B5EF4-FFF2-40B4-BE49-F238E27FC236}">
                <a16:creationId xmlns:a16="http://schemas.microsoft.com/office/drawing/2014/main" id="{129A987F-FD8D-8706-242A-C56411C00515}"/>
              </a:ext>
            </a:extLst>
          </p:cNvPr>
          <p:cNvSpPr txBox="1"/>
          <p:nvPr/>
        </p:nvSpPr>
        <p:spPr>
          <a:xfrm>
            <a:off x="4486239" y="1746758"/>
            <a:ext cx="2111480" cy="1107996"/>
          </a:xfrm>
          <a:prstGeom prst="rect">
            <a:avLst/>
          </a:prstGeom>
          <a:noFill/>
        </p:spPr>
        <p:txBody>
          <a:bodyPr wrap="square" rtlCol="0">
            <a:spAutoFit/>
          </a:bodyPr>
          <a:lstStyle/>
          <a:p>
            <a:r>
              <a:rPr lang="en-US" b="1" dirty="0">
                <a:solidFill>
                  <a:srgbClr val="EF538C"/>
                </a:solidFill>
                <a:latin typeface="Montserrat" pitchFamily="2" charset="77"/>
              </a:rPr>
              <a:t>CLASS NOTES:</a:t>
            </a:r>
          </a:p>
          <a:p>
            <a:r>
              <a:rPr lang="en-US" sz="1600" dirty="0">
                <a:latin typeface="Montserrat" pitchFamily="2" charset="77"/>
              </a:rPr>
              <a:t>Please use this QR Code to obtain class notes.</a:t>
            </a:r>
          </a:p>
        </p:txBody>
      </p:sp>
      <p:grpSp>
        <p:nvGrpSpPr>
          <p:cNvPr id="59" name="Group 58">
            <a:extLst>
              <a:ext uri="{FF2B5EF4-FFF2-40B4-BE49-F238E27FC236}">
                <a16:creationId xmlns:a16="http://schemas.microsoft.com/office/drawing/2014/main" id="{FD72E9B6-0B5B-80B6-CD49-A0916EE16194}"/>
              </a:ext>
            </a:extLst>
          </p:cNvPr>
          <p:cNvGrpSpPr/>
          <p:nvPr/>
        </p:nvGrpSpPr>
        <p:grpSpPr>
          <a:xfrm>
            <a:off x="4778762" y="4494127"/>
            <a:ext cx="4303351" cy="510997"/>
            <a:chOff x="1375162" y="5227392"/>
            <a:chExt cx="4303351" cy="510997"/>
          </a:xfrm>
        </p:grpSpPr>
        <p:pic>
          <p:nvPicPr>
            <p:cNvPr id="31" name="Picture 30">
              <a:extLst>
                <a:ext uri="{FF2B5EF4-FFF2-40B4-BE49-F238E27FC236}">
                  <a16:creationId xmlns:a16="http://schemas.microsoft.com/office/drawing/2014/main" id="{2FCF6AB6-F2C2-4126-423A-2EE8C17F0637}"/>
                </a:ext>
              </a:extLst>
            </p:cNvPr>
            <p:cNvPicPr>
              <a:picLocks noChangeAspect="1"/>
            </p:cNvPicPr>
            <p:nvPr/>
          </p:nvPicPr>
          <p:blipFill>
            <a:blip r:embed="rId7"/>
            <a:stretch>
              <a:fillRect/>
            </a:stretch>
          </p:blipFill>
          <p:spPr>
            <a:xfrm>
              <a:off x="1375162" y="5317969"/>
              <a:ext cx="595919" cy="307759"/>
            </a:xfrm>
            <a:prstGeom prst="rect">
              <a:avLst/>
            </a:prstGeom>
          </p:spPr>
        </p:pic>
        <p:sp>
          <p:nvSpPr>
            <p:cNvPr id="45" name="Rectangle 44">
              <a:extLst>
                <a:ext uri="{FF2B5EF4-FFF2-40B4-BE49-F238E27FC236}">
                  <a16:creationId xmlns:a16="http://schemas.microsoft.com/office/drawing/2014/main" id="{8464C11E-65E0-2BD6-F88E-33AAAD625226}"/>
                </a:ext>
              </a:extLst>
            </p:cNvPr>
            <p:cNvSpPr/>
            <p:nvPr/>
          </p:nvSpPr>
          <p:spPr>
            <a:xfrm>
              <a:off x="3561193" y="5232203"/>
              <a:ext cx="539595" cy="50618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6" name="Rectangle 45">
              <a:extLst>
                <a:ext uri="{FF2B5EF4-FFF2-40B4-BE49-F238E27FC236}">
                  <a16:creationId xmlns:a16="http://schemas.microsoft.com/office/drawing/2014/main" id="{DC89E3B1-A2DC-D949-1DFE-8D21874E83F5}"/>
                </a:ext>
              </a:extLst>
            </p:cNvPr>
            <p:cNvSpPr/>
            <p:nvPr/>
          </p:nvSpPr>
          <p:spPr>
            <a:xfrm>
              <a:off x="2532987" y="5232203"/>
              <a:ext cx="539595" cy="50618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7" name="Rectangle 46">
              <a:extLst>
                <a:ext uri="{FF2B5EF4-FFF2-40B4-BE49-F238E27FC236}">
                  <a16:creationId xmlns:a16="http://schemas.microsoft.com/office/drawing/2014/main" id="{E9E2F040-1B49-4F18-4F5E-73D397344461}"/>
                </a:ext>
              </a:extLst>
            </p:cNvPr>
            <p:cNvSpPr/>
            <p:nvPr/>
          </p:nvSpPr>
          <p:spPr>
            <a:xfrm>
              <a:off x="4618898" y="5232203"/>
              <a:ext cx="510832" cy="50618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8" name="Picture 47">
              <a:extLst>
                <a:ext uri="{FF2B5EF4-FFF2-40B4-BE49-F238E27FC236}">
                  <a16:creationId xmlns:a16="http://schemas.microsoft.com/office/drawing/2014/main" id="{1A186A87-7334-00C0-EAE9-7F70228F72AB}"/>
                </a:ext>
              </a:extLst>
            </p:cNvPr>
            <p:cNvPicPr>
              <a:picLocks noChangeAspect="1"/>
            </p:cNvPicPr>
            <p:nvPr/>
          </p:nvPicPr>
          <p:blipFill>
            <a:blip r:embed="rId8"/>
            <a:stretch>
              <a:fillRect/>
            </a:stretch>
          </p:blipFill>
          <p:spPr>
            <a:xfrm>
              <a:off x="4686211" y="5251390"/>
              <a:ext cx="376205" cy="461120"/>
            </a:xfrm>
            <a:prstGeom prst="rect">
              <a:avLst/>
            </a:prstGeom>
          </p:spPr>
        </p:pic>
        <p:pic>
          <p:nvPicPr>
            <p:cNvPr id="49" name="Picture 48">
              <a:extLst>
                <a:ext uri="{FF2B5EF4-FFF2-40B4-BE49-F238E27FC236}">
                  <a16:creationId xmlns:a16="http://schemas.microsoft.com/office/drawing/2014/main" id="{F4610F1B-8A51-8B6B-3F9F-F5A6A1EDD78B}"/>
                </a:ext>
              </a:extLst>
            </p:cNvPr>
            <p:cNvPicPr>
              <a:picLocks noChangeAspect="1"/>
            </p:cNvPicPr>
            <p:nvPr/>
          </p:nvPicPr>
          <p:blipFill>
            <a:blip r:embed="rId9"/>
            <a:stretch>
              <a:fillRect/>
            </a:stretch>
          </p:blipFill>
          <p:spPr>
            <a:xfrm>
              <a:off x="2582151" y="5261248"/>
              <a:ext cx="441267" cy="441402"/>
            </a:xfrm>
            <a:prstGeom prst="rect">
              <a:avLst/>
            </a:prstGeom>
          </p:spPr>
        </p:pic>
        <p:pic>
          <p:nvPicPr>
            <p:cNvPr id="50" name="Picture 49">
              <a:extLst>
                <a:ext uri="{FF2B5EF4-FFF2-40B4-BE49-F238E27FC236}">
                  <a16:creationId xmlns:a16="http://schemas.microsoft.com/office/drawing/2014/main" id="{80344B72-1EFD-6454-58B4-5A7043C04D63}"/>
                </a:ext>
              </a:extLst>
            </p:cNvPr>
            <p:cNvPicPr>
              <a:picLocks noChangeAspect="1"/>
            </p:cNvPicPr>
            <p:nvPr/>
          </p:nvPicPr>
          <p:blipFill>
            <a:blip r:embed="rId10"/>
            <a:stretch>
              <a:fillRect/>
            </a:stretch>
          </p:blipFill>
          <p:spPr>
            <a:xfrm>
              <a:off x="3646359" y="5251803"/>
              <a:ext cx="369263" cy="457368"/>
            </a:xfrm>
            <a:prstGeom prst="rect">
              <a:avLst/>
            </a:prstGeom>
          </p:spPr>
        </p:pic>
        <p:sp>
          <p:nvSpPr>
            <p:cNvPr id="51" name="Rectangle 50">
              <a:extLst>
                <a:ext uri="{FF2B5EF4-FFF2-40B4-BE49-F238E27FC236}">
                  <a16:creationId xmlns:a16="http://schemas.microsoft.com/office/drawing/2014/main" id="{FB3172F1-0737-A575-AADA-85F8315ACB7F}"/>
                </a:ext>
              </a:extLst>
            </p:cNvPr>
            <p:cNvSpPr/>
            <p:nvPr/>
          </p:nvSpPr>
          <p:spPr>
            <a:xfrm>
              <a:off x="1993392" y="5227392"/>
              <a:ext cx="539595" cy="506186"/>
            </a:xfrm>
            <a:prstGeom prst="rect">
              <a:avLst/>
            </a:prstGeom>
            <a:solidFill>
              <a:srgbClr val="FBB919"/>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2" name="TextBox 51">
              <a:extLst>
                <a:ext uri="{FF2B5EF4-FFF2-40B4-BE49-F238E27FC236}">
                  <a16:creationId xmlns:a16="http://schemas.microsoft.com/office/drawing/2014/main" id="{E1251CC0-3EC2-6370-D20F-04252019ECDB}"/>
                </a:ext>
              </a:extLst>
            </p:cNvPr>
            <p:cNvSpPr txBox="1"/>
            <p:nvPr/>
          </p:nvSpPr>
          <p:spPr>
            <a:xfrm>
              <a:off x="1971081" y="5251390"/>
              <a:ext cx="561906" cy="461665"/>
            </a:xfrm>
            <a:prstGeom prst="rect">
              <a:avLst/>
            </a:prstGeom>
            <a:noFill/>
          </p:spPr>
          <p:txBody>
            <a:bodyPr wrap="square" rtlCol="0">
              <a:spAutoFit/>
            </a:bodyPr>
            <a:lstStyle/>
            <a:p>
              <a:r>
                <a:rPr lang="en-US" sz="800" dirty="0">
                  <a:solidFill>
                    <a:srgbClr val="201751"/>
                  </a:solidFill>
                  <a:latin typeface="Montserrat Black" panose="00000A00000000000000" pitchFamily="50" charset="0"/>
                </a:rPr>
                <a:t>FCA</a:t>
              </a:r>
            </a:p>
            <a:p>
              <a:r>
                <a:rPr lang="en-US" sz="800" dirty="0">
                  <a:solidFill>
                    <a:srgbClr val="201751"/>
                  </a:solidFill>
                  <a:latin typeface="Montserrat Black" panose="00000A00000000000000" pitchFamily="50" charset="0"/>
                </a:rPr>
                <a:t>CHIRO.ORG</a:t>
              </a:r>
            </a:p>
          </p:txBody>
        </p:sp>
        <p:sp>
          <p:nvSpPr>
            <p:cNvPr id="53" name="Rectangle 52">
              <a:extLst>
                <a:ext uri="{FF2B5EF4-FFF2-40B4-BE49-F238E27FC236}">
                  <a16:creationId xmlns:a16="http://schemas.microsoft.com/office/drawing/2014/main" id="{DFAF4462-B95D-F9D0-A6F0-9C47CE400C92}"/>
                </a:ext>
              </a:extLst>
            </p:cNvPr>
            <p:cNvSpPr/>
            <p:nvPr/>
          </p:nvSpPr>
          <p:spPr>
            <a:xfrm>
              <a:off x="3051097" y="5227392"/>
              <a:ext cx="539595" cy="506186"/>
            </a:xfrm>
            <a:prstGeom prst="rect">
              <a:avLst/>
            </a:prstGeom>
            <a:solidFill>
              <a:srgbClr val="007DC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4" name="TextBox 53">
              <a:extLst>
                <a:ext uri="{FF2B5EF4-FFF2-40B4-BE49-F238E27FC236}">
                  <a16:creationId xmlns:a16="http://schemas.microsoft.com/office/drawing/2014/main" id="{1DF0A2B2-7A03-D4AE-5FA1-4A80A949D3BC}"/>
                </a:ext>
              </a:extLst>
            </p:cNvPr>
            <p:cNvSpPr txBox="1"/>
            <p:nvPr/>
          </p:nvSpPr>
          <p:spPr>
            <a:xfrm>
              <a:off x="3043083" y="5249652"/>
              <a:ext cx="561906" cy="461665"/>
            </a:xfrm>
            <a:prstGeom prst="rect">
              <a:avLst/>
            </a:prstGeom>
            <a:noFill/>
          </p:spPr>
          <p:txBody>
            <a:bodyPr wrap="square" rtlCol="0">
              <a:spAutoFit/>
            </a:bodyPr>
            <a:lstStyle/>
            <a:p>
              <a:r>
                <a:rPr lang="en-US" sz="800" dirty="0">
                  <a:solidFill>
                    <a:schemeClr val="bg1"/>
                  </a:solidFill>
                  <a:latin typeface="Montserrat Black" panose="00000A00000000000000" pitchFamily="50" charset="0"/>
                </a:rPr>
                <a:t>CHIROLEARN.ORG</a:t>
              </a:r>
            </a:p>
          </p:txBody>
        </p:sp>
        <p:sp>
          <p:nvSpPr>
            <p:cNvPr id="55" name="Rectangle 54">
              <a:extLst>
                <a:ext uri="{FF2B5EF4-FFF2-40B4-BE49-F238E27FC236}">
                  <a16:creationId xmlns:a16="http://schemas.microsoft.com/office/drawing/2014/main" id="{B939EF6D-EAEE-60C2-9B76-E53C9D523FBE}"/>
                </a:ext>
              </a:extLst>
            </p:cNvPr>
            <p:cNvSpPr/>
            <p:nvPr/>
          </p:nvSpPr>
          <p:spPr>
            <a:xfrm>
              <a:off x="4078732" y="5227392"/>
              <a:ext cx="539595" cy="506186"/>
            </a:xfrm>
            <a:prstGeom prst="rect">
              <a:avLst/>
            </a:prstGeom>
            <a:solidFill>
              <a:srgbClr val="0092A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6" name="TextBox 55">
              <a:extLst>
                <a:ext uri="{FF2B5EF4-FFF2-40B4-BE49-F238E27FC236}">
                  <a16:creationId xmlns:a16="http://schemas.microsoft.com/office/drawing/2014/main" id="{8E8A9999-1912-33DC-3239-3495FC5F40AE}"/>
                </a:ext>
              </a:extLst>
            </p:cNvPr>
            <p:cNvSpPr txBox="1"/>
            <p:nvPr/>
          </p:nvSpPr>
          <p:spPr>
            <a:xfrm>
              <a:off x="4056421" y="5251390"/>
              <a:ext cx="561906" cy="461665"/>
            </a:xfrm>
            <a:prstGeom prst="rect">
              <a:avLst/>
            </a:prstGeom>
            <a:noFill/>
          </p:spPr>
          <p:txBody>
            <a:bodyPr wrap="square" rtlCol="0">
              <a:spAutoFit/>
            </a:bodyPr>
            <a:lstStyle/>
            <a:p>
              <a:r>
                <a:rPr lang="en-US" sz="800" dirty="0">
                  <a:solidFill>
                    <a:srgbClr val="FBB919"/>
                  </a:solidFill>
                  <a:latin typeface="Montserrat Black" panose="00000A00000000000000" pitchFamily="50" charset="0"/>
                </a:rPr>
                <a:t>FCF</a:t>
              </a:r>
            </a:p>
            <a:p>
              <a:r>
                <a:rPr lang="en-US" sz="800" dirty="0">
                  <a:solidFill>
                    <a:srgbClr val="FBB919"/>
                  </a:solidFill>
                  <a:latin typeface="Montserrat Black" panose="00000A00000000000000" pitchFamily="50" charset="0"/>
                </a:rPr>
                <a:t>CHIRO.ORG</a:t>
              </a:r>
            </a:p>
          </p:txBody>
        </p:sp>
        <p:sp>
          <p:nvSpPr>
            <p:cNvPr id="57" name="Rectangle 56">
              <a:extLst>
                <a:ext uri="{FF2B5EF4-FFF2-40B4-BE49-F238E27FC236}">
                  <a16:creationId xmlns:a16="http://schemas.microsoft.com/office/drawing/2014/main" id="{04225925-D7B1-AC0D-C3CC-D8CB71CD3941}"/>
                </a:ext>
              </a:extLst>
            </p:cNvPr>
            <p:cNvSpPr/>
            <p:nvPr/>
          </p:nvSpPr>
          <p:spPr>
            <a:xfrm>
              <a:off x="5133838" y="5227392"/>
              <a:ext cx="539595" cy="506186"/>
            </a:xfrm>
            <a:prstGeom prst="rect">
              <a:avLst/>
            </a:prstGeom>
            <a:solidFill>
              <a:srgbClr val="091F4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8" name="TextBox 57">
              <a:extLst>
                <a:ext uri="{FF2B5EF4-FFF2-40B4-BE49-F238E27FC236}">
                  <a16:creationId xmlns:a16="http://schemas.microsoft.com/office/drawing/2014/main" id="{226B3A65-4C9E-AB1E-8751-BE040253A2C7}"/>
                </a:ext>
              </a:extLst>
            </p:cNvPr>
            <p:cNvSpPr txBox="1"/>
            <p:nvPr/>
          </p:nvSpPr>
          <p:spPr>
            <a:xfrm>
              <a:off x="5116607" y="5240985"/>
              <a:ext cx="561906" cy="461665"/>
            </a:xfrm>
            <a:prstGeom prst="rect">
              <a:avLst/>
            </a:prstGeom>
            <a:noFill/>
          </p:spPr>
          <p:txBody>
            <a:bodyPr wrap="square" rtlCol="0">
              <a:spAutoFit/>
            </a:bodyPr>
            <a:lstStyle/>
            <a:p>
              <a:r>
                <a:rPr lang="en-US" sz="800" dirty="0">
                  <a:solidFill>
                    <a:schemeClr val="bg1"/>
                  </a:solidFill>
                  <a:latin typeface="Montserrat Black" panose="00000A00000000000000" pitchFamily="50" charset="0"/>
                </a:rPr>
                <a:t>CHIROPAC .ORG</a:t>
              </a:r>
            </a:p>
          </p:txBody>
        </p:sp>
      </p:grpSp>
      <p:pic>
        <p:nvPicPr>
          <p:cNvPr id="3" name="Picture 2">
            <a:extLst>
              <a:ext uri="{FF2B5EF4-FFF2-40B4-BE49-F238E27FC236}">
                <a16:creationId xmlns:a16="http://schemas.microsoft.com/office/drawing/2014/main" id="{29757BC4-874F-C08B-5C3A-840E2A804F12}"/>
              </a:ext>
            </a:extLst>
          </p:cNvPr>
          <p:cNvPicPr>
            <a:picLocks noChangeAspect="1"/>
          </p:cNvPicPr>
          <p:nvPr/>
        </p:nvPicPr>
        <p:blipFill>
          <a:blip r:embed="rId11"/>
          <a:srcRect l="5151" t="4268" r="5144" b="4743"/>
          <a:stretch>
            <a:fillRect/>
          </a:stretch>
        </p:blipFill>
        <p:spPr>
          <a:xfrm>
            <a:off x="6597719" y="1657909"/>
            <a:ext cx="1486830" cy="1508105"/>
          </a:xfrm>
          <a:prstGeom prst="rect">
            <a:avLst/>
          </a:prstGeom>
        </p:spPr>
      </p:pic>
    </p:spTree>
    <p:extLst>
      <p:ext uri="{BB962C8B-B14F-4D97-AF65-F5344CB8AC3E}">
        <p14:creationId xmlns:p14="http://schemas.microsoft.com/office/powerpoint/2010/main" val="2919706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9">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48640" y="365760"/>
            <a:ext cx="8046720" cy="502920"/>
          </a:xfrm>
          <a:prstGeom prst="rect">
            <a:avLst/>
          </a:prstGeom>
          <a:noFill/>
          <a:ln/>
        </p:spPr>
        <p:txBody>
          <a:bodyPr wrap="square" lIns="0" tIns="0" rIns="0" bIns="0" rtlCol="0" anchor="t"/>
          <a:lstStyle/>
          <a:p>
            <a:pPr marL="0" indent="0" algn="l">
              <a:buNone/>
            </a:pPr>
            <a:r>
              <a:rPr lang="en-US" sz="2400" b="1" dirty="0">
                <a:solidFill>
                  <a:srgbClr val="1B3A4B"/>
                </a:solidFill>
                <a:latin typeface="Calibri" pitchFamily="34" charset="0"/>
                <a:ea typeface="Calibri" pitchFamily="34" charset="-122"/>
                <a:cs typeface="Calibri" pitchFamily="34" charset="-120"/>
              </a:rPr>
              <a:t>The Biopsychosocial Model</a:t>
            </a:r>
            <a:endParaRPr lang="en-US" sz="2400" dirty="0"/>
          </a:p>
        </p:txBody>
      </p:sp>
      <p:sp>
        <p:nvSpPr>
          <p:cNvPr id="3" name="Text 1"/>
          <p:cNvSpPr/>
          <p:nvPr/>
        </p:nvSpPr>
        <p:spPr>
          <a:xfrm>
            <a:off x="548640" y="4864608"/>
            <a:ext cx="8046720" cy="228600"/>
          </a:xfrm>
          <a:prstGeom prst="rect">
            <a:avLst/>
          </a:prstGeom>
          <a:noFill/>
          <a:ln/>
        </p:spPr>
        <p:txBody>
          <a:bodyPr wrap="square" lIns="0" tIns="0" rIns="0" bIns="0" rtlCol="0" anchor="t"/>
          <a:lstStyle/>
          <a:p>
            <a:pPr marL="0" indent="0" algn="l">
              <a:buNone/>
            </a:pPr>
            <a:r>
              <a:rPr lang="en-US" sz="900" dirty="0">
                <a:solidFill>
                  <a:srgbClr val="6B7280"/>
                </a:solidFill>
                <a:latin typeface="Calibri" pitchFamily="34" charset="0"/>
                <a:ea typeface="Calibri" pitchFamily="34" charset="-122"/>
                <a:cs typeface="Calibri" pitchFamily="34" charset="-120"/>
              </a:rPr>
              <a:t>Edisa Shirley, PhD, LMHC  |  FCA SE Regional 2026</a:t>
            </a:r>
            <a:endParaRPr lang="en-US" sz="900" dirty="0"/>
          </a:p>
        </p:txBody>
      </p:sp>
      <p:sp>
        <p:nvSpPr>
          <p:cNvPr id="4" name="Text 2"/>
          <p:cNvSpPr/>
          <p:nvPr/>
        </p:nvSpPr>
        <p:spPr>
          <a:xfrm>
            <a:off x="548640" y="1188720"/>
            <a:ext cx="8092440" cy="365760"/>
          </a:xfrm>
          <a:prstGeom prst="rect">
            <a:avLst/>
          </a:prstGeom>
          <a:noFill/>
          <a:ln/>
        </p:spPr>
        <p:txBody>
          <a:bodyPr wrap="square" lIns="0" tIns="0" rIns="0" bIns="0" rtlCol="0" anchor="t"/>
          <a:lstStyle/>
          <a:p>
            <a:pPr marL="0" indent="0" algn="l">
              <a:buNone/>
            </a:pPr>
            <a:r>
              <a:rPr lang="en-US" sz="1200" i="1" dirty="0">
                <a:solidFill>
                  <a:srgbClr val="6B7280"/>
                </a:solidFill>
                <a:latin typeface="Calibri" pitchFamily="34" charset="0"/>
                <a:ea typeface="Calibri" pitchFamily="34" charset="-122"/>
                <a:cs typeface="Calibri" pitchFamily="34" charset="-120"/>
              </a:rPr>
              <a:t>Engel, 1977 — and chiropractic was among the early adopters in spirit.</a:t>
            </a:r>
            <a:endParaRPr lang="en-US" sz="1200" dirty="0"/>
          </a:p>
        </p:txBody>
      </p:sp>
      <p:sp>
        <p:nvSpPr>
          <p:cNvPr id="5" name="Shape 3"/>
          <p:cNvSpPr/>
          <p:nvPr/>
        </p:nvSpPr>
        <p:spPr>
          <a:xfrm>
            <a:off x="548640" y="1783080"/>
            <a:ext cx="2606040" cy="2743200"/>
          </a:xfrm>
          <a:prstGeom prst="rect">
            <a:avLst/>
          </a:prstGeom>
          <a:solidFill>
            <a:srgbClr val="FFFFFF"/>
          </a:solidFill>
          <a:ln w="9525">
            <a:solidFill>
              <a:srgbClr val="E5E7EB"/>
            </a:solidFill>
            <a:prstDash val="solid"/>
          </a:ln>
          <a:effectLst>
            <a:outerShdw blurRad="76200" dist="12700" dir="5400000" algn="bl" rotWithShape="0">
              <a:srgbClr val="000000">
                <a:alpha val="5000"/>
              </a:srgbClr>
            </a:outerShdw>
          </a:effectLst>
        </p:spPr>
        <p:txBody>
          <a:bodyPr/>
          <a:lstStyle/>
          <a:p>
            <a:endParaRPr lang="en-US"/>
          </a:p>
        </p:txBody>
      </p:sp>
      <p:sp>
        <p:nvSpPr>
          <p:cNvPr id="6" name="Shape 4"/>
          <p:cNvSpPr/>
          <p:nvPr/>
        </p:nvSpPr>
        <p:spPr>
          <a:xfrm>
            <a:off x="548640" y="1783080"/>
            <a:ext cx="73152" cy="2743200"/>
          </a:xfrm>
          <a:prstGeom prst="rect">
            <a:avLst/>
          </a:prstGeom>
          <a:solidFill>
            <a:srgbClr val="1B3A4B"/>
          </a:solidFill>
          <a:ln/>
        </p:spPr>
        <p:txBody>
          <a:bodyPr/>
          <a:lstStyle/>
          <a:p>
            <a:endParaRPr lang="en-US"/>
          </a:p>
        </p:txBody>
      </p:sp>
      <p:sp>
        <p:nvSpPr>
          <p:cNvPr id="7" name="Text 5"/>
          <p:cNvSpPr/>
          <p:nvPr/>
        </p:nvSpPr>
        <p:spPr>
          <a:xfrm>
            <a:off x="777240" y="1920240"/>
            <a:ext cx="2240280" cy="320040"/>
          </a:xfrm>
          <a:prstGeom prst="rect">
            <a:avLst/>
          </a:prstGeom>
          <a:noFill/>
          <a:ln/>
        </p:spPr>
        <p:txBody>
          <a:bodyPr wrap="square" lIns="0" tIns="0" rIns="0" bIns="0" rtlCol="0" anchor="t"/>
          <a:lstStyle/>
          <a:p>
            <a:pPr marL="0" indent="0" algn="l">
              <a:buNone/>
            </a:pPr>
            <a:r>
              <a:rPr lang="en-US" sz="1400" b="1" dirty="0">
                <a:solidFill>
                  <a:srgbClr val="1B3A4B"/>
                </a:solidFill>
                <a:latin typeface="Calibri" pitchFamily="34" charset="0"/>
                <a:ea typeface="Calibri" pitchFamily="34" charset="-122"/>
                <a:cs typeface="Calibri" pitchFamily="34" charset="-120"/>
              </a:rPr>
              <a:t>BIO</a:t>
            </a:r>
            <a:endParaRPr lang="en-US" sz="1400" dirty="0"/>
          </a:p>
        </p:txBody>
      </p:sp>
      <p:sp>
        <p:nvSpPr>
          <p:cNvPr id="8" name="Text 6"/>
          <p:cNvSpPr/>
          <p:nvPr/>
        </p:nvSpPr>
        <p:spPr>
          <a:xfrm>
            <a:off x="777240" y="2286000"/>
            <a:ext cx="2240280" cy="2103120"/>
          </a:xfrm>
          <a:prstGeom prst="rect">
            <a:avLst/>
          </a:prstGeom>
          <a:noFill/>
          <a:ln/>
        </p:spPr>
        <p:txBody>
          <a:bodyPr wrap="square" lIns="0" tIns="0" rIns="0" bIns="0" rtlCol="0" anchor="t"/>
          <a:lstStyle/>
          <a:p>
            <a:pPr marL="0" indent="0" algn="l">
              <a:spcAft>
                <a:spcPts val="400"/>
              </a:spcAft>
              <a:buNone/>
            </a:pPr>
            <a:r>
              <a:rPr lang="en-US" sz="1100" dirty="0">
                <a:solidFill>
                  <a:srgbClr val="2B2B2B"/>
                </a:solidFill>
                <a:latin typeface="Calibri" pitchFamily="34" charset="0"/>
                <a:ea typeface="Calibri" pitchFamily="34" charset="-122"/>
                <a:cs typeface="Calibri" pitchFamily="34" charset="-120"/>
              </a:rPr>
              <a:t>Tissue, joint mechanics, neurology, inflammation, age, comorbidities, prior injuries, sleep architecture.</a:t>
            </a:r>
            <a:endParaRPr lang="en-US" sz="1100" dirty="0"/>
          </a:p>
        </p:txBody>
      </p:sp>
      <p:sp>
        <p:nvSpPr>
          <p:cNvPr id="9" name="Shape 7"/>
          <p:cNvSpPr/>
          <p:nvPr/>
        </p:nvSpPr>
        <p:spPr>
          <a:xfrm>
            <a:off x="3291840" y="1783080"/>
            <a:ext cx="2606040" cy="2743200"/>
          </a:xfrm>
          <a:prstGeom prst="rect">
            <a:avLst/>
          </a:prstGeom>
          <a:solidFill>
            <a:srgbClr val="FFFFFF"/>
          </a:solidFill>
          <a:ln w="9525">
            <a:solidFill>
              <a:srgbClr val="E5E7EB"/>
            </a:solidFill>
            <a:prstDash val="solid"/>
          </a:ln>
          <a:effectLst>
            <a:outerShdw blurRad="76200" dist="12700" dir="5400000" algn="bl" rotWithShape="0">
              <a:srgbClr val="000000">
                <a:alpha val="5000"/>
              </a:srgbClr>
            </a:outerShdw>
          </a:effectLst>
        </p:spPr>
        <p:txBody>
          <a:bodyPr/>
          <a:lstStyle/>
          <a:p>
            <a:endParaRPr lang="en-US"/>
          </a:p>
        </p:txBody>
      </p:sp>
      <p:sp>
        <p:nvSpPr>
          <p:cNvPr id="10" name="Shape 8"/>
          <p:cNvSpPr/>
          <p:nvPr/>
        </p:nvSpPr>
        <p:spPr>
          <a:xfrm>
            <a:off x="3291840" y="1783080"/>
            <a:ext cx="73152" cy="2743200"/>
          </a:xfrm>
          <a:prstGeom prst="rect">
            <a:avLst/>
          </a:prstGeom>
          <a:solidFill>
            <a:srgbClr val="C8A157"/>
          </a:solidFill>
          <a:ln/>
        </p:spPr>
        <p:txBody>
          <a:bodyPr/>
          <a:lstStyle/>
          <a:p>
            <a:endParaRPr lang="en-US"/>
          </a:p>
        </p:txBody>
      </p:sp>
      <p:sp>
        <p:nvSpPr>
          <p:cNvPr id="11" name="Text 9"/>
          <p:cNvSpPr/>
          <p:nvPr/>
        </p:nvSpPr>
        <p:spPr>
          <a:xfrm>
            <a:off x="3520440" y="1920240"/>
            <a:ext cx="2240280" cy="320040"/>
          </a:xfrm>
          <a:prstGeom prst="rect">
            <a:avLst/>
          </a:prstGeom>
          <a:noFill/>
          <a:ln/>
        </p:spPr>
        <p:txBody>
          <a:bodyPr wrap="square" lIns="0" tIns="0" rIns="0" bIns="0" rtlCol="0" anchor="t"/>
          <a:lstStyle/>
          <a:p>
            <a:pPr marL="0" indent="0" algn="l">
              <a:buNone/>
            </a:pPr>
            <a:r>
              <a:rPr lang="en-US" sz="1400" b="1" dirty="0">
                <a:solidFill>
                  <a:srgbClr val="1B3A4B"/>
                </a:solidFill>
                <a:latin typeface="Calibri" pitchFamily="34" charset="0"/>
                <a:ea typeface="Calibri" pitchFamily="34" charset="-122"/>
                <a:cs typeface="Calibri" pitchFamily="34" charset="-120"/>
              </a:rPr>
              <a:t>PSYCHO</a:t>
            </a:r>
            <a:endParaRPr lang="en-US" sz="1400" dirty="0"/>
          </a:p>
        </p:txBody>
      </p:sp>
      <p:sp>
        <p:nvSpPr>
          <p:cNvPr id="12" name="Text 10"/>
          <p:cNvSpPr/>
          <p:nvPr/>
        </p:nvSpPr>
        <p:spPr>
          <a:xfrm>
            <a:off x="3520440" y="2286000"/>
            <a:ext cx="2240280" cy="2103120"/>
          </a:xfrm>
          <a:prstGeom prst="rect">
            <a:avLst/>
          </a:prstGeom>
          <a:noFill/>
          <a:ln/>
        </p:spPr>
        <p:txBody>
          <a:bodyPr wrap="square" lIns="0" tIns="0" rIns="0" bIns="0" rtlCol="0" anchor="t"/>
          <a:lstStyle/>
          <a:p>
            <a:pPr marL="0" indent="0" algn="l">
              <a:spcAft>
                <a:spcPts val="400"/>
              </a:spcAft>
              <a:buNone/>
            </a:pPr>
            <a:r>
              <a:rPr lang="en-US" sz="1100" dirty="0">
                <a:solidFill>
                  <a:srgbClr val="2B2B2B"/>
                </a:solidFill>
                <a:latin typeface="Calibri" pitchFamily="34" charset="0"/>
                <a:ea typeface="Calibri" pitchFamily="34" charset="-122"/>
                <a:cs typeface="Calibri" pitchFamily="34" charset="-120"/>
              </a:rPr>
              <a:t>Mood, fear, expectations, beliefs about pain, coping style, catastrophizing, self-efficacy, prior trauma, hypervigilance.</a:t>
            </a:r>
            <a:endParaRPr lang="en-US" sz="1100" dirty="0"/>
          </a:p>
        </p:txBody>
      </p:sp>
      <p:sp>
        <p:nvSpPr>
          <p:cNvPr id="13" name="Shape 11"/>
          <p:cNvSpPr/>
          <p:nvPr/>
        </p:nvSpPr>
        <p:spPr>
          <a:xfrm>
            <a:off x="6035040" y="1783080"/>
            <a:ext cx="2606040" cy="2743200"/>
          </a:xfrm>
          <a:prstGeom prst="rect">
            <a:avLst/>
          </a:prstGeom>
          <a:solidFill>
            <a:srgbClr val="FFFFFF"/>
          </a:solidFill>
          <a:ln w="9525">
            <a:solidFill>
              <a:srgbClr val="E5E7EB"/>
            </a:solidFill>
            <a:prstDash val="solid"/>
          </a:ln>
          <a:effectLst>
            <a:outerShdw blurRad="76200" dist="12700" dir="5400000" algn="bl" rotWithShape="0">
              <a:srgbClr val="000000">
                <a:alpha val="5000"/>
              </a:srgbClr>
            </a:outerShdw>
          </a:effectLst>
        </p:spPr>
        <p:txBody>
          <a:bodyPr/>
          <a:lstStyle/>
          <a:p>
            <a:endParaRPr lang="en-US"/>
          </a:p>
        </p:txBody>
      </p:sp>
      <p:sp>
        <p:nvSpPr>
          <p:cNvPr id="14" name="Shape 12"/>
          <p:cNvSpPr/>
          <p:nvPr/>
        </p:nvSpPr>
        <p:spPr>
          <a:xfrm>
            <a:off x="6035040" y="1783080"/>
            <a:ext cx="73152" cy="2743200"/>
          </a:xfrm>
          <a:prstGeom prst="rect">
            <a:avLst/>
          </a:prstGeom>
          <a:solidFill>
            <a:srgbClr val="5C6B73"/>
          </a:solidFill>
          <a:ln/>
        </p:spPr>
        <p:txBody>
          <a:bodyPr/>
          <a:lstStyle/>
          <a:p>
            <a:endParaRPr lang="en-US"/>
          </a:p>
        </p:txBody>
      </p:sp>
      <p:sp>
        <p:nvSpPr>
          <p:cNvPr id="15" name="Text 13"/>
          <p:cNvSpPr/>
          <p:nvPr/>
        </p:nvSpPr>
        <p:spPr>
          <a:xfrm>
            <a:off x="6263640" y="1920240"/>
            <a:ext cx="2240280" cy="320040"/>
          </a:xfrm>
          <a:prstGeom prst="rect">
            <a:avLst/>
          </a:prstGeom>
          <a:noFill/>
          <a:ln/>
        </p:spPr>
        <p:txBody>
          <a:bodyPr wrap="square" lIns="0" tIns="0" rIns="0" bIns="0" rtlCol="0" anchor="t"/>
          <a:lstStyle/>
          <a:p>
            <a:pPr marL="0" indent="0" algn="l">
              <a:buNone/>
            </a:pPr>
            <a:r>
              <a:rPr lang="en-US" sz="1400" b="1" dirty="0">
                <a:solidFill>
                  <a:srgbClr val="1B3A4B"/>
                </a:solidFill>
                <a:latin typeface="Calibri" pitchFamily="34" charset="0"/>
                <a:ea typeface="Calibri" pitchFamily="34" charset="-122"/>
                <a:cs typeface="Calibri" pitchFamily="34" charset="-120"/>
              </a:rPr>
              <a:t>SOCIAL</a:t>
            </a:r>
            <a:endParaRPr lang="en-US" sz="1400" dirty="0"/>
          </a:p>
        </p:txBody>
      </p:sp>
      <p:sp>
        <p:nvSpPr>
          <p:cNvPr id="16" name="Text 14"/>
          <p:cNvSpPr/>
          <p:nvPr/>
        </p:nvSpPr>
        <p:spPr>
          <a:xfrm>
            <a:off x="6263640" y="2286000"/>
            <a:ext cx="2240280" cy="2103120"/>
          </a:xfrm>
          <a:prstGeom prst="rect">
            <a:avLst/>
          </a:prstGeom>
          <a:noFill/>
          <a:ln/>
        </p:spPr>
        <p:txBody>
          <a:bodyPr wrap="square" lIns="0" tIns="0" rIns="0" bIns="0" rtlCol="0" anchor="t"/>
          <a:lstStyle/>
          <a:p>
            <a:pPr marL="0" indent="0" algn="l">
              <a:spcAft>
                <a:spcPts val="400"/>
              </a:spcAft>
              <a:buNone/>
            </a:pPr>
            <a:r>
              <a:rPr lang="en-US" sz="1100" dirty="0">
                <a:solidFill>
                  <a:srgbClr val="2B2B2B"/>
                </a:solidFill>
                <a:latin typeface="Calibri" pitchFamily="34" charset="0"/>
                <a:ea typeface="Calibri" pitchFamily="34" charset="-122"/>
                <a:cs typeface="Calibri" pitchFamily="34" charset="-120"/>
              </a:rPr>
              <a:t>Work demands, family stress, financial pressure, isolation, cultural beliefs about illness, support network quality, healthcare access.</a:t>
            </a:r>
            <a:endParaRPr lang="en-US" sz="11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48640" y="365760"/>
            <a:ext cx="8046720" cy="502920"/>
          </a:xfrm>
          <a:prstGeom prst="rect">
            <a:avLst/>
          </a:prstGeom>
          <a:noFill/>
          <a:ln/>
        </p:spPr>
        <p:txBody>
          <a:bodyPr wrap="square" lIns="0" tIns="0" rIns="0" bIns="0" rtlCol="0" anchor="t"/>
          <a:lstStyle/>
          <a:p>
            <a:pPr marL="0" indent="0" algn="l">
              <a:buNone/>
            </a:pPr>
            <a:r>
              <a:rPr lang="en-US" sz="2400" b="1" dirty="0">
                <a:solidFill>
                  <a:srgbClr val="1B3A4B"/>
                </a:solidFill>
                <a:latin typeface="Calibri" pitchFamily="34" charset="0"/>
                <a:ea typeface="Calibri" pitchFamily="34" charset="-122"/>
                <a:cs typeface="Calibri" pitchFamily="34" charset="-120"/>
              </a:rPr>
              <a:t>Yellow Flags: Psychosocial Risk Indicators</a:t>
            </a:r>
            <a:endParaRPr lang="en-US" sz="2400" dirty="0"/>
          </a:p>
        </p:txBody>
      </p:sp>
      <p:sp>
        <p:nvSpPr>
          <p:cNvPr id="3" name="Text 1"/>
          <p:cNvSpPr/>
          <p:nvPr/>
        </p:nvSpPr>
        <p:spPr>
          <a:xfrm>
            <a:off x="548640" y="4864608"/>
            <a:ext cx="8046720" cy="228600"/>
          </a:xfrm>
          <a:prstGeom prst="rect">
            <a:avLst/>
          </a:prstGeom>
          <a:noFill/>
          <a:ln/>
        </p:spPr>
        <p:txBody>
          <a:bodyPr wrap="square" lIns="0" tIns="0" rIns="0" bIns="0" rtlCol="0" anchor="t"/>
          <a:lstStyle/>
          <a:p>
            <a:pPr marL="0" indent="0" algn="l">
              <a:buNone/>
            </a:pPr>
            <a:r>
              <a:rPr lang="en-US" sz="900" dirty="0">
                <a:solidFill>
                  <a:srgbClr val="6B7280"/>
                </a:solidFill>
                <a:latin typeface="Calibri" pitchFamily="34" charset="0"/>
                <a:ea typeface="Calibri" pitchFamily="34" charset="-122"/>
                <a:cs typeface="Calibri" pitchFamily="34" charset="-120"/>
              </a:rPr>
              <a:t>Edisa Shirley, PhD, LMHC  |  FCA SE Regional 2026</a:t>
            </a:r>
            <a:endParaRPr lang="en-US" sz="900" dirty="0"/>
          </a:p>
        </p:txBody>
      </p:sp>
      <p:pic>
        <p:nvPicPr>
          <p:cNvPr id="4" name="Image 0" descr="preencoded.png"/>
          <p:cNvPicPr>
            <a:picLocks noChangeAspect="1"/>
          </p:cNvPicPr>
          <p:nvPr/>
        </p:nvPicPr>
        <p:blipFill>
          <a:blip r:embed="rId3"/>
          <a:stretch>
            <a:fillRect/>
          </a:stretch>
        </p:blipFill>
        <p:spPr>
          <a:xfrm>
            <a:off x="548640" y="1188720"/>
            <a:ext cx="548640" cy="548640"/>
          </a:xfrm>
          <a:prstGeom prst="rect">
            <a:avLst/>
          </a:prstGeom>
        </p:spPr>
      </p:pic>
      <p:sp>
        <p:nvSpPr>
          <p:cNvPr id="5" name="Text 2"/>
          <p:cNvSpPr/>
          <p:nvPr/>
        </p:nvSpPr>
        <p:spPr>
          <a:xfrm>
            <a:off x="1234440" y="1188720"/>
            <a:ext cx="7132320" cy="640080"/>
          </a:xfrm>
          <a:prstGeom prst="rect">
            <a:avLst/>
          </a:prstGeom>
          <a:noFill/>
          <a:ln/>
        </p:spPr>
        <p:txBody>
          <a:bodyPr wrap="square" lIns="0" tIns="0" rIns="0" bIns="0" rtlCol="0" anchor="t"/>
          <a:lstStyle/>
          <a:p>
            <a:pPr marL="0" indent="0" algn="l">
              <a:buNone/>
            </a:pPr>
            <a:r>
              <a:rPr lang="en-US" sz="1300" i="1" dirty="0">
                <a:solidFill>
                  <a:srgbClr val="2B2B2B"/>
                </a:solidFill>
                <a:latin typeface="Calibri" pitchFamily="34" charset="0"/>
                <a:ea typeface="Calibri" pitchFamily="34" charset="-122"/>
                <a:cs typeface="Calibri" pitchFamily="34" charset="-120"/>
              </a:rPr>
              <a:t>Distinct from "red flags" (medical emergencies), yellow flags signal psychosocial factors that predict prolonged disability if unaddressed.</a:t>
            </a:r>
            <a:endParaRPr lang="en-US" sz="1300" dirty="0"/>
          </a:p>
        </p:txBody>
      </p:sp>
      <p:sp>
        <p:nvSpPr>
          <p:cNvPr id="6" name="Shape 3"/>
          <p:cNvSpPr/>
          <p:nvPr/>
        </p:nvSpPr>
        <p:spPr>
          <a:xfrm>
            <a:off x="548640" y="2011680"/>
            <a:ext cx="3931920" cy="1280160"/>
          </a:xfrm>
          <a:prstGeom prst="rect">
            <a:avLst/>
          </a:prstGeom>
          <a:solidFill>
            <a:srgbClr val="FFFFFF"/>
          </a:solidFill>
          <a:ln w="9525">
            <a:solidFill>
              <a:srgbClr val="E5E7EB"/>
            </a:solidFill>
            <a:prstDash val="solid"/>
          </a:ln>
          <a:effectLst>
            <a:outerShdw blurRad="76200" dist="12700" dir="5400000" algn="bl" rotWithShape="0">
              <a:srgbClr val="000000">
                <a:alpha val="5000"/>
              </a:srgbClr>
            </a:outerShdw>
          </a:effectLst>
        </p:spPr>
        <p:txBody>
          <a:bodyPr/>
          <a:lstStyle/>
          <a:p>
            <a:endParaRPr lang="en-US"/>
          </a:p>
        </p:txBody>
      </p:sp>
      <p:sp>
        <p:nvSpPr>
          <p:cNvPr id="7" name="Shape 4"/>
          <p:cNvSpPr/>
          <p:nvPr/>
        </p:nvSpPr>
        <p:spPr>
          <a:xfrm>
            <a:off x="548640" y="2011680"/>
            <a:ext cx="73152" cy="1280160"/>
          </a:xfrm>
          <a:prstGeom prst="rect">
            <a:avLst/>
          </a:prstGeom>
          <a:solidFill>
            <a:srgbClr val="C8A157"/>
          </a:solidFill>
          <a:ln/>
        </p:spPr>
        <p:txBody>
          <a:bodyPr/>
          <a:lstStyle/>
          <a:p>
            <a:endParaRPr lang="en-US"/>
          </a:p>
        </p:txBody>
      </p:sp>
      <p:sp>
        <p:nvSpPr>
          <p:cNvPr id="8" name="Text 5"/>
          <p:cNvSpPr/>
          <p:nvPr/>
        </p:nvSpPr>
        <p:spPr>
          <a:xfrm>
            <a:off x="777240" y="2148840"/>
            <a:ext cx="3566160" cy="320040"/>
          </a:xfrm>
          <a:prstGeom prst="rect">
            <a:avLst/>
          </a:prstGeom>
          <a:noFill/>
          <a:ln/>
        </p:spPr>
        <p:txBody>
          <a:bodyPr wrap="square" lIns="0" tIns="0" rIns="0" bIns="0" rtlCol="0" anchor="t"/>
          <a:lstStyle/>
          <a:p>
            <a:pPr marL="0" indent="0" algn="l">
              <a:buNone/>
            </a:pPr>
            <a:r>
              <a:rPr lang="en-US" sz="1400" b="1" dirty="0">
                <a:solidFill>
                  <a:srgbClr val="1B3A4B"/>
                </a:solidFill>
                <a:latin typeface="Calibri" pitchFamily="34" charset="0"/>
                <a:ea typeface="Calibri" pitchFamily="34" charset="-122"/>
                <a:cs typeface="Calibri" pitchFamily="34" charset="-120"/>
              </a:rPr>
              <a:t>BELIEFS</a:t>
            </a:r>
            <a:endParaRPr lang="en-US" sz="1400" dirty="0"/>
          </a:p>
        </p:txBody>
      </p:sp>
      <p:sp>
        <p:nvSpPr>
          <p:cNvPr id="9" name="Text 6"/>
          <p:cNvSpPr/>
          <p:nvPr/>
        </p:nvSpPr>
        <p:spPr>
          <a:xfrm>
            <a:off x="777240" y="2514600"/>
            <a:ext cx="3566160" cy="640080"/>
          </a:xfrm>
          <a:prstGeom prst="rect">
            <a:avLst/>
          </a:prstGeom>
          <a:noFill/>
          <a:ln/>
        </p:spPr>
        <p:txBody>
          <a:bodyPr wrap="square" lIns="0" tIns="0" rIns="0" bIns="0" rtlCol="0" anchor="t"/>
          <a:lstStyle/>
          <a:p>
            <a:pPr marL="0" indent="0" algn="l">
              <a:spcAft>
                <a:spcPts val="400"/>
              </a:spcAft>
              <a:buNone/>
            </a:pPr>
            <a:r>
              <a:rPr lang="en-US" sz="1100" dirty="0">
                <a:solidFill>
                  <a:srgbClr val="2B2B2B"/>
                </a:solidFill>
                <a:latin typeface="Calibri" pitchFamily="34" charset="0"/>
                <a:ea typeface="Calibri" pitchFamily="34" charset="-122"/>
                <a:cs typeface="Calibri" pitchFamily="34" charset="-120"/>
              </a:rPr>
              <a:t>Catastrophic thinking, fear of movement (kinesiophobia), belief that pain = damage, low expectation of recovery.</a:t>
            </a:r>
            <a:endParaRPr lang="en-US" sz="1100" dirty="0"/>
          </a:p>
        </p:txBody>
      </p:sp>
      <p:sp>
        <p:nvSpPr>
          <p:cNvPr id="10" name="Shape 7"/>
          <p:cNvSpPr/>
          <p:nvPr/>
        </p:nvSpPr>
        <p:spPr>
          <a:xfrm>
            <a:off x="4663440" y="2011680"/>
            <a:ext cx="3931920" cy="1280160"/>
          </a:xfrm>
          <a:prstGeom prst="rect">
            <a:avLst/>
          </a:prstGeom>
          <a:solidFill>
            <a:srgbClr val="FFFFFF"/>
          </a:solidFill>
          <a:ln w="9525">
            <a:solidFill>
              <a:srgbClr val="E5E7EB"/>
            </a:solidFill>
            <a:prstDash val="solid"/>
          </a:ln>
          <a:effectLst>
            <a:outerShdw blurRad="76200" dist="12700" dir="5400000" algn="bl" rotWithShape="0">
              <a:srgbClr val="000000">
                <a:alpha val="5000"/>
              </a:srgbClr>
            </a:outerShdw>
          </a:effectLst>
        </p:spPr>
        <p:txBody>
          <a:bodyPr/>
          <a:lstStyle/>
          <a:p>
            <a:endParaRPr lang="en-US"/>
          </a:p>
        </p:txBody>
      </p:sp>
      <p:sp>
        <p:nvSpPr>
          <p:cNvPr id="11" name="Shape 8"/>
          <p:cNvSpPr/>
          <p:nvPr/>
        </p:nvSpPr>
        <p:spPr>
          <a:xfrm>
            <a:off x="4663440" y="2011680"/>
            <a:ext cx="73152" cy="1280160"/>
          </a:xfrm>
          <a:prstGeom prst="rect">
            <a:avLst/>
          </a:prstGeom>
          <a:solidFill>
            <a:srgbClr val="C8A157"/>
          </a:solidFill>
          <a:ln/>
        </p:spPr>
        <p:txBody>
          <a:bodyPr/>
          <a:lstStyle/>
          <a:p>
            <a:endParaRPr lang="en-US"/>
          </a:p>
        </p:txBody>
      </p:sp>
      <p:sp>
        <p:nvSpPr>
          <p:cNvPr id="12" name="Text 9"/>
          <p:cNvSpPr/>
          <p:nvPr/>
        </p:nvSpPr>
        <p:spPr>
          <a:xfrm>
            <a:off x="4892040" y="2148840"/>
            <a:ext cx="3566160" cy="320040"/>
          </a:xfrm>
          <a:prstGeom prst="rect">
            <a:avLst/>
          </a:prstGeom>
          <a:noFill/>
          <a:ln/>
        </p:spPr>
        <p:txBody>
          <a:bodyPr wrap="square" lIns="0" tIns="0" rIns="0" bIns="0" rtlCol="0" anchor="t"/>
          <a:lstStyle/>
          <a:p>
            <a:pPr marL="0" indent="0" algn="l">
              <a:buNone/>
            </a:pPr>
            <a:r>
              <a:rPr lang="en-US" sz="1400" b="1" dirty="0">
                <a:solidFill>
                  <a:srgbClr val="1B3A4B"/>
                </a:solidFill>
                <a:latin typeface="Calibri" pitchFamily="34" charset="0"/>
                <a:ea typeface="Calibri" pitchFamily="34" charset="-122"/>
                <a:cs typeface="Calibri" pitchFamily="34" charset="-120"/>
              </a:rPr>
              <a:t>EMOTIONS</a:t>
            </a:r>
            <a:endParaRPr lang="en-US" sz="1400" dirty="0"/>
          </a:p>
        </p:txBody>
      </p:sp>
      <p:sp>
        <p:nvSpPr>
          <p:cNvPr id="13" name="Text 10"/>
          <p:cNvSpPr/>
          <p:nvPr/>
        </p:nvSpPr>
        <p:spPr>
          <a:xfrm>
            <a:off x="4892040" y="2514600"/>
            <a:ext cx="3566160" cy="640080"/>
          </a:xfrm>
          <a:prstGeom prst="rect">
            <a:avLst/>
          </a:prstGeom>
          <a:noFill/>
          <a:ln/>
        </p:spPr>
        <p:txBody>
          <a:bodyPr wrap="square" lIns="0" tIns="0" rIns="0" bIns="0" rtlCol="0" anchor="t"/>
          <a:lstStyle/>
          <a:p>
            <a:pPr marL="0" indent="0" algn="l">
              <a:spcAft>
                <a:spcPts val="400"/>
              </a:spcAft>
              <a:buNone/>
            </a:pPr>
            <a:r>
              <a:rPr lang="en-US" sz="1100" dirty="0">
                <a:solidFill>
                  <a:srgbClr val="2B2B2B"/>
                </a:solidFill>
                <a:latin typeface="Calibri" pitchFamily="34" charset="0"/>
                <a:ea typeface="Calibri" pitchFamily="34" charset="-122"/>
                <a:cs typeface="Calibri" pitchFamily="34" charset="-120"/>
              </a:rPr>
              <a:t>Depression, anxiety, irritability, social withdrawal, sleep disturbance, hopelessness about pain.</a:t>
            </a:r>
            <a:endParaRPr lang="en-US" sz="1100" dirty="0"/>
          </a:p>
        </p:txBody>
      </p:sp>
      <p:sp>
        <p:nvSpPr>
          <p:cNvPr id="14" name="Shape 11"/>
          <p:cNvSpPr/>
          <p:nvPr/>
        </p:nvSpPr>
        <p:spPr>
          <a:xfrm>
            <a:off x="548640" y="3429000"/>
            <a:ext cx="3931920" cy="1280160"/>
          </a:xfrm>
          <a:prstGeom prst="rect">
            <a:avLst/>
          </a:prstGeom>
          <a:solidFill>
            <a:srgbClr val="FFFFFF"/>
          </a:solidFill>
          <a:ln w="9525">
            <a:solidFill>
              <a:srgbClr val="E5E7EB"/>
            </a:solidFill>
            <a:prstDash val="solid"/>
          </a:ln>
          <a:effectLst>
            <a:outerShdw blurRad="76200" dist="12700" dir="5400000" algn="bl" rotWithShape="0">
              <a:srgbClr val="000000">
                <a:alpha val="5000"/>
              </a:srgbClr>
            </a:outerShdw>
          </a:effectLst>
        </p:spPr>
        <p:txBody>
          <a:bodyPr/>
          <a:lstStyle/>
          <a:p>
            <a:endParaRPr lang="en-US"/>
          </a:p>
        </p:txBody>
      </p:sp>
      <p:sp>
        <p:nvSpPr>
          <p:cNvPr id="15" name="Shape 12"/>
          <p:cNvSpPr/>
          <p:nvPr/>
        </p:nvSpPr>
        <p:spPr>
          <a:xfrm>
            <a:off x="548640" y="3429000"/>
            <a:ext cx="73152" cy="1280160"/>
          </a:xfrm>
          <a:prstGeom prst="rect">
            <a:avLst/>
          </a:prstGeom>
          <a:solidFill>
            <a:srgbClr val="C8A157"/>
          </a:solidFill>
          <a:ln/>
        </p:spPr>
        <p:txBody>
          <a:bodyPr/>
          <a:lstStyle/>
          <a:p>
            <a:endParaRPr lang="en-US"/>
          </a:p>
        </p:txBody>
      </p:sp>
      <p:sp>
        <p:nvSpPr>
          <p:cNvPr id="16" name="Text 13"/>
          <p:cNvSpPr/>
          <p:nvPr/>
        </p:nvSpPr>
        <p:spPr>
          <a:xfrm>
            <a:off x="777240" y="3566160"/>
            <a:ext cx="3566160" cy="320040"/>
          </a:xfrm>
          <a:prstGeom prst="rect">
            <a:avLst/>
          </a:prstGeom>
          <a:noFill/>
          <a:ln/>
        </p:spPr>
        <p:txBody>
          <a:bodyPr wrap="square" lIns="0" tIns="0" rIns="0" bIns="0" rtlCol="0" anchor="t"/>
          <a:lstStyle/>
          <a:p>
            <a:pPr marL="0" indent="0" algn="l">
              <a:buNone/>
            </a:pPr>
            <a:r>
              <a:rPr lang="en-US" sz="1400" b="1" dirty="0">
                <a:solidFill>
                  <a:srgbClr val="1B3A4B"/>
                </a:solidFill>
                <a:latin typeface="Calibri" pitchFamily="34" charset="0"/>
                <a:ea typeface="Calibri" pitchFamily="34" charset="-122"/>
                <a:cs typeface="Calibri" pitchFamily="34" charset="-120"/>
              </a:rPr>
              <a:t>BEHAVIOR</a:t>
            </a:r>
            <a:endParaRPr lang="en-US" sz="1400" dirty="0"/>
          </a:p>
        </p:txBody>
      </p:sp>
      <p:sp>
        <p:nvSpPr>
          <p:cNvPr id="17" name="Text 14"/>
          <p:cNvSpPr/>
          <p:nvPr/>
        </p:nvSpPr>
        <p:spPr>
          <a:xfrm>
            <a:off x="777240" y="3931920"/>
            <a:ext cx="3566160" cy="640080"/>
          </a:xfrm>
          <a:prstGeom prst="rect">
            <a:avLst/>
          </a:prstGeom>
          <a:noFill/>
          <a:ln/>
        </p:spPr>
        <p:txBody>
          <a:bodyPr wrap="square" lIns="0" tIns="0" rIns="0" bIns="0" rtlCol="0" anchor="t"/>
          <a:lstStyle/>
          <a:p>
            <a:pPr marL="0" indent="0" algn="l">
              <a:spcAft>
                <a:spcPts val="400"/>
              </a:spcAft>
              <a:buNone/>
            </a:pPr>
            <a:r>
              <a:rPr lang="en-US" sz="1100" dirty="0">
                <a:solidFill>
                  <a:srgbClr val="2B2B2B"/>
                </a:solidFill>
                <a:latin typeface="Calibri" pitchFamily="34" charset="0"/>
                <a:ea typeface="Calibri" pitchFamily="34" charset="-122"/>
                <a:cs typeface="Calibri" pitchFamily="34" charset="-120"/>
              </a:rPr>
              <a:t>Avoidance of activity, over-reliance on passive treatments, excessive rest, pacing failures, guarding.</a:t>
            </a:r>
            <a:endParaRPr lang="en-US" sz="1100" dirty="0"/>
          </a:p>
        </p:txBody>
      </p:sp>
      <p:sp>
        <p:nvSpPr>
          <p:cNvPr id="18" name="Shape 15"/>
          <p:cNvSpPr/>
          <p:nvPr/>
        </p:nvSpPr>
        <p:spPr>
          <a:xfrm>
            <a:off x="4663440" y="3429000"/>
            <a:ext cx="3931920" cy="1280160"/>
          </a:xfrm>
          <a:prstGeom prst="rect">
            <a:avLst/>
          </a:prstGeom>
          <a:solidFill>
            <a:srgbClr val="FFFFFF"/>
          </a:solidFill>
          <a:ln w="9525">
            <a:solidFill>
              <a:srgbClr val="E5E7EB"/>
            </a:solidFill>
            <a:prstDash val="solid"/>
          </a:ln>
          <a:effectLst>
            <a:outerShdw blurRad="76200" dist="12700" dir="5400000" algn="bl" rotWithShape="0">
              <a:srgbClr val="000000">
                <a:alpha val="5000"/>
              </a:srgbClr>
            </a:outerShdw>
          </a:effectLst>
        </p:spPr>
        <p:txBody>
          <a:bodyPr/>
          <a:lstStyle/>
          <a:p>
            <a:endParaRPr lang="en-US"/>
          </a:p>
        </p:txBody>
      </p:sp>
      <p:sp>
        <p:nvSpPr>
          <p:cNvPr id="19" name="Shape 16"/>
          <p:cNvSpPr/>
          <p:nvPr/>
        </p:nvSpPr>
        <p:spPr>
          <a:xfrm>
            <a:off x="4663440" y="3429000"/>
            <a:ext cx="73152" cy="1280160"/>
          </a:xfrm>
          <a:prstGeom prst="rect">
            <a:avLst/>
          </a:prstGeom>
          <a:solidFill>
            <a:srgbClr val="C8A157"/>
          </a:solidFill>
          <a:ln/>
        </p:spPr>
        <p:txBody>
          <a:bodyPr/>
          <a:lstStyle/>
          <a:p>
            <a:endParaRPr lang="en-US"/>
          </a:p>
        </p:txBody>
      </p:sp>
      <p:sp>
        <p:nvSpPr>
          <p:cNvPr id="20" name="Text 17"/>
          <p:cNvSpPr/>
          <p:nvPr/>
        </p:nvSpPr>
        <p:spPr>
          <a:xfrm>
            <a:off x="4892040" y="3566160"/>
            <a:ext cx="3566160" cy="320040"/>
          </a:xfrm>
          <a:prstGeom prst="rect">
            <a:avLst/>
          </a:prstGeom>
          <a:noFill/>
          <a:ln/>
        </p:spPr>
        <p:txBody>
          <a:bodyPr wrap="square" lIns="0" tIns="0" rIns="0" bIns="0" rtlCol="0" anchor="t"/>
          <a:lstStyle/>
          <a:p>
            <a:pPr marL="0" indent="0" algn="l">
              <a:buNone/>
            </a:pPr>
            <a:r>
              <a:rPr lang="en-US" sz="1400" b="1" dirty="0">
                <a:solidFill>
                  <a:srgbClr val="1B3A4B"/>
                </a:solidFill>
                <a:latin typeface="Calibri" pitchFamily="34" charset="0"/>
                <a:ea typeface="Calibri" pitchFamily="34" charset="-122"/>
                <a:cs typeface="Calibri" pitchFamily="34" charset="-120"/>
              </a:rPr>
              <a:t>CONTEXT</a:t>
            </a:r>
            <a:endParaRPr lang="en-US" sz="1400" dirty="0"/>
          </a:p>
        </p:txBody>
      </p:sp>
      <p:sp>
        <p:nvSpPr>
          <p:cNvPr id="21" name="Text 18"/>
          <p:cNvSpPr/>
          <p:nvPr/>
        </p:nvSpPr>
        <p:spPr>
          <a:xfrm>
            <a:off x="4892040" y="3931920"/>
            <a:ext cx="3566160" cy="640080"/>
          </a:xfrm>
          <a:prstGeom prst="rect">
            <a:avLst/>
          </a:prstGeom>
          <a:noFill/>
          <a:ln/>
        </p:spPr>
        <p:txBody>
          <a:bodyPr wrap="square" lIns="0" tIns="0" rIns="0" bIns="0" rtlCol="0" anchor="t"/>
          <a:lstStyle/>
          <a:p>
            <a:pPr marL="0" indent="0" algn="l">
              <a:spcAft>
                <a:spcPts val="400"/>
              </a:spcAft>
              <a:buNone/>
            </a:pPr>
            <a:r>
              <a:rPr lang="en-US" sz="1100" dirty="0">
                <a:solidFill>
                  <a:srgbClr val="2B2B2B"/>
                </a:solidFill>
                <a:latin typeface="Calibri" pitchFamily="34" charset="0"/>
                <a:ea typeface="Calibri" pitchFamily="34" charset="-122"/>
                <a:cs typeface="Calibri" pitchFamily="34" charset="-120"/>
              </a:rPr>
              <a:t>Workplace stress, litigation, lack of support, cultural beliefs about disability, financial precarity.</a:t>
            </a:r>
            <a:endParaRPr lang="en-US" sz="11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48640" y="365760"/>
            <a:ext cx="8046720" cy="502920"/>
          </a:xfrm>
          <a:prstGeom prst="rect">
            <a:avLst/>
          </a:prstGeom>
          <a:noFill/>
          <a:ln/>
        </p:spPr>
        <p:txBody>
          <a:bodyPr wrap="square" lIns="0" tIns="0" rIns="0" bIns="0" rtlCol="0" anchor="t"/>
          <a:lstStyle/>
          <a:p>
            <a:pPr marL="0" indent="0" algn="l">
              <a:buNone/>
            </a:pPr>
            <a:r>
              <a:rPr lang="en-US" sz="2400" b="1" dirty="0">
                <a:solidFill>
                  <a:srgbClr val="1B3A4B"/>
                </a:solidFill>
                <a:latin typeface="Calibri" pitchFamily="34" charset="0"/>
                <a:ea typeface="Calibri" pitchFamily="34" charset="-122"/>
                <a:cs typeface="Calibri" pitchFamily="34" charset="-120"/>
              </a:rPr>
              <a:t>What This Sounds Like in Your Office</a:t>
            </a:r>
            <a:endParaRPr lang="en-US" sz="2400" dirty="0"/>
          </a:p>
        </p:txBody>
      </p:sp>
      <p:sp>
        <p:nvSpPr>
          <p:cNvPr id="3" name="Text 1"/>
          <p:cNvSpPr/>
          <p:nvPr/>
        </p:nvSpPr>
        <p:spPr>
          <a:xfrm>
            <a:off x="548640" y="4864608"/>
            <a:ext cx="8046720" cy="228600"/>
          </a:xfrm>
          <a:prstGeom prst="rect">
            <a:avLst/>
          </a:prstGeom>
          <a:noFill/>
          <a:ln/>
        </p:spPr>
        <p:txBody>
          <a:bodyPr wrap="square" lIns="0" tIns="0" rIns="0" bIns="0" rtlCol="0" anchor="t"/>
          <a:lstStyle/>
          <a:p>
            <a:pPr marL="0" indent="0" algn="l">
              <a:buNone/>
            </a:pPr>
            <a:r>
              <a:rPr lang="en-US" sz="900" dirty="0">
                <a:solidFill>
                  <a:srgbClr val="6B7280"/>
                </a:solidFill>
                <a:latin typeface="Calibri" pitchFamily="34" charset="0"/>
                <a:ea typeface="Calibri" pitchFamily="34" charset="-122"/>
                <a:cs typeface="Calibri" pitchFamily="34" charset="-120"/>
              </a:rPr>
              <a:t>Edisa Shirley, PhD, LMHC  |  FCA SE Regional 2026</a:t>
            </a:r>
            <a:endParaRPr lang="en-US" sz="900" dirty="0"/>
          </a:p>
        </p:txBody>
      </p:sp>
      <p:sp>
        <p:nvSpPr>
          <p:cNvPr id="4" name="Text 2"/>
          <p:cNvSpPr/>
          <p:nvPr/>
        </p:nvSpPr>
        <p:spPr>
          <a:xfrm>
            <a:off x="548640" y="1188720"/>
            <a:ext cx="8092440" cy="365760"/>
          </a:xfrm>
          <a:prstGeom prst="rect">
            <a:avLst/>
          </a:prstGeom>
          <a:noFill/>
          <a:ln/>
        </p:spPr>
        <p:txBody>
          <a:bodyPr wrap="square" lIns="0" tIns="0" rIns="0" bIns="0" rtlCol="0" anchor="t"/>
          <a:lstStyle/>
          <a:p>
            <a:pPr marL="0" indent="0" algn="l">
              <a:buNone/>
            </a:pPr>
            <a:r>
              <a:rPr lang="en-US" sz="1300" i="1" dirty="0">
                <a:solidFill>
                  <a:srgbClr val="6B7280"/>
                </a:solidFill>
                <a:latin typeface="Calibri" pitchFamily="34" charset="0"/>
                <a:ea typeface="Calibri" pitchFamily="34" charset="-122"/>
                <a:cs typeface="Calibri" pitchFamily="34" charset="-120"/>
              </a:rPr>
              <a:t>Phrases your front desk and you have probably heard this week:</a:t>
            </a:r>
            <a:endParaRPr lang="en-US" sz="1300" dirty="0"/>
          </a:p>
        </p:txBody>
      </p:sp>
      <p:sp>
        <p:nvSpPr>
          <p:cNvPr id="5" name="Text 3"/>
          <p:cNvSpPr/>
          <p:nvPr/>
        </p:nvSpPr>
        <p:spPr>
          <a:xfrm>
            <a:off x="548640" y="1691640"/>
            <a:ext cx="5120640" cy="502920"/>
          </a:xfrm>
          <a:prstGeom prst="rect">
            <a:avLst/>
          </a:prstGeom>
          <a:noFill/>
          <a:ln/>
        </p:spPr>
        <p:txBody>
          <a:bodyPr wrap="square" lIns="0" tIns="0" rIns="0" bIns="0" rtlCol="0" anchor="ctr"/>
          <a:lstStyle/>
          <a:p>
            <a:pPr marL="0" indent="0" algn="l">
              <a:buNone/>
            </a:pPr>
            <a:r>
              <a:rPr lang="en-US" sz="1300" dirty="0">
                <a:solidFill>
                  <a:srgbClr val="2B2B2B"/>
                </a:solidFill>
                <a:latin typeface="Calibri" pitchFamily="34" charset="0"/>
                <a:ea typeface="Calibri" pitchFamily="34" charset="-122"/>
                <a:cs typeface="Calibri" pitchFamily="34" charset="-120"/>
              </a:rPr>
              <a:t>“If I move it the wrong way, I’m going to end up paralyzed.”</a:t>
            </a:r>
            <a:endParaRPr lang="en-US" sz="1300" dirty="0"/>
          </a:p>
        </p:txBody>
      </p:sp>
      <p:sp>
        <p:nvSpPr>
          <p:cNvPr id="6" name="Text 4"/>
          <p:cNvSpPr/>
          <p:nvPr/>
        </p:nvSpPr>
        <p:spPr>
          <a:xfrm>
            <a:off x="5760720" y="1691640"/>
            <a:ext cx="2834640" cy="502920"/>
          </a:xfrm>
          <a:prstGeom prst="rect">
            <a:avLst/>
          </a:prstGeom>
          <a:noFill/>
          <a:ln/>
        </p:spPr>
        <p:txBody>
          <a:bodyPr wrap="square" lIns="0" tIns="0" rIns="0" bIns="0" rtlCol="0" anchor="ctr"/>
          <a:lstStyle/>
          <a:p>
            <a:pPr marL="0" indent="0" algn="l">
              <a:buNone/>
            </a:pPr>
            <a:r>
              <a:rPr lang="en-US" sz="1100" i="1" dirty="0">
                <a:solidFill>
                  <a:srgbClr val="5C6B73"/>
                </a:solidFill>
                <a:latin typeface="Calibri" pitchFamily="34" charset="0"/>
                <a:ea typeface="Calibri" pitchFamily="34" charset="-122"/>
                <a:cs typeface="Calibri" pitchFamily="34" charset="-120"/>
              </a:rPr>
              <a:t>Catastrophizing + kinesiophobia</a:t>
            </a:r>
            <a:endParaRPr lang="en-US" sz="1100" dirty="0"/>
          </a:p>
        </p:txBody>
      </p:sp>
      <p:sp>
        <p:nvSpPr>
          <p:cNvPr id="7" name="Text 5"/>
          <p:cNvSpPr/>
          <p:nvPr/>
        </p:nvSpPr>
        <p:spPr>
          <a:xfrm>
            <a:off x="548640" y="2286000"/>
            <a:ext cx="5120640" cy="502920"/>
          </a:xfrm>
          <a:prstGeom prst="rect">
            <a:avLst/>
          </a:prstGeom>
          <a:noFill/>
          <a:ln/>
        </p:spPr>
        <p:txBody>
          <a:bodyPr wrap="square" lIns="0" tIns="0" rIns="0" bIns="0" rtlCol="0" anchor="ctr"/>
          <a:lstStyle/>
          <a:p>
            <a:pPr marL="0" indent="0" algn="l">
              <a:buNone/>
            </a:pPr>
            <a:r>
              <a:rPr lang="en-US" sz="1300" dirty="0">
                <a:solidFill>
                  <a:srgbClr val="2B2B2B"/>
                </a:solidFill>
                <a:latin typeface="Calibri" pitchFamily="34" charset="0"/>
                <a:ea typeface="Calibri" pitchFamily="34" charset="-122"/>
                <a:cs typeface="Calibri" pitchFamily="34" charset="-120"/>
              </a:rPr>
              <a:t>“Nothing has worked. Nothing is going to work.”</a:t>
            </a:r>
            <a:endParaRPr lang="en-US" sz="1300" dirty="0"/>
          </a:p>
        </p:txBody>
      </p:sp>
      <p:sp>
        <p:nvSpPr>
          <p:cNvPr id="8" name="Text 6"/>
          <p:cNvSpPr/>
          <p:nvPr/>
        </p:nvSpPr>
        <p:spPr>
          <a:xfrm>
            <a:off x="5760720" y="2286000"/>
            <a:ext cx="2834640" cy="502920"/>
          </a:xfrm>
          <a:prstGeom prst="rect">
            <a:avLst/>
          </a:prstGeom>
          <a:noFill/>
          <a:ln/>
        </p:spPr>
        <p:txBody>
          <a:bodyPr wrap="square" lIns="0" tIns="0" rIns="0" bIns="0" rtlCol="0" anchor="ctr"/>
          <a:lstStyle/>
          <a:p>
            <a:pPr marL="0" indent="0" algn="l">
              <a:buNone/>
            </a:pPr>
            <a:r>
              <a:rPr lang="en-US" sz="1100" i="1" dirty="0">
                <a:solidFill>
                  <a:srgbClr val="5C6B73"/>
                </a:solidFill>
                <a:latin typeface="Calibri" pitchFamily="34" charset="0"/>
                <a:ea typeface="Calibri" pitchFamily="34" charset="-122"/>
                <a:cs typeface="Calibri" pitchFamily="34" charset="-120"/>
              </a:rPr>
              <a:t>Hopelessness, low recovery expectancy</a:t>
            </a:r>
            <a:endParaRPr lang="en-US" sz="1100" dirty="0"/>
          </a:p>
        </p:txBody>
      </p:sp>
      <p:sp>
        <p:nvSpPr>
          <p:cNvPr id="9" name="Text 7"/>
          <p:cNvSpPr/>
          <p:nvPr/>
        </p:nvSpPr>
        <p:spPr>
          <a:xfrm>
            <a:off x="548640" y="2880360"/>
            <a:ext cx="5120640" cy="502920"/>
          </a:xfrm>
          <a:prstGeom prst="rect">
            <a:avLst/>
          </a:prstGeom>
          <a:noFill/>
          <a:ln/>
        </p:spPr>
        <p:txBody>
          <a:bodyPr wrap="square" lIns="0" tIns="0" rIns="0" bIns="0" rtlCol="0" anchor="ctr"/>
          <a:lstStyle/>
          <a:p>
            <a:pPr marL="0" indent="0" algn="l">
              <a:buNone/>
            </a:pPr>
            <a:r>
              <a:rPr lang="en-US" sz="1300" dirty="0">
                <a:solidFill>
                  <a:srgbClr val="2B2B2B"/>
                </a:solidFill>
                <a:latin typeface="Calibri" pitchFamily="34" charset="0"/>
                <a:ea typeface="Calibri" pitchFamily="34" charset="-122"/>
                <a:cs typeface="Calibri" pitchFamily="34" charset="-120"/>
              </a:rPr>
              <a:t>“I can’t sleep more than two hours at a time.”</a:t>
            </a:r>
            <a:endParaRPr lang="en-US" sz="1300" dirty="0"/>
          </a:p>
        </p:txBody>
      </p:sp>
      <p:sp>
        <p:nvSpPr>
          <p:cNvPr id="10" name="Text 8"/>
          <p:cNvSpPr/>
          <p:nvPr/>
        </p:nvSpPr>
        <p:spPr>
          <a:xfrm>
            <a:off x="5760720" y="2880360"/>
            <a:ext cx="2834640" cy="502920"/>
          </a:xfrm>
          <a:prstGeom prst="rect">
            <a:avLst/>
          </a:prstGeom>
          <a:noFill/>
          <a:ln/>
        </p:spPr>
        <p:txBody>
          <a:bodyPr wrap="square" lIns="0" tIns="0" rIns="0" bIns="0" rtlCol="0" anchor="ctr"/>
          <a:lstStyle/>
          <a:p>
            <a:pPr marL="0" indent="0" algn="l">
              <a:buNone/>
            </a:pPr>
            <a:r>
              <a:rPr lang="en-US" sz="1100" i="1" dirty="0">
                <a:solidFill>
                  <a:srgbClr val="5C6B73"/>
                </a:solidFill>
                <a:latin typeface="Calibri" pitchFamily="34" charset="0"/>
                <a:ea typeface="Calibri" pitchFamily="34" charset="-122"/>
                <a:cs typeface="Calibri" pitchFamily="34" charset="-120"/>
              </a:rPr>
              <a:t>Sleep disturbance — independently slows recovery</a:t>
            </a:r>
            <a:endParaRPr lang="en-US" sz="1100" dirty="0"/>
          </a:p>
        </p:txBody>
      </p:sp>
      <p:sp>
        <p:nvSpPr>
          <p:cNvPr id="11" name="Text 9"/>
          <p:cNvSpPr/>
          <p:nvPr/>
        </p:nvSpPr>
        <p:spPr>
          <a:xfrm>
            <a:off x="548640" y="3474720"/>
            <a:ext cx="5120640" cy="502920"/>
          </a:xfrm>
          <a:prstGeom prst="rect">
            <a:avLst/>
          </a:prstGeom>
          <a:noFill/>
          <a:ln/>
        </p:spPr>
        <p:txBody>
          <a:bodyPr wrap="square" lIns="0" tIns="0" rIns="0" bIns="0" rtlCol="0" anchor="ctr"/>
          <a:lstStyle/>
          <a:p>
            <a:pPr marL="0" indent="0" algn="l">
              <a:buNone/>
            </a:pPr>
            <a:r>
              <a:rPr lang="en-US" sz="1300" dirty="0">
                <a:solidFill>
                  <a:srgbClr val="2B2B2B"/>
                </a:solidFill>
                <a:latin typeface="Calibri" pitchFamily="34" charset="0"/>
                <a:ea typeface="Calibri" pitchFamily="34" charset="-122"/>
                <a:cs typeface="Calibri" pitchFamily="34" charset="-120"/>
              </a:rPr>
              <a:t>“My boss doesn’t believe I’m really hurt.”</a:t>
            </a:r>
            <a:endParaRPr lang="en-US" sz="1300" dirty="0"/>
          </a:p>
        </p:txBody>
      </p:sp>
      <p:sp>
        <p:nvSpPr>
          <p:cNvPr id="12" name="Text 10"/>
          <p:cNvSpPr/>
          <p:nvPr/>
        </p:nvSpPr>
        <p:spPr>
          <a:xfrm>
            <a:off x="5760720" y="3474720"/>
            <a:ext cx="2834640" cy="502920"/>
          </a:xfrm>
          <a:prstGeom prst="rect">
            <a:avLst/>
          </a:prstGeom>
          <a:noFill/>
          <a:ln/>
        </p:spPr>
        <p:txBody>
          <a:bodyPr wrap="square" lIns="0" tIns="0" rIns="0" bIns="0" rtlCol="0" anchor="ctr"/>
          <a:lstStyle/>
          <a:p>
            <a:pPr marL="0" indent="0" algn="l">
              <a:buNone/>
            </a:pPr>
            <a:r>
              <a:rPr lang="en-US" sz="1100" i="1" dirty="0">
                <a:solidFill>
                  <a:srgbClr val="5C6B73"/>
                </a:solidFill>
                <a:latin typeface="Calibri" pitchFamily="34" charset="0"/>
                <a:ea typeface="Calibri" pitchFamily="34" charset="-122"/>
                <a:cs typeface="Calibri" pitchFamily="34" charset="-120"/>
              </a:rPr>
              <a:t>Workplace and validation stress</a:t>
            </a:r>
            <a:endParaRPr lang="en-US" sz="1100" dirty="0"/>
          </a:p>
        </p:txBody>
      </p:sp>
      <p:sp>
        <p:nvSpPr>
          <p:cNvPr id="13" name="Text 11"/>
          <p:cNvSpPr/>
          <p:nvPr/>
        </p:nvSpPr>
        <p:spPr>
          <a:xfrm>
            <a:off x="548640" y="4069080"/>
            <a:ext cx="5120640" cy="502920"/>
          </a:xfrm>
          <a:prstGeom prst="rect">
            <a:avLst/>
          </a:prstGeom>
          <a:noFill/>
          <a:ln/>
        </p:spPr>
        <p:txBody>
          <a:bodyPr wrap="square" lIns="0" tIns="0" rIns="0" bIns="0" rtlCol="0" anchor="ctr"/>
          <a:lstStyle/>
          <a:p>
            <a:pPr marL="0" indent="0" algn="l">
              <a:buNone/>
            </a:pPr>
            <a:r>
              <a:rPr lang="en-US" sz="1300" dirty="0">
                <a:solidFill>
                  <a:srgbClr val="2B2B2B"/>
                </a:solidFill>
                <a:latin typeface="Calibri" pitchFamily="34" charset="0"/>
                <a:ea typeface="Calibri" pitchFamily="34" charset="-122"/>
                <a:cs typeface="Calibri" pitchFamily="34" charset="-120"/>
              </a:rPr>
              <a:t>“I just need someone to fix this so my life can go back to normal.”</a:t>
            </a:r>
            <a:endParaRPr lang="en-US" sz="1300" dirty="0"/>
          </a:p>
        </p:txBody>
      </p:sp>
      <p:sp>
        <p:nvSpPr>
          <p:cNvPr id="14" name="Text 12"/>
          <p:cNvSpPr/>
          <p:nvPr/>
        </p:nvSpPr>
        <p:spPr>
          <a:xfrm>
            <a:off x="5760720" y="4069080"/>
            <a:ext cx="2834640" cy="502920"/>
          </a:xfrm>
          <a:prstGeom prst="rect">
            <a:avLst/>
          </a:prstGeom>
          <a:noFill/>
          <a:ln/>
        </p:spPr>
        <p:txBody>
          <a:bodyPr wrap="square" lIns="0" tIns="0" rIns="0" bIns="0" rtlCol="0" anchor="ctr"/>
          <a:lstStyle/>
          <a:p>
            <a:pPr marL="0" indent="0" algn="l">
              <a:buNone/>
            </a:pPr>
            <a:r>
              <a:rPr lang="en-US" sz="1100" i="1" dirty="0">
                <a:solidFill>
                  <a:srgbClr val="5C6B73"/>
                </a:solidFill>
                <a:latin typeface="Calibri" pitchFamily="34" charset="0"/>
                <a:ea typeface="Calibri" pitchFamily="34" charset="-122"/>
                <a:cs typeface="Calibri" pitchFamily="34" charset="-120"/>
              </a:rPr>
              <a:t>External locus + low self-efficacy</a:t>
            </a:r>
            <a:endParaRPr lang="en-US" sz="11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48640" y="365760"/>
            <a:ext cx="8046720" cy="502920"/>
          </a:xfrm>
          <a:prstGeom prst="rect">
            <a:avLst/>
          </a:prstGeom>
          <a:noFill/>
          <a:ln/>
        </p:spPr>
        <p:txBody>
          <a:bodyPr wrap="square" lIns="0" tIns="0" rIns="0" bIns="0" rtlCol="0" anchor="t"/>
          <a:lstStyle/>
          <a:p>
            <a:pPr marL="0" indent="0" algn="l">
              <a:buNone/>
            </a:pPr>
            <a:r>
              <a:rPr lang="en-US" sz="2400" b="1" dirty="0">
                <a:solidFill>
                  <a:srgbClr val="1B3A4B"/>
                </a:solidFill>
                <a:latin typeface="Calibri" pitchFamily="34" charset="0"/>
                <a:ea typeface="Calibri" pitchFamily="34" charset="-122"/>
                <a:cs typeface="Calibri" pitchFamily="34" charset="-120"/>
              </a:rPr>
              <a:t>Trauma-Informed Care: When Your Hands Are the Tool</a:t>
            </a:r>
            <a:endParaRPr lang="en-US" sz="2400" dirty="0"/>
          </a:p>
        </p:txBody>
      </p:sp>
      <p:sp>
        <p:nvSpPr>
          <p:cNvPr id="3" name="Text 1"/>
          <p:cNvSpPr/>
          <p:nvPr/>
        </p:nvSpPr>
        <p:spPr>
          <a:xfrm>
            <a:off x="548640" y="164592"/>
            <a:ext cx="8046720" cy="228600"/>
          </a:xfrm>
          <a:prstGeom prst="rect">
            <a:avLst/>
          </a:prstGeom>
          <a:noFill/>
          <a:ln/>
        </p:spPr>
        <p:txBody>
          <a:bodyPr wrap="square" lIns="0" tIns="0" rIns="0" bIns="0" rtlCol="0" anchor="t"/>
          <a:lstStyle/>
          <a:p>
            <a:pPr marL="0" indent="0" algn="l">
              <a:buNone/>
            </a:pPr>
            <a:r>
              <a:rPr lang="en-US" sz="1000" b="1" kern="0" spc="400" dirty="0">
                <a:solidFill>
                  <a:srgbClr val="C8A157"/>
                </a:solidFill>
                <a:latin typeface="Calibri" pitchFamily="34" charset="0"/>
                <a:ea typeface="Calibri" pitchFamily="34" charset="-122"/>
                <a:cs typeface="Calibri" pitchFamily="34" charset="-120"/>
              </a:rPr>
              <a:t>A CLINICAL CONSIDERATION UNIQUE TO MANUAL MEDICINE</a:t>
            </a:r>
            <a:endParaRPr lang="en-US" sz="1000" dirty="0"/>
          </a:p>
        </p:txBody>
      </p:sp>
      <p:sp>
        <p:nvSpPr>
          <p:cNvPr id="4" name="Text 2"/>
          <p:cNvSpPr/>
          <p:nvPr/>
        </p:nvSpPr>
        <p:spPr>
          <a:xfrm>
            <a:off x="548640" y="4864608"/>
            <a:ext cx="8046720" cy="228600"/>
          </a:xfrm>
          <a:prstGeom prst="rect">
            <a:avLst/>
          </a:prstGeom>
          <a:noFill/>
          <a:ln/>
        </p:spPr>
        <p:txBody>
          <a:bodyPr wrap="square" lIns="0" tIns="0" rIns="0" bIns="0" rtlCol="0" anchor="t"/>
          <a:lstStyle/>
          <a:p>
            <a:pPr marL="0" indent="0" algn="l">
              <a:buNone/>
            </a:pPr>
            <a:r>
              <a:rPr lang="en-US" sz="900" dirty="0">
                <a:solidFill>
                  <a:srgbClr val="6B7280"/>
                </a:solidFill>
                <a:latin typeface="Calibri" pitchFamily="34" charset="0"/>
                <a:ea typeface="Calibri" pitchFamily="34" charset="-122"/>
                <a:cs typeface="Calibri" pitchFamily="34" charset="-120"/>
              </a:rPr>
              <a:t>Edisa Shirley, PhD, LMHC  |  FCA SE Regional 2026</a:t>
            </a:r>
            <a:endParaRPr lang="en-US" sz="900" dirty="0"/>
          </a:p>
        </p:txBody>
      </p:sp>
      <p:sp>
        <p:nvSpPr>
          <p:cNvPr id="5" name="Text 3"/>
          <p:cNvSpPr/>
          <p:nvPr/>
        </p:nvSpPr>
        <p:spPr>
          <a:xfrm>
            <a:off x="548640" y="1051560"/>
            <a:ext cx="8092440" cy="822960"/>
          </a:xfrm>
          <a:prstGeom prst="rect">
            <a:avLst/>
          </a:prstGeom>
          <a:noFill/>
          <a:ln/>
        </p:spPr>
        <p:txBody>
          <a:bodyPr wrap="square" lIns="0" tIns="0" rIns="0" bIns="0" rtlCol="0" anchor="t"/>
          <a:lstStyle/>
          <a:p>
            <a:pPr marL="0" indent="0" algn="l">
              <a:buNone/>
            </a:pPr>
            <a:r>
              <a:rPr lang="en-US" sz="1300" i="1" dirty="0">
                <a:solidFill>
                  <a:srgbClr val="5C6B73"/>
                </a:solidFill>
                <a:latin typeface="Calibri" pitchFamily="34" charset="0"/>
                <a:ea typeface="Calibri" pitchFamily="34" charset="-122"/>
                <a:cs typeface="Calibri" pitchFamily="34" charset="-120"/>
              </a:rPr>
              <a:t>Manual medicine carries a unique consideration. Physical contact, prone positioning, and adjustments can trigger trauma responses in patients with histories of abuse, assault, MVAs, or surgical trauma. This is not therapy. It is how you deliver chiropractic care.</a:t>
            </a:r>
            <a:endParaRPr lang="en-US" sz="1300" dirty="0"/>
          </a:p>
        </p:txBody>
      </p:sp>
      <p:sp>
        <p:nvSpPr>
          <p:cNvPr id="6" name="Shape 4"/>
          <p:cNvSpPr/>
          <p:nvPr/>
        </p:nvSpPr>
        <p:spPr>
          <a:xfrm>
            <a:off x="640080" y="2057400"/>
            <a:ext cx="384048" cy="384048"/>
          </a:xfrm>
          <a:prstGeom prst="ellipse">
            <a:avLst/>
          </a:prstGeom>
          <a:solidFill>
            <a:srgbClr val="1B3A4B"/>
          </a:solidFill>
          <a:ln/>
        </p:spPr>
        <p:txBody>
          <a:bodyPr/>
          <a:lstStyle/>
          <a:p>
            <a:endParaRPr lang="en-US"/>
          </a:p>
        </p:txBody>
      </p:sp>
      <p:sp>
        <p:nvSpPr>
          <p:cNvPr id="7" name="Text 5"/>
          <p:cNvSpPr/>
          <p:nvPr/>
        </p:nvSpPr>
        <p:spPr>
          <a:xfrm>
            <a:off x="640080" y="2057400"/>
            <a:ext cx="384048" cy="384048"/>
          </a:xfrm>
          <a:prstGeom prst="rect">
            <a:avLst/>
          </a:prstGeom>
          <a:noFill/>
          <a:ln/>
        </p:spPr>
        <p:txBody>
          <a:bodyPr wrap="square" lIns="0" tIns="0" rIns="0" bIns="0" rtlCol="0" anchor="ctr"/>
          <a:lstStyle/>
          <a:p>
            <a:pPr marL="0" indent="0" algn="ctr">
              <a:buNone/>
            </a:pPr>
            <a:r>
              <a:rPr lang="en-US" sz="1600" b="1" dirty="0">
                <a:solidFill>
                  <a:srgbClr val="FFFFFF"/>
                </a:solidFill>
                <a:latin typeface="Calibri" pitchFamily="34" charset="0"/>
                <a:ea typeface="Calibri" pitchFamily="34" charset="-122"/>
                <a:cs typeface="Calibri" pitchFamily="34" charset="-120"/>
              </a:rPr>
              <a:t>1</a:t>
            </a:r>
            <a:endParaRPr lang="en-US" sz="1600" dirty="0"/>
          </a:p>
        </p:txBody>
      </p:sp>
      <p:sp>
        <p:nvSpPr>
          <p:cNvPr id="8" name="Text 6"/>
          <p:cNvSpPr/>
          <p:nvPr/>
        </p:nvSpPr>
        <p:spPr>
          <a:xfrm>
            <a:off x="1188720" y="2011680"/>
            <a:ext cx="2377440" cy="457200"/>
          </a:xfrm>
          <a:prstGeom prst="rect">
            <a:avLst/>
          </a:prstGeom>
          <a:noFill/>
          <a:ln/>
        </p:spPr>
        <p:txBody>
          <a:bodyPr wrap="square" lIns="0" tIns="0" rIns="0" bIns="0" rtlCol="0" anchor="ctr"/>
          <a:lstStyle/>
          <a:p>
            <a:pPr marL="0" indent="0" algn="l">
              <a:buNone/>
            </a:pPr>
            <a:r>
              <a:rPr lang="en-US" sz="1200" b="1" dirty="0">
                <a:solidFill>
                  <a:srgbClr val="1B3A4B"/>
                </a:solidFill>
                <a:latin typeface="Calibri" pitchFamily="34" charset="0"/>
                <a:ea typeface="Calibri" pitchFamily="34" charset="-122"/>
                <a:cs typeface="Calibri" pitchFamily="34" charset="-120"/>
              </a:rPr>
              <a:t>Explain before you touch</a:t>
            </a:r>
            <a:endParaRPr lang="en-US" sz="1200" dirty="0"/>
          </a:p>
        </p:txBody>
      </p:sp>
      <p:sp>
        <p:nvSpPr>
          <p:cNvPr id="9" name="Text 7"/>
          <p:cNvSpPr/>
          <p:nvPr/>
        </p:nvSpPr>
        <p:spPr>
          <a:xfrm>
            <a:off x="3657600" y="2011680"/>
            <a:ext cx="4983480" cy="502920"/>
          </a:xfrm>
          <a:prstGeom prst="rect">
            <a:avLst/>
          </a:prstGeom>
          <a:noFill/>
          <a:ln/>
        </p:spPr>
        <p:txBody>
          <a:bodyPr wrap="square" lIns="0" tIns="0" rIns="0" bIns="0" rtlCol="0" anchor="ctr"/>
          <a:lstStyle/>
          <a:p>
            <a:pPr marL="0" indent="0" algn="l">
              <a:buNone/>
            </a:pPr>
            <a:r>
              <a:rPr lang="en-US" sz="1100" dirty="0">
                <a:solidFill>
                  <a:srgbClr val="2B2B2B"/>
                </a:solidFill>
                <a:latin typeface="Calibri" pitchFamily="34" charset="0"/>
                <a:ea typeface="Calibri" pitchFamily="34" charset="-122"/>
                <a:cs typeface="Calibri" pitchFamily="34" charset="-120"/>
              </a:rPr>
              <a:t>Describe what you’re going to do, where, and why — before contact. Predictability lowers nervous-system threat.</a:t>
            </a:r>
            <a:endParaRPr lang="en-US" sz="1100" dirty="0"/>
          </a:p>
        </p:txBody>
      </p:sp>
      <p:sp>
        <p:nvSpPr>
          <p:cNvPr id="10" name="Shape 8"/>
          <p:cNvSpPr/>
          <p:nvPr/>
        </p:nvSpPr>
        <p:spPr>
          <a:xfrm>
            <a:off x="640080" y="2615184"/>
            <a:ext cx="384048" cy="384048"/>
          </a:xfrm>
          <a:prstGeom prst="ellipse">
            <a:avLst/>
          </a:prstGeom>
          <a:solidFill>
            <a:srgbClr val="1B3A4B"/>
          </a:solidFill>
          <a:ln/>
        </p:spPr>
        <p:txBody>
          <a:bodyPr/>
          <a:lstStyle/>
          <a:p>
            <a:endParaRPr lang="en-US"/>
          </a:p>
        </p:txBody>
      </p:sp>
      <p:sp>
        <p:nvSpPr>
          <p:cNvPr id="11" name="Text 9"/>
          <p:cNvSpPr/>
          <p:nvPr/>
        </p:nvSpPr>
        <p:spPr>
          <a:xfrm>
            <a:off x="640080" y="2615184"/>
            <a:ext cx="384048" cy="384048"/>
          </a:xfrm>
          <a:prstGeom prst="rect">
            <a:avLst/>
          </a:prstGeom>
          <a:noFill/>
          <a:ln/>
        </p:spPr>
        <p:txBody>
          <a:bodyPr wrap="square" lIns="0" tIns="0" rIns="0" bIns="0" rtlCol="0" anchor="ctr"/>
          <a:lstStyle/>
          <a:p>
            <a:pPr marL="0" indent="0" algn="ctr">
              <a:buNone/>
            </a:pPr>
            <a:r>
              <a:rPr lang="en-US" sz="1600" b="1" dirty="0">
                <a:solidFill>
                  <a:srgbClr val="FFFFFF"/>
                </a:solidFill>
                <a:latin typeface="Calibri" pitchFamily="34" charset="0"/>
                <a:ea typeface="Calibri" pitchFamily="34" charset="-122"/>
                <a:cs typeface="Calibri" pitchFamily="34" charset="-120"/>
              </a:rPr>
              <a:t>2</a:t>
            </a:r>
            <a:endParaRPr lang="en-US" sz="1600" dirty="0"/>
          </a:p>
        </p:txBody>
      </p:sp>
      <p:sp>
        <p:nvSpPr>
          <p:cNvPr id="12" name="Text 10"/>
          <p:cNvSpPr/>
          <p:nvPr/>
        </p:nvSpPr>
        <p:spPr>
          <a:xfrm>
            <a:off x="1188720" y="2569464"/>
            <a:ext cx="2377440" cy="457200"/>
          </a:xfrm>
          <a:prstGeom prst="rect">
            <a:avLst/>
          </a:prstGeom>
          <a:noFill/>
          <a:ln/>
        </p:spPr>
        <p:txBody>
          <a:bodyPr wrap="square" lIns="0" tIns="0" rIns="0" bIns="0" rtlCol="0" anchor="ctr"/>
          <a:lstStyle/>
          <a:p>
            <a:pPr marL="0" indent="0" algn="l">
              <a:buNone/>
            </a:pPr>
            <a:r>
              <a:rPr lang="en-US" sz="1200" b="1" dirty="0">
                <a:solidFill>
                  <a:srgbClr val="1B3A4B"/>
                </a:solidFill>
                <a:latin typeface="Calibri" pitchFamily="34" charset="0"/>
                <a:ea typeface="Calibri" pitchFamily="34" charset="-122"/>
                <a:cs typeface="Calibri" pitchFamily="34" charset="-120"/>
              </a:rPr>
              <a:t>Ask permission</a:t>
            </a:r>
            <a:endParaRPr lang="en-US" sz="1200" dirty="0"/>
          </a:p>
        </p:txBody>
      </p:sp>
      <p:sp>
        <p:nvSpPr>
          <p:cNvPr id="13" name="Text 11"/>
          <p:cNvSpPr/>
          <p:nvPr/>
        </p:nvSpPr>
        <p:spPr>
          <a:xfrm>
            <a:off x="3657600" y="2569464"/>
            <a:ext cx="4983480" cy="502920"/>
          </a:xfrm>
          <a:prstGeom prst="rect">
            <a:avLst/>
          </a:prstGeom>
          <a:noFill/>
          <a:ln/>
        </p:spPr>
        <p:txBody>
          <a:bodyPr wrap="square" lIns="0" tIns="0" rIns="0" bIns="0" rtlCol="0" anchor="ctr"/>
          <a:lstStyle/>
          <a:p>
            <a:pPr marL="0" indent="0" algn="l">
              <a:buNone/>
            </a:pPr>
            <a:r>
              <a:rPr lang="en-US" sz="1100" dirty="0">
                <a:solidFill>
                  <a:srgbClr val="2B2B2B"/>
                </a:solidFill>
                <a:latin typeface="Calibri" pitchFamily="34" charset="0"/>
                <a:ea typeface="Calibri" pitchFamily="34" charset="-122"/>
                <a:cs typeface="Calibri" pitchFamily="34" charset="-120"/>
              </a:rPr>
              <a:t>“Is it okay if I work on your neck today?” 99% say yes. The 1% who say no needed the agency.</a:t>
            </a:r>
            <a:endParaRPr lang="en-US" sz="1100" dirty="0"/>
          </a:p>
        </p:txBody>
      </p:sp>
      <p:sp>
        <p:nvSpPr>
          <p:cNvPr id="14" name="Shape 12"/>
          <p:cNvSpPr/>
          <p:nvPr/>
        </p:nvSpPr>
        <p:spPr>
          <a:xfrm>
            <a:off x="640080" y="3172968"/>
            <a:ext cx="384048" cy="384048"/>
          </a:xfrm>
          <a:prstGeom prst="ellipse">
            <a:avLst/>
          </a:prstGeom>
          <a:solidFill>
            <a:srgbClr val="1B3A4B"/>
          </a:solidFill>
          <a:ln/>
        </p:spPr>
        <p:txBody>
          <a:bodyPr/>
          <a:lstStyle/>
          <a:p>
            <a:endParaRPr lang="en-US"/>
          </a:p>
        </p:txBody>
      </p:sp>
      <p:sp>
        <p:nvSpPr>
          <p:cNvPr id="15" name="Text 13"/>
          <p:cNvSpPr/>
          <p:nvPr/>
        </p:nvSpPr>
        <p:spPr>
          <a:xfrm>
            <a:off x="640080" y="3172968"/>
            <a:ext cx="384048" cy="384048"/>
          </a:xfrm>
          <a:prstGeom prst="rect">
            <a:avLst/>
          </a:prstGeom>
          <a:noFill/>
          <a:ln/>
        </p:spPr>
        <p:txBody>
          <a:bodyPr wrap="square" lIns="0" tIns="0" rIns="0" bIns="0" rtlCol="0" anchor="ctr"/>
          <a:lstStyle/>
          <a:p>
            <a:pPr marL="0" indent="0" algn="ctr">
              <a:buNone/>
            </a:pPr>
            <a:r>
              <a:rPr lang="en-US" sz="1600" b="1" dirty="0">
                <a:solidFill>
                  <a:srgbClr val="FFFFFF"/>
                </a:solidFill>
                <a:latin typeface="Calibri" pitchFamily="34" charset="0"/>
                <a:ea typeface="Calibri" pitchFamily="34" charset="-122"/>
                <a:cs typeface="Calibri" pitchFamily="34" charset="-120"/>
              </a:rPr>
              <a:t>3</a:t>
            </a:r>
            <a:endParaRPr lang="en-US" sz="1600" dirty="0"/>
          </a:p>
        </p:txBody>
      </p:sp>
      <p:sp>
        <p:nvSpPr>
          <p:cNvPr id="16" name="Text 14"/>
          <p:cNvSpPr/>
          <p:nvPr/>
        </p:nvSpPr>
        <p:spPr>
          <a:xfrm>
            <a:off x="1188720" y="3127248"/>
            <a:ext cx="2377440" cy="457200"/>
          </a:xfrm>
          <a:prstGeom prst="rect">
            <a:avLst/>
          </a:prstGeom>
          <a:noFill/>
          <a:ln/>
        </p:spPr>
        <p:txBody>
          <a:bodyPr wrap="square" lIns="0" tIns="0" rIns="0" bIns="0" rtlCol="0" anchor="ctr"/>
          <a:lstStyle/>
          <a:p>
            <a:pPr marL="0" indent="0" algn="l">
              <a:buNone/>
            </a:pPr>
            <a:r>
              <a:rPr lang="en-US" sz="1200" b="1" dirty="0">
                <a:solidFill>
                  <a:srgbClr val="1B3A4B"/>
                </a:solidFill>
                <a:latin typeface="Calibri" pitchFamily="34" charset="0"/>
                <a:ea typeface="Calibri" pitchFamily="34" charset="-122"/>
                <a:cs typeface="Calibri" pitchFamily="34" charset="-120"/>
              </a:rPr>
              <a:t>Go slowly</a:t>
            </a:r>
            <a:endParaRPr lang="en-US" sz="1200" dirty="0"/>
          </a:p>
        </p:txBody>
      </p:sp>
      <p:sp>
        <p:nvSpPr>
          <p:cNvPr id="17" name="Text 15"/>
          <p:cNvSpPr/>
          <p:nvPr/>
        </p:nvSpPr>
        <p:spPr>
          <a:xfrm>
            <a:off x="3657600" y="3127248"/>
            <a:ext cx="4983480" cy="502920"/>
          </a:xfrm>
          <a:prstGeom prst="rect">
            <a:avLst/>
          </a:prstGeom>
          <a:noFill/>
          <a:ln/>
        </p:spPr>
        <p:txBody>
          <a:bodyPr wrap="square" lIns="0" tIns="0" rIns="0" bIns="0" rtlCol="0" anchor="ctr"/>
          <a:lstStyle/>
          <a:p>
            <a:pPr marL="0" indent="0" algn="l">
              <a:buNone/>
            </a:pPr>
            <a:r>
              <a:rPr lang="en-US" sz="1100" dirty="0">
                <a:solidFill>
                  <a:srgbClr val="2B2B2B"/>
                </a:solidFill>
                <a:latin typeface="Calibri" pitchFamily="34" charset="0"/>
                <a:ea typeface="Calibri" pitchFamily="34" charset="-122"/>
                <a:cs typeface="Calibri" pitchFamily="34" charset="-120"/>
              </a:rPr>
              <a:t>Especially with new patients, on cervical work, and in prone positioning. Speed reads as threat to a sensitized nervous system.</a:t>
            </a:r>
            <a:endParaRPr lang="en-US" sz="1100" dirty="0"/>
          </a:p>
        </p:txBody>
      </p:sp>
      <p:sp>
        <p:nvSpPr>
          <p:cNvPr id="18" name="Shape 16"/>
          <p:cNvSpPr/>
          <p:nvPr/>
        </p:nvSpPr>
        <p:spPr>
          <a:xfrm>
            <a:off x="640080" y="3730752"/>
            <a:ext cx="384048" cy="384048"/>
          </a:xfrm>
          <a:prstGeom prst="ellipse">
            <a:avLst/>
          </a:prstGeom>
          <a:solidFill>
            <a:srgbClr val="1B3A4B"/>
          </a:solidFill>
          <a:ln/>
        </p:spPr>
        <p:txBody>
          <a:bodyPr/>
          <a:lstStyle/>
          <a:p>
            <a:endParaRPr lang="en-US"/>
          </a:p>
        </p:txBody>
      </p:sp>
      <p:sp>
        <p:nvSpPr>
          <p:cNvPr id="19" name="Text 17"/>
          <p:cNvSpPr/>
          <p:nvPr/>
        </p:nvSpPr>
        <p:spPr>
          <a:xfrm>
            <a:off x="640080" y="3730752"/>
            <a:ext cx="384048" cy="384048"/>
          </a:xfrm>
          <a:prstGeom prst="rect">
            <a:avLst/>
          </a:prstGeom>
          <a:noFill/>
          <a:ln/>
        </p:spPr>
        <p:txBody>
          <a:bodyPr wrap="square" lIns="0" tIns="0" rIns="0" bIns="0" rtlCol="0" anchor="ctr"/>
          <a:lstStyle/>
          <a:p>
            <a:pPr marL="0" indent="0" algn="ctr">
              <a:buNone/>
            </a:pPr>
            <a:r>
              <a:rPr lang="en-US" sz="1600" b="1" dirty="0">
                <a:solidFill>
                  <a:srgbClr val="FFFFFF"/>
                </a:solidFill>
                <a:latin typeface="Calibri" pitchFamily="34" charset="0"/>
                <a:ea typeface="Calibri" pitchFamily="34" charset="-122"/>
                <a:cs typeface="Calibri" pitchFamily="34" charset="-120"/>
              </a:rPr>
              <a:t>4</a:t>
            </a:r>
            <a:endParaRPr lang="en-US" sz="1600" dirty="0"/>
          </a:p>
        </p:txBody>
      </p:sp>
      <p:sp>
        <p:nvSpPr>
          <p:cNvPr id="20" name="Text 18"/>
          <p:cNvSpPr/>
          <p:nvPr/>
        </p:nvSpPr>
        <p:spPr>
          <a:xfrm>
            <a:off x="1188720" y="3685032"/>
            <a:ext cx="2377440" cy="457200"/>
          </a:xfrm>
          <a:prstGeom prst="rect">
            <a:avLst/>
          </a:prstGeom>
          <a:noFill/>
          <a:ln/>
        </p:spPr>
        <p:txBody>
          <a:bodyPr wrap="square" lIns="0" tIns="0" rIns="0" bIns="0" rtlCol="0" anchor="ctr"/>
          <a:lstStyle/>
          <a:p>
            <a:pPr marL="0" indent="0" algn="l">
              <a:buNone/>
            </a:pPr>
            <a:r>
              <a:rPr lang="en-US" sz="1200" b="1" dirty="0">
                <a:solidFill>
                  <a:srgbClr val="1B3A4B"/>
                </a:solidFill>
                <a:latin typeface="Calibri" pitchFamily="34" charset="0"/>
                <a:ea typeface="Calibri" pitchFamily="34" charset="-122"/>
                <a:cs typeface="Calibri" pitchFamily="34" charset="-120"/>
              </a:rPr>
              <a:t>Watch for distress signals</a:t>
            </a:r>
            <a:endParaRPr lang="en-US" sz="1200" dirty="0"/>
          </a:p>
        </p:txBody>
      </p:sp>
      <p:sp>
        <p:nvSpPr>
          <p:cNvPr id="21" name="Text 19"/>
          <p:cNvSpPr/>
          <p:nvPr/>
        </p:nvSpPr>
        <p:spPr>
          <a:xfrm>
            <a:off x="3657600" y="3685032"/>
            <a:ext cx="4983480" cy="502920"/>
          </a:xfrm>
          <a:prstGeom prst="rect">
            <a:avLst/>
          </a:prstGeom>
          <a:noFill/>
          <a:ln/>
        </p:spPr>
        <p:txBody>
          <a:bodyPr wrap="square" lIns="0" tIns="0" rIns="0" bIns="0" rtlCol="0" anchor="ctr"/>
          <a:lstStyle/>
          <a:p>
            <a:pPr marL="0" indent="0" algn="l">
              <a:buNone/>
            </a:pPr>
            <a:r>
              <a:rPr lang="en-US" sz="1100" dirty="0">
                <a:solidFill>
                  <a:srgbClr val="2B2B2B"/>
                </a:solidFill>
                <a:latin typeface="Calibri" pitchFamily="34" charset="0"/>
                <a:ea typeface="Calibri" pitchFamily="34" charset="-122"/>
                <a:cs typeface="Calibri" pitchFamily="34" charset="-120"/>
              </a:rPr>
              <a:t>Sudden tearfulness, freezing, dramatic flinching, dissociation (eyes glazing, "checking out"). Stop. Check in.</a:t>
            </a:r>
            <a:endParaRPr lang="en-US" sz="1100" dirty="0"/>
          </a:p>
        </p:txBody>
      </p:sp>
      <p:sp>
        <p:nvSpPr>
          <p:cNvPr id="22" name="Shape 20"/>
          <p:cNvSpPr/>
          <p:nvPr/>
        </p:nvSpPr>
        <p:spPr>
          <a:xfrm>
            <a:off x="640080" y="4288536"/>
            <a:ext cx="384048" cy="384048"/>
          </a:xfrm>
          <a:prstGeom prst="ellipse">
            <a:avLst/>
          </a:prstGeom>
          <a:solidFill>
            <a:srgbClr val="1B3A4B"/>
          </a:solidFill>
          <a:ln/>
        </p:spPr>
        <p:txBody>
          <a:bodyPr/>
          <a:lstStyle/>
          <a:p>
            <a:endParaRPr lang="en-US"/>
          </a:p>
        </p:txBody>
      </p:sp>
      <p:sp>
        <p:nvSpPr>
          <p:cNvPr id="23" name="Text 21"/>
          <p:cNvSpPr/>
          <p:nvPr/>
        </p:nvSpPr>
        <p:spPr>
          <a:xfrm>
            <a:off x="640080" y="4288536"/>
            <a:ext cx="384048" cy="384048"/>
          </a:xfrm>
          <a:prstGeom prst="rect">
            <a:avLst/>
          </a:prstGeom>
          <a:noFill/>
          <a:ln/>
        </p:spPr>
        <p:txBody>
          <a:bodyPr wrap="square" lIns="0" tIns="0" rIns="0" bIns="0" rtlCol="0" anchor="ctr"/>
          <a:lstStyle/>
          <a:p>
            <a:pPr marL="0" indent="0" algn="ctr">
              <a:buNone/>
            </a:pPr>
            <a:r>
              <a:rPr lang="en-US" sz="1600" b="1" dirty="0">
                <a:solidFill>
                  <a:srgbClr val="FFFFFF"/>
                </a:solidFill>
                <a:latin typeface="Calibri" pitchFamily="34" charset="0"/>
                <a:ea typeface="Calibri" pitchFamily="34" charset="-122"/>
                <a:cs typeface="Calibri" pitchFamily="34" charset="-120"/>
              </a:rPr>
              <a:t>5</a:t>
            </a:r>
            <a:endParaRPr lang="en-US" sz="1600" dirty="0"/>
          </a:p>
        </p:txBody>
      </p:sp>
      <p:sp>
        <p:nvSpPr>
          <p:cNvPr id="24" name="Text 22"/>
          <p:cNvSpPr/>
          <p:nvPr/>
        </p:nvSpPr>
        <p:spPr>
          <a:xfrm>
            <a:off x="1188720" y="4242816"/>
            <a:ext cx="2377440" cy="457200"/>
          </a:xfrm>
          <a:prstGeom prst="rect">
            <a:avLst/>
          </a:prstGeom>
          <a:noFill/>
          <a:ln/>
        </p:spPr>
        <p:txBody>
          <a:bodyPr wrap="square" lIns="0" tIns="0" rIns="0" bIns="0" rtlCol="0" anchor="ctr"/>
          <a:lstStyle/>
          <a:p>
            <a:pPr marL="0" indent="0" algn="l">
              <a:buNone/>
            </a:pPr>
            <a:r>
              <a:rPr lang="en-US" sz="1200" b="1" dirty="0">
                <a:solidFill>
                  <a:srgbClr val="1B3A4B"/>
                </a:solidFill>
                <a:latin typeface="Calibri" pitchFamily="34" charset="0"/>
                <a:ea typeface="Calibri" pitchFamily="34" charset="-122"/>
                <a:cs typeface="Calibri" pitchFamily="34" charset="-120"/>
              </a:rPr>
              <a:t>Give the patient agency to pause or stop</a:t>
            </a:r>
            <a:endParaRPr lang="en-US" sz="1200" dirty="0"/>
          </a:p>
        </p:txBody>
      </p:sp>
      <p:sp>
        <p:nvSpPr>
          <p:cNvPr id="25" name="Text 23"/>
          <p:cNvSpPr/>
          <p:nvPr/>
        </p:nvSpPr>
        <p:spPr>
          <a:xfrm>
            <a:off x="3657600" y="4242816"/>
            <a:ext cx="4983480" cy="502920"/>
          </a:xfrm>
          <a:prstGeom prst="rect">
            <a:avLst/>
          </a:prstGeom>
          <a:noFill/>
          <a:ln/>
        </p:spPr>
        <p:txBody>
          <a:bodyPr wrap="square" lIns="0" tIns="0" rIns="0" bIns="0" rtlCol="0" anchor="ctr"/>
          <a:lstStyle/>
          <a:p>
            <a:pPr marL="0" indent="0" algn="l">
              <a:buNone/>
            </a:pPr>
            <a:r>
              <a:rPr lang="en-US" sz="1100" dirty="0">
                <a:solidFill>
                  <a:srgbClr val="2B2B2B"/>
                </a:solidFill>
                <a:latin typeface="Calibri" pitchFamily="34" charset="0"/>
                <a:ea typeface="Calibri" pitchFamily="34" charset="-122"/>
                <a:cs typeface="Calibri" pitchFamily="34" charset="-120"/>
              </a:rPr>
              <a:t>At any time, no questions, no awkwardness. Build it into your visit norms so they don’t have to be brave to use it.</a:t>
            </a:r>
            <a:endParaRPr lang="en-US" sz="11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48640" y="365760"/>
            <a:ext cx="8046720" cy="502920"/>
          </a:xfrm>
          <a:prstGeom prst="rect">
            <a:avLst/>
          </a:prstGeom>
          <a:noFill/>
          <a:ln/>
        </p:spPr>
        <p:txBody>
          <a:bodyPr wrap="square" lIns="0" tIns="0" rIns="0" bIns="0" rtlCol="0" anchor="t"/>
          <a:lstStyle/>
          <a:p>
            <a:pPr marL="0" indent="0" algn="l">
              <a:buNone/>
            </a:pPr>
            <a:r>
              <a:rPr lang="en-US" sz="2400" b="1" dirty="0">
                <a:solidFill>
                  <a:srgbClr val="1B3A4B"/>
                </a:solidFill>
                <a:latin typeface="Calibri" pitchFamily="34" charset="0"/>
                <a:ea typeface="Calibri" pitchFamily="34" charset="-122"/>
                <a:cs typeface="Calibri" pitchFamily="34" charset="-120"/>
              </a:rPr>
              <a:t>Case Vignette: The Stalled Care Pattern</a:t>
            </a:r>
            <a:endParaRPr lang="en-US" sz="2400" dirty="0"/>
          </a:p>
        </p:txBody>
      </p:sp>
      <p:sp>
        <p:nvSpPr>
          <p:cNvPr id="3" name="Text 1"/>
          <p:cNvSpPr/>
          <p:nvPr/>
        </p:nvSpPr>
        <p:spPr>
          <a:xfrm>
            <a:off x="548640" y="4864608"/>
            <a:ext cx="8046720" cy="228600"/>
          </a:xfrm>
          <a:prstGeom prst="rect">
            <a:avLst/>
          </a:prstGeom>
          <a:noFill/>
          <a:ln/>
        </p:spPr>
        <p:txBody>
          <a:bodyPr wrap="square" lIns="0" tIns="0" rIns="0" bIns="0" rtlCol="0" anchor="t"/>
          <a:lstStyle/>
          <a:p>
            <a:pPr marL="0" indent="0" algn="l">
              <a:buNone/>
            </a:pPr>
            <a:r>
              <a:rPr lang="en-US" sz="900" dirty="0">
                <a:solidFill>
                  <a:srgbClr val="6B7280"/>
                </a:solidFill>
                <a:latin typeface="Calibri" pitchFamily="34" charset="0"/>
                <a:ea typeface="Calibri" pitchFamily="34" charset="-122"/>
                <a:cs typeface="Calibri" pitchFamily="34" charset="-120"/>
              </a:rPr>
              <a:t>Edisa Shirley, PhD, LMHC  |  FCA SE Regional 2026</a:t>
            </a:r>
            <a:endParaRPr lang="en-US" sz="900" dirty="0"/>
          </a:p>
        </p:txBody>
      </p:sp>
      <p:sp>
        <p:nvSpPr>
          <p:cNvPr id="4" name="Shape 2"/>
          <p:cNvSpPr/>
          <p:nvPr/>
        </p:nvSpPr>
        <p:spPr>
          <a:xfrm>
            <a:off x="548640" y="1188720"/>
            <a:ext cx="3931920" cy="3383280"/>
          </a:xfrm>
          <a:prstGeom prst="rect">
            <a:avLst/>
          </a:prstGeom>
          <a:solidFill>
            <a:srgbClr val="FFFFFF"/>
          </a:solidFill>
          <a:ln w="9525">
            <a:solidFill>
              <a:srgbClr val="E5E7EB"/>
            </a:solidFill>
            <a:prstDash val="solid"/>
          </a:ln>
          <a:effectLst>
            <a:outerShdw blurRad="76200" dist="12700" dir="5400000" algn="bl" rotWithShape="0">
              <a:srgbClr val="000000">
                <a:alpha val="5000"/>
              </a:srgbClr>
            </a:outerShdw>
          </a:effectLst>
        </p:spPr>
        <p:txBody>
          <a:bodyPr/>
          <a:lstStyle/>
          <a:p>
            <a:endParaRPr lang="en-US"/>
          </a:p>
        </p:txBody>
      </p:sp>
      <p:sp>
        <p:nvSpPr>
          <p:cNvPr id="5" name="Shape 3"/>
          <p:cNvSpPr/>
          <p:nvPr/>
        </p:nvSpPr>
        <p:spPr>
          <a:xfrm>
            <a:off x="548640" y="1188720"/>
            <a:ext cx="73152" cy="3383280"/>
          </a:xfrm>
          <a:prstGeom prst="rect">
            <a:avLst/>
          </a:prstGeom>
          <a:solidFill>
            <a:srgbClr val="1B3A4B"/>
          </a:solidFill>
          <a:ln/>
        </p:spPr>
        <p:txBody>
          <a:bodyPr/>
          <a:lstStyle/>
          <a:p>
            <a:endParaRPr lang="en-US"/>
          </a:p>
        </p:txBody>
      </p:sp>
      <p:sp>
        <p:nvSpPr>
          <p:cNvPr id="6" name="Text 4"/>
          <p:cNvSpPr/>
          <p:nvPr/>
        </p:nvSpPr>
        <p:spPr>
          <a:xfrm>
            <a:off x="777240" y="1325880"/>
            <a:ext cx="3566160" cy="320040"/>
          </a:xfrm>
          <a:prstGeom prst="rect">
            <a:avLst/>
          </a:prstGeom>
          <a:noFill/>
          <a:ln/>
        </p:spPr>
        <p:txBody>
          <a:bodyPr wrap="square" lIns="0" tIns="0" rIns="0" bIns="0" rtlCol="0" anchor="t"/>
          <a:lstStyle/>
          <a:p>
            <a:pPr marL="0" indent="0" algn="l">
              <a:buNone/>
            </a:pPr>
            <a:r>
              <a:rPr lang="en-US" sz="1400" b="1" dirty="0">
                <a:solidFill>
                  <a:srgbClr val="1B3A4B"/>
                </a:solidFill>
                <a:latin typeface="Calibri" pitchFamily="34" charset="0"/>
                <a:ea typeface="Calibri" pitchFamily="34" charset="-122"/>
                <a:cs typeface="Calibri" pitchFamily="34" charset="-120"/>
              </a:rPr>
              <a:t>The Patient</a:t>
            </a:r>
            <a:endParaRPr lang="en-US" sz="1400" dirty="0"/>
          </a:p>
        </p:txBody>
      </p:sp>
      <p:sp>
        <p:nvSpPr>
          <p:cNvPr id="7" name="Text 5"/>
          <p:cNvSpPr/>
          <p:nvPr/>
        </p:nvSpPr>
        <p:spPr>
          <a:xfrm>
            <a:off x="777240" y="1691640"/>
            <a:ext cx="3566160" cy="2743200"/>
          </a:xfrm>
          <a:prstGeom prst="rect">
            <a:avLst/>
          </a:prstGeom>
          <a:noFill/>
          <a:ln/>
        </p:spPr>
        <p:txBody>
          <a:bodyPr wrap="square" lIns="0" tIns="0" rIns="0" bIns="0" rtlCol="0" anchor="t"/>
          <a:lstStyle/>
          <a:p>
            <a:pPr marL="0" indent="0" algn="l">
              <a:spcAft>
                <a:spcPts val="400"/>
              </a:spcAft>
              <a:buNone/>
            </a:pPr>
            <a:r>
              <a:rPr lang="en-US" sz="1100" dirty="0">
                <a:solidFill>
                  <a:srgbClr val="2B2B2B"/>
                </a:solidFill>
                <a:latin typeface="Calibri" pitchFamily="34" charset="0"/>
                <a:ea typeface="Calibri" pitchFamily="34" charset="-122"/>
                <a:cs typeface="Calibri" pitchFamily="34" charset="-120"/>
              </a:rPr>
              <a:t>52-year-old female. Chronic low back pain, 8 months. Initial improvement at weeks 2–4, then plateau. Now 12 weeks in: pain unchanged, attendance dropping, frustrated, "thinking about going to a specialist." HEP (home exercise program) compliance: low.</a:t>
            </a:r>
            <a:endParaRPr lang="en-US" sz="1100" dirty="0"/>
          </a:p>
        </p:txBody>
      </p:sp>
      <p:sp>
        <p:nvSpPr>
          <p:cNvPr id="8" name="Shape 6"/>
          <p:cNvSpPr/>
          <p:nvPr/>
        </p:nvSpPr>
        <p:spPr>
          <a:xfrm>
            <a:off x="4663440" y="1188720"/>
            <a:ext cx="3931920" cy="3383280"/>
          </a:xfrm>
          <a:prstGeom prst="rect">
            <a:avLst/>
          </a:prstGeom>
          <a:solidFill>
            <a:srgbClr val="FFFFFF"/>
          </a:solidFill>
          <a:ln w="9525">
            <a:solidFill>
              <a:srgbClr val="E5E7EB"/>
            </a:solidFill>
            <a:prstDash val="solid"/>
          </a:ln>
          <a:effectLst>
            <a:outerShdw blurRad="76200" dist="12700" dir="5400000" algn="bl" rotWithShape="0">
              <a:srgbClr val="000000">
                <a:alpha val="5000"/>
              </a:srgbClr>
            </a:outerShdw>
          </a:effectLst>
        </p:spPr>
        <p:txBody>
          <a:bodyPr/>
          <a:lstStyle/>
          <a:p>
            <a:endParaRPr lang="en-US"/>
          </a:p>
        </p:txBody>
      </p:sp>
      <p:sp>
        <p:nvSpPr>
          <p:cNvPr id="9" name="Shape 7"/>
          <p:cNvSpPr/>
          <p:nvPr/>
        </p:nvSpPr>
        <p:spPr>
          <a:xfrm>
            <a:off x="4663440" y="1188720"/>
            <a:ext cx="73152" cy="3383280"/>
          </a:xfrm>
          <a:prstGeom prst="rect">
            <a:avLst/>
          </a:prstGeom>
          <a:solidFill>
            <a:srgbClr val="C8A157"/>
          </a:solidFill>
          <a:ln/>
        </p:spPr>
        <p:txBody>
          <a:bodyPr/>
          <a:lstStyle/>
          <a:p>
            <a:endParaRPr lang="en-US"/>
          </a:p>
        </p:txBody>
      </p:sp>
      <p:sp>
        <p:nvSpPr>
          <p:cNvPr id="10" name="Text 8"/>
          <p:cNvSpPr/>
          <p:nvPr/>
        </p:nvSpPr>
        <p:spPr>
          <a:xfrm>
            <a:off x="4892040" y="1325880"/>
            <a:ext cx="3566160" cy="320040"/>
          </a:xfrm>
          <a:prstGeom prst="rect">
            <a:avLst/>
          </a:prstGeom>
          <a:noFill/>
          <a:ln/>
        </p:spPr>
        <p:txBody>
          <a:bodyPr wrap="square" lIns="0" tIns="0" rIns="0" bIns="0" rtlCol="0" anchor="t"/>
          <a:lstStyle/>
          <a:p>
            <a:pPr marL="0" indent="0" algn="l">
              <a:buNone/>
            </a:pPr>
            <a:r>
              <a:rPr lang="en-US" sz="1400" b="1" dirty="0">
                <a:solidFill>
                  <a:srgbClr val="1B3A4B"/>
                </a:solidFill>
                <a:latin typeface="Calibri" pitchFamily="34" charset="0"/>
                <a:ea typeface="Calibri" pitchFamily="34" charset="-122"/>
                <a:cs typeface="Calibri" pitchFamily="34" charset="-120"/>
              </a:rPr>
              <a:t>What’s Likely Happening</a:t>
            </a:r>
            <a:endParaRPr lang="en-US" sz="1400" dirty="0"/>
          </a:p>
        </p:txBody>
      </p:sp>
      <p:sp>
        <p:nvSpPr>
          <p:cNvPr id="11" name="Text 9"/>
          <p:cNvSpPr/>
          <p:nvPr/>
        </p:nvSpPr>
        <p:spPr>
          <a:xfrm>
            <a:off x="4892040" y="1691640"/>
            <a:ext cx="3566160" cy="2743200"/>
          </a:xfrm>
          <a:prstGeom prst="rect">
            <a:avLst/>
          </a:prstGeom>
          <a:noFill/>
          <a:ln/>
        </p:spPr>
        <p:txBody>
          <a:bodyPr wrap="square" lIns="0" tIns="0" rIns="0" bIns="0" rtlCol="0" anchor="t"/>
          <a:lstStyle/>
          <a:p>
            <a:pPr marL="0" indent="0" algn="l">
              <a:spcAft>
                <a:spcPts val="400"/>
              </a:spcAft>
              <a:buNone/>
            </a:pPr>
            <a:r>
              <a:rPr lang="en-US" sz="1100" dirty="0">
                <a:solidFill>
                  <a:srgbClr val="2B2B2B"/>
                </a:solidFill>
                <a:latin typeface="Calibri" pitchFamily="34" charset="0"/>
                <a:ea typeface="Calibri" pitchFamily="34" charset="-122"/>
                <a:cs typeface="Calibri" pitchFamily="34" charset="-120"/>
              </a:rPr>
              <a:t>On intake she mentioned a recent significant life stressor and trouble sleeping. She sleeps 4–5 hours a night. She catastrophizes about her back. A close family member recently had spine surgery — she is afraid she will, too. None of this was screened, surfaced, or addressed.</a:t>
            </a:r>
            <a:endParaRPr lang="en-US" sz="11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48640" y="365760"/>
            <a:ext cx="8046720" cy="502920"/>
          </a:xfrm>
          <a:prstGeom prst="rect">
            <a:avLst/>
          </a:prstGeom>
          <a:noFill/>
          <a:ln/>
        </p:spPr>
        <p:txBody>
          <a:bodyPr wrap="square" lIns="0" tIns="0" rIns="0" bIns="0" rtlCol="0" anchor="t"/>
          <a:lstStyle/>
          <a:p>
            <a:pPr marL="0" indent="0" algn="l">
              <a:buNone/>
            </a:pPr>
            <a:r>
              <a:rPr lang="en-US" sz="2400" b="1" dirty="0">
                <a:solidFill>
                  <a:srgbClr val="1B3A4B"/>
                </a:solidFill>
                <a:latin typeface="Calibri" pitchFamily="34" charset="0"/>
                <a:ea typeface="Calibri" pitchFamily="34" charset="-122"/>
                <a:cs typeface="Calibri" pitchFamily="34" charset="-120"/>
              </a:rPr>
              <a:t>Impact on Outcomes, Compliance &amp; Retention</a:t>
            </a:r>
            <a:endParaRPr lang="en-US" sz="2400" dirty="0"/>
          </a:p>
        </p:txBody>
      </p:sp>
      <p:sp>
        <p:nvSpPr>
          <p:cNvPr id="3" name="Text 1"/>
          <p:cNvSpPr/>
          <p:nvPr/>
        </p:nvSpPr>
        <p:spPr>
          <a:xfrm>
            <a:off x="548640" y="4864608"/>
            <a:ext cx="8046720" cy="228600"/>
          </a:xfrm>
          <a:prstGeom prst="rect">
            <a:avLst/>
          </a:prstGeom>
          <a:noFill/>
          <a:ln/>
        </p:spPr>
        <p:txBody>
          <a:bodyPr wrap="square" lIns="0" tIns="0" rIns="0" bIns="0" rtlCol="0" anchor="t"/>
          <a:lstStyle/>
          <a:p>
            <a:pPr marL="0" indent="0" algn="l">
              <a:buNone/>
            </a:pPr>
            <a:r>
              <a:rPr lang="en-US" sz="900" dirty="0">
                <a:solidFill>
                  <a:srgbClr val="6B7280"/>
                </a:solidFill>
                <a:latin typeface="Calibri" pitchFamily="34" charset="0"/>
                <a:ea typeface="Calibri" pitchFamily="34" charset="-122"/>
                <a:cs typeface="Calibri" pitchFamily="34" charset="-120"/>
              </a:rPr>
              <a:t>Edisa Shirley, PhD, LMHC  |  FCA SE Regional 2026</a:t>
            </a:r>
            <a:endParaRPr lang="en-US" sz="900" dirty="0"/>
          </a:p>
        </p:txBody>
      </p:sp>
      <p:sp>
        <p:nvSpPr>
          <p:cNvPr id="4" name="Shape 2"/>
          <p:cNvSpPr/>
          <p:nvPr/>
        </p:nvSpPr>
        <p:spPr>
          <a:xfrm>
            <a:off x="548640" y="1188720"/>
            <a:ext cx="3931920" cy="1508760"/>
          </a:xfrm>
          <a:prstGeom prst="rect">
            <a:avLst/>
          </a:prstGeom>
          <a:solidFill>
            <a:srgbClr val="FFFFFF"/>
          </a:solidFill>
          <a:ln w="9525">
            <a:solidFill>
              <a:srgbClr val="E5E7EB"/>
            </a:solidFill>
            <a:prstDash val="solid"/>
          </a:ln>
          <a:effectLst>
            <a:outerShdw blurRad="76200" dist="12700" dir="5400000" algn="bl" rotWithShape="0">
              <a:srgbClr val="000000">
                <a:alpha val="5000"/>
              </a:srgbClr>
            </a:outerShdw>
          </a:effectLst>
        </p:spPr>
        <p:txBody>
          <a:bodyPr/>
          <a:lstStyle/>
          <a:p>
            <a:endParaRPr lang="en-US"/>
          </a:p>
        </p:txBody>
      </p:sp>
      <p:sp>
        <p:nvSpPr>
          <p:cNvPr id="5" name="Shape 3"/>
          <p:cNvSpPr/>
          <p:nvPr/>
        </p:nvSpPr>
        <p:spPr>
          <a:xfrm>
            <a:off x="548640" y="1188720"/>
            <a:ext cx="73152" cy="1508760"/>
          </a:xfrm>
          <a:prstGeom prst="rect">
            <a:avLst/>
          </a:prstGeom>
          <a:solidFill>
            <a:srgbClr val="1B3A4B"/>
          </a:solidFill>
          <a:ln/>
        </p:spPr>
        <p:txBody>
          <a:bodyPr/>
          <a:lstStyle/>
          <a:p>
            <a:endParaRPr lang="en-US"/>
          </a:p>
        </p:txBody>
      </p:sp>
      <p:sp>
        <p:nvSpPr>
          <p:cNvPr id="6" name="Text 4"/>
          <p:cNvSpPr/>
          <p:nvPr/>
        </p:nvSpPr>
        <p:spPr>
          <a:xfrm>
            <a:off x="777240" y="1325880"/>
            <a:ext cx="3566160" cy="320040"/>
          </a:xfrm>
          <a:prstGeom prst="rect">
            <a:avLst/>
          </a:prstGeom>
          <a:noFill/>
          <a:ln/>
        </p:spPr>
        <p:txBody>
          <a:bodyPr wrap="square" lIns="0" tIns="0" rIns="0" bIns="0" rtlCol="0" anchor="t"/>
          <a:lstStyle/>
          <a:p>
            <a:pPr marL="0" indent="0" algn="l">
              <a:buNone/>
            </a:pPr>
            <a:r>
              <a:rPr lang="en-US" sz="1400" b="1" dirty="0">
                <a:solidFill>
                  <a:srgbClr val="1B3A4B"/>
                </a:solidFill>
                <a:latin typeface="Calibri" pitchFamily="34" charset="0"/>
                <a:ea typeface="Calibri" pitchFamily="34" charset="-122"/>
                <a:cs typeface="Calibri" pitchFamily="34" charset="-120"/>
              </a:rPr>
              <a:t>Outcomes</a:t>
            </a:r>
            <a:endParaRPr lang="en-US" sz="1400" dirty="0"/>
          </a:p>
        </p:txBody>
      </p:sp>
      <p:sp>
        <p:nvSpPr>
          <p:cNvPr id="7" name="Text 5"/>
          <p:cNvSpPr/>
          <p:nvPr/>
        </p:nvSpPr>
        <p:spPr>
          <a:xfrm>
            <a:off x="777240" y="1691640"/>
            <a:ext cx="3566160" cy="868680"/>
          </a:xfrm>
          <a:prstGeom prst="rect">
            <a:avLst/>
          </a:prstGeom>
          <a:noFill/>
          <a:ln/>
        </p:spPr>
        <p:txBody>
          <a:bodyPr wrap="square" lIns="0" tIns="0" rIns="0" bIns="0" rtlCol="0" anchor="t"/>
          <a:lstStyle/>
          <a:p>
            <a:pPr marL="0" indent="0" algn="l">
              <a:spcAft>
                <a:spcPts val="400"/>
              </a:spcAft>
              <a:buNone/>
            </a:pPr>
            <a:r>
              <a:rPr lang="en-US" sz="1100" dirty="0">
                <a:solidFill>
                  <a:srgbClr val="2B2B2B"/>
                </a:solidFill>
                <a:latin typeface="Calibri" pitchFamily="34" charset="0"/>
                <a:ea typeface="Calibri" pitchFamily="34" charset="-122"/>
                <a:cs typeface="Calibri" pitchFamily="34" charset="-120"/>
              </a:rPr>
              <a:t>Untreated psychosocial factors are independently associated with longer recovery, higher disability ratings, and poorer pain ratings at 6 and 12 months.</a:t>
            </a:r>
            <a:endParaRPr lang="en-US" sz="1100" dirty="0"/>
          </a:p>
        </p:txBody>
      </p:sp>
      <p:sp>
        <p:nvSpPr>
          <p:cNvPr id="8" name="Shape 6"/>
          <p:cNvSpPr/>
          <p:nvPr/>
        </p:nvSpPr>
        <p:spPr>
          <a:xfrm>
            <a:off x="4663440" y="1188720"/>
            <a:ext cx="3931920" cy="1508760"/>
          </a:xfrm>
          <a:prstGeom prst="rect">
            <a:avLst/>
          </a:prstGeom>
          <a:solidFill>
            <a:srgbClr val="FFFFFF"/>
          </a:solidFill>
          <a:ln w="9525">
            <a:solidFill>
              <a:srgbClr val="E5E7EB"/>
            </a:solidFill>
            <a:prstDash val="solid"/>
          </a:ln>
          <a:effectLst>
            <a:outerShdw blurRad="76200" dist="12700" dir="5400000" algn="bl" rotWithShape="0">
              <a:srgbClr val="000000">
                <a:alpha val="5000"/>
              </a:srgbClr>
            </a:outerShdw>
          </a:effectLst>
        </p:spPr>
        <p:txBody>
          <a:bodyPr/>
          <a:lstStyle/>
          <a:p>
            <a:endParaRPr lang="en-US"/>
          </a:p>
        </p:txBody>
      </p:sp>
      <p:sp>
        <p:nvSpPr>
          <p:cNvPr id="9" name="Shape 7"/>
          <p:cNvSpPr/>
          <p:nvPr/>
        </p:nvSpPr>
        <p:spPr>
          <a:xfrm>
            <a:off x="4663440" y="1188720"/>
            <a:ext cx="73152" cy="1508760"/>
          </a:xfrm>
          <a:prstGeom prst="rect">
            <a:avLst/>
          </a:prstGeom>
          <a:solidFill>
            <a:srgbClr val="1B3A4B"/>
          </a:solidFill>
          <a:ln/>
        </p:spPr>
        <p:txBody>
          <a:bodyPr/>
          <a:lstStyle/>
          <a:p>
            <a:endParaRPr lang="en-US"/>
          </a:p>
        </p:txBody>
      </p:sp>
      <p:sp>
        <p:nvSpPr>
          <p:cNvPr id="10" name="Text 8"/>
          <p:cNvSpPr/>
          <p:nvPr/>
        </p:nvSpPr>
        <p:spPr>
          <a:xfrm>
            <a:off x="4892040" y="1325880"/>
            <a:ext cx="3566160" cy="320040"/>
          </a:xfrm>
          <a:prstGeom prst="rect">
            <a:avLst/>
          </a:prstGeom>
          <a:noFill/>
          <a:ln/>
        </p:spPr>
        <p:txBody>
          <a:bodyPr wrap="square" lIns="0" tIns="0" rIns="0" bIns="0" rtlCol="0" anchor="t"/>
          <a:lstStyle/>
          <a:p>
            <a:pPr marL="0" indent="0" algn="l">
              <a:buNone/>
            </a:pPr>
            <a:r>
              <a:rPr lang="en-US" sz="1400" b="1" dirty="0">
                <a:solidFill>
                  <a:srgbClr val="1B3A4B"/>
                </a:solidFill>
                <a:latin typeface="Calibri" pitchFamily="34" charset="0"/>
                <a:ea typeface="Calibri" pitchFamily="34" charset="-122"/>
                <a:cs typeface="Calibri" pitchFamily="34" charset="-120"/>
              </a:rPr>
              <a:t>Adherence</a:t>
            </a:r>
            <a:endParaRPr lang="en-US" sz="1400" dirty="0"/>
          </a:p>
        </p:txBody>
      </p:sp>
      <p:sp>
        <p:nvSpPr>
          <p:cNvPr id="11" name="Text 9"/>
          <p:cNvSpPr/>
          <p:nvPr/>
        </p:nvSpPr>
        <p:spPr>
          <a:xfrm>
            <a:off x="4892040" y="1691640"/>
            <a:ext cx="3566160" cy="868680"/>
          </a:xfrm>
          <a:prstGeom prst="rect">
            <a:avLst/>
          </a:prstGeom>
          <a:noFill/>
          <a:ln/>
        </p:spPr>
        <p:txBody>
          <a:bodyPr wrap="square" lIns="0" tIns="0" rIns="0" bIns="0" rtlCol="0" anchor="t"/>
          <a:lstStyle/>
          <a:p>
            <a:pPr marL="0" indent="0" algn="l">
              <a:spcAft>
                <a:spcPts val="400"/>
              </a:spcAft>
              <a:buNone/>
            </a:pPr>
            <a:r>
              <a:rPr lang="en-US" sz="1100" dirty="0">
                <a:solidFill>
                  <a:srgbClr val="2B2B2B"/>
                </a:solidFill>
                <a:latin typeface="Calibri" pitchFamily="34" charset="0"/>
                <a:ea typeface="Calibri" pitchFamily="34" charset="-122"/>
                <a:cs typeface="Calibri" pitchFamily="34" charset="-120"/>
              </a:rPr>
              <a:t>Patients with depression are 3× less likely to adhere to home care plans and exercise prescriptions (DiMatteo et al., Arch Intern Med, 2000).</a:t>
            </a:r>
            <a:endParaRPr lang="en-US" sz="1100" dirty="0"/>
          </a:p>
        </p:txBody>
      </p:sp>
      <p:sp>
        <p:nvSpPr>
          <p:cNvPr id="12" name="Shape 10"/>
          <p:cNvSpPr/>
          <p:nvPr/>
        </p:nvSpPr>
        <p:spPr>
          <a:xfrm>
            <a:off x="548640" y="2880360"/>
            <a:ext cx="3931920" cy="1508760"/>
          </a:xfrm>
          <a:prstGeom prst="rect">
            <a:avLst/>
          </a:prstGeom>
          <a:solidFill>
            <a:srgbClr val="FFFFFF"/>
          </a:solidFill>
          <a:ln w="9525">
            <a:solidFill>
              <a:srgbClr val="E5E7EB"/>
            </a:solidFill>
            <a:prstDash val="solid"/>
          </a:ln>
          <a:effectLst>
            <a:outerShdw blurRad="76200" dist="12700" dir="5400000" algn="bl" rotWithShape="0">
              <a:srgbClr val="000000">
                <a:alpha val="5000"/>
              </a:srgbClr>
            </a:outerShdw>
          </a:effectLst>
        </p:spPr>
        <p:txBody>
          <a:bodyPr/>
          <a:lstStyle/>
          <a:p>
            <a:endParaRPr lang="en-US"/>
          </a:p>
        </p:txBody>
      </p:sp>
      <p:sp>
        <p:nvSpPr>
          <p:cNvPr id="13" name="Shape 11"/>
          <p:cNvSpPr/>
          <p:nvPr/>
        </p:nvSpPr>
        <p:spPr>
          <a:xfrm>
            <a:off x="548640" y="2880360"/>
            <a:ext cx="73152" cy="1508760"/>
          </a:xfrm>
          <a:prstGeom prst="rect">
            <a:avLst/>
          </a:prstGeom>
          <a:solidFill>
            <a:srgbClr val="5C6B73"/>
          </a:solidFill>
          <a:ln/>
        </p:spPr>
        <p:txBody>
          <a:bodyPr/>
          <a:lstStyle/>
          <a:p>
            <a:endParaRPr lang="en-US"/>
          </a:p>
        </p:txBody>
      </p:sp>
      <p:sp>
        <p:nvSpPr>
          <p:cNvPr id="14" name="Text 12"/>
          <p:cNvSpPr/>
          <p:nvPr/>
        </p:nvSpPr>
        <p:spPr>
          <a:xfrm>
            <a:off x="777240" y="3017520"/>
            <a:ext cx="3566160" cy="320040"/>
          </a:xfrm>
          <a:prstGeom prst="rect">
            <a:avLst/>
          </a:prstGeom>
          <a:noFill/>
          <a:ln/>
        </p:spPr>
        <p:txBody>
          <a:bodyPr wrap="square" lIns="0" tIns="0" rIns="0" bIns="0" rtlCol="0" anchor="t"/>
          <a:lstStyle/>
          <a:p>
            <a:pPr marL="0" indent="0" algn="l">
              <a:buNone/>
            </a:pPr>
            <a:r>
              <a:rPr lang="en-US" sz="1400" b="1" dirty="0">
                <a:solidFill>
                  <a:srgbClr val="1B3A4B"/>
                </a:solidFill>
                <a:latin typeface="Calibri" pitchFamily="34" charset="0"/>
                <a:ea typeface="Calibri" pitchFamily="34" charset="-122"/>
                <a:cs typeface="Calibri" pitchFamily="34" charset="-120"/>
              </a:rPr>
              <a:t>Retention</a:t>
            </a:r>
            <a:endParaRPr lang="en-US" sz="1400" dirty="0"/>
          </a:p>
        </p:txBody>
      </p:sp>
      <p:sp>
        <p:nvSpPr>
          <p:cNvPr id="15" name="Text 13"/>
          <p:cNvSpPr/>
          <p:nvPr/>
        </p:nvSpPr>
        <p:spPr>
          <a:xfrm>
            <a:off x="777240" y="3383280"/>
            <a:ext cx="3566160" cy="868680"/>
          </a:xfrm>
          <a:prstGeom prst="rect">
            <a:avLst/>
          </a:prstGeom>
          <a:noFill/>
          <a:ln/>
        </p:spPr>
        <p:txBody>
          <a:bodyPr wrap="square" lIns="0" tIns="0" rIns="0" bIns="0" rtlCol="0" anchor="t"/>
          <a:lstStyle/>
          <a:p>
            <a:pPr marL="0" indent="0" algn="l">
              <a:spcAft>
                <a:spcPts val="400"/>
              </a:spcAft>
              <a:buNone/>
            </a:pPr>
            <a:r>
              <a:rPr lang="en-US" sz="1100" dirty="0">
                <a:solidFill>
                  <a:srgbClr val="2B2B2B"/>
                </a:solidFill>
                <a:latin typeface="Calibri" pitchFamily="34" charset="0"/>
                <a:ea typeface="Calibri" pitchFamily="34" charset="-122"/>
                <a:cs typeface="Calibri" pitchFamily="34" charset="-120"/>
              </a:rPr>
              <a:t>Patients who feel unheard about their distress drop out of care earlier and are more likely to seek surgical or pharmacological alternatives.</a:t>
            </a:r>
            <a:endParaRPr lang="en-US" sz="1100" dirty="0"/>
          </a:p>
        </p:txBody>
      </p:sp>
      <p:sp>
        <p:nvSpPr>
          <p:cNvPr id="16" name="Shape 14"/>
          <p:cNvSpPr/>
          <p:nvPr/>
        </p:nvSpPr>
        <p:spPr>
          <a:xfrm>
            <a:off x="4663440" y="2880360"/>
            <a:ext cx="3931920" cy="1508760"/>
          </a:xfrm>
          <a:prstGeom prst="rect">
            <a:avLst/>
          </a:prstGeom>
          <a:solidFill>
            <a:srgbClr val="FFFFFF"/>
          </a:solidFill>
          <a:ln w="9525">
            <a:solidFill>
              <a:srgbClr val="E5E7EB"/>
            </a:solidFill>
            <a:prstDash val="solid"/>
          </a:ln>
          <a:effectLst>
            <a:outerShdw blurRad="76200" dist="12700" dir="5400000" algn="bl" rotWithShape="0">
              <a:srgbClr val="000000">
                <a:alpha val="5000"/>
              </a:srgbClr>
            </a:outerShdw>
          </a:effectLst>
        </p:spPr>
        <p:txBody>
          <a:bodyPr/>
          <a:lstStyle/>
          <a:p>
            <a:endParaRPr lang="en-US"/>
          </a:p>
        </p:txBody>
      </p:sp>
      <p:sp>
        <p:nvSpPr>
          <p:cNvPr id="17" name="Shape 15"/>
          <p:cNvSpPr/>
          <p:nvPr/>
        </p:nvSpPr>
        <p:spPr>
          <a:xfrm>
            <a:off x="4663440" y="2880360"/>
            <a:ext cx="73152" cy="1508760"/>
          </a:xfrm>
          <a:prstGeom prst="rect">
            <a:avLst/>
          </a:prstGeom>
          <a:solidFill>
            <a:srgbClr val="5C6B73"/>
          </a:solidFill>
          <a:ln/>
        </p:spPr>
        <p:txBody>
          <a:bodyPr/>
          <a:lstStyle/>
          <a:p>
            <a:endParaRPr lang="en-US"/>
          </a:p>
        </p:txBody>
      </p:sp>
      <p:sp>
        <p:nvSpPr>
          <p:cNvPr id="18" name="Text 16"/>
          <p:cNvSpPr/>
          <p:nvPr/>
        </p:nvSpPr>
        <p:spPr>
          <a:xfrm>
            <a:off x="4892040" y="3017520"/>
            <a:ext cx="3566160" cy="320040"/>
          </a:xfrm>
          <a:prstGeom prst="rect">
            <a:avLst/>
          </a:prstGeom>
          <a:noFill/>
          <a:ln/>
        </p:spPr>
        <p:txBody>
          <a:bodyPr wrap="square" lIns="0" tIns="0" rIns="0" bIns="0" rtlCol="0" anchor="t"/>
          <a:lstStyle/>
          <a:p>
            <a:pPr marL="0" indent="0" algn="l">
              <a:buNone/>
            </a:pPr>
            <a:r>
              <a:rPr lang="en-US" sz="1400" b="1" dirty="0">
                <a:solidFill>
                  <a:srgbClr val="1B3A4B"/>
                </a:solidFill>
                <a:latin typeface="Calibri" pitchFamily="34" charset="0"/>
                <a:ea typeface="Calibri" pitchFamily="34" charset="-122"/>
                <a:cs typeface="Calibri" pitchFamily="34" charset="-120"/>
              </a:rPr>
              <a:t>Reputation</a:t>
            </a:r>
            <a:endParaRPr lang="en-US" sz="1400" dirty="0"/>
          </a:p>
        </p:txBody>
      </p:sp>
      <p:sp>
        <p:nvSpPr>
          <p:cNvPr id="19" name="Text 17"/>
          <p:cNvSpPr/>
          <p:nvPr/>
        </p:nvSpPr>
        <p:spPr>
          <a:xfrm>
            <a:off x="4892040" y="3383280"/>
            <a:ext cx="3566160" cy="868680"/>
          </a:xfrm>
          <a:prstGeom prst="rect">
            <a:avLst/>
          </a:prstGeom>
          <a:noFill/>
          <a:ln/>
        </p:spPr>
        <p:txBody>
          <a:bodyPr wrap="square" lIns="0" tIns="0" rIns="0" bIns="0" rtlCol="0" anchor="t"/>
          <a:lstStyle/>
          <a:p>
            <a:pPr marL="0" indent="0" algn="l">
              <a:spcAft>
                <a:spcPts val="400"/>
              </a:spcAft>
              <a:buNone/>
            </a:pPr>
            <a:r>
              <a:rPr lang="en-US" sz="1100" dirty="0">
                <a:solidFill>
                  <a:srgbClr val="2B2B2B"/>
                </a:solidFill>
                <a:latin typeface="Calibri" pitchFamily="34" charset="0"/>
                <a:ea typeface="Calibri" pitchFamily="34" charset="-122"/>
                <a:cs typeface="Calibri" pitchFamily="34" charset="-120"/>
              </a:rPr>
              <a:t>Practices known for treating the whole person — appropriately and within scope — generate stronger word-of-mouth and physician referrals.</a:t>
            </a:r>
            <a:endParaRPr lang="en-US" sz="11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48640" y="365760"/>
            <a:ext cx="8046720" cy="502920"/>
          </a:xfrm>
          <a:prstGeom prst="rect">
            <a:avLst/>
          </a:prstGeom>
          <a:noFill/>
          <a:ln/>
        </p:spPr>
        <p:txBody>
          <a:bodyPr wrap="square" lIns="0" tIns="0" rIns="0" bIns="0" rtlCol="0" anchor="t"/>
          <a:lstStyle/>
          <a:p>
            <a:pPr marL="0" indent="0" algn="l">
              <a:buNone/>
            </a:pPr>
            <a:r>
              <a:rPr lang="en-US" sz="2400" b="1" dirty="0">
                <a:solidFill>
                  <a:srgbClr val="1B3A4B"/>
                </a:solidFill>
                <a:latin typeface="Calibri" pitchFamily="34" charset="0"/>
                <a:ea typeface="Calibri" pitchFamily="34" charset="-122"/>
                <a:cs typeface="Calibri" pitchFamily="34" charset="-120"/>
              </a:rPr>
              <a:t>Clinical Decision Points: When to Act</a:t>
            </a:r>
            <a:endParaRPr lang="en-US" sz="2400" dirty="0"/>
          </a:p>
        </p:txBody>
      </p:sp>
      <p:sp>
        <p:nvSpPr>
          <p:cNvPr id="3" name="Text 1"/>
          <p:cNvSpPr/>
          <p:nvPr/>
        </p:nvSpPr>
        <p:spPr>
          <a:xfrm>
            <a:off x="548640" y="4864608"/>
            <a:ext cx="8046720" cy="228600"/>
          </a:xfrm>
          <a:prstGeom prst="rect">
            <a:avLst/>
          </a:prstGeom>
          <a:noFill/>
          <a:ln/>
        </p:spPr>
        <p:txBody>
          <a:bodyPr wrap="square" lIns="0" tIns="0" rIns="0" bIns="0" rtlCol="0" anchor="t"/>
          <a:lstStyle/>
          <a:p>
            <a:pPr marL="0" indent="0" algn="l">
              <a:buNone/>
            </a:pPr>
            <a:r>
              <a:rPr lang="en-US" sz="900" dirty="0">
                <a:solidFill>
                  <a:srgbClr val="6B7280"/>
                </a:solidFill>
                <a:latin typeface="Calibri" pitchFamily="34" charset="0"/>
                <a:ea typeface="Calibri" pitchFamily="34" charset="-122"/>
                <a:cs typeface="Calibri" pitchFamily="34" charset="-120"/>
              </a:rPr>
              <a:t>Edisa Shirley, PhD, LMHC  |  FCA SE Regional 2026</a:t>
            </a:r>
            <a:endParaRPr lang="en-US" sz="900" dirty="0"/>
          </a:p>
        </p:txBody>
      </p:sp>
      <p:pic>
        <p:nvPicPr>
          <p:cNvPr id="4" name="Image 0" descr="preencoded.png"/>
          <p:cNvPicPr>
            <a:picLocks noChangeAspect="1"/>
          </p:cNvPicPr>
          <p:nvPr/>
        </p:nvPicPr>
        <p:blipFill>
          <a:blip r:embed="rId3"/>
          <a:stretch>
            <a:fillRect/>
          </a:stretch>
        </p:blipFill>
        <p:spPr>
          <a:xfrm>
            <a:off x="548640" y="1188720"/>
            <a:ext cx="502920" cy="502920"/>
          </a:xfrm>
          <a:prstGeom prst="rect">
            <a:avLst/>
          </a:prstGeom>
        </p:spPr>
      </p:pic>
      <p:sp>
        <p:nvSpPr>
          <p:cNvPr id="5" name="Text 2"/>
          <p:cNvSpPr/>
          <p:nvPr/>
        </p:nvSpPr>
        <p:spPr>
          <a:xfrm>
            <a:off x="1188720" y="1188720"/>
            <a:ext cx="7132320" cy="457200"/>
          </a:xfrm>
          <a:prstGeom prst="rect">
            <a:avLst/>
          </a:prstGeom>
          <a:noFill/>
          <a:ln/>
        </p:spPr>
        <p:txBody>
          <a:bodyPr wrap="square" lIns="0" tIns="0" rIns="0" bIns="0" rtlCol="0" anchor="t"/>
          <a:lstStyle/>
          <a:p>
            <a:pPr marL="0" indent="0" algn="l">
              <a:buNone/>
            </a:pPr>
            <a:r>
              <a:rPr lang="en-US" sz="1300" i="1" dirty="0">
                <a:solidFill>
                  <a:srgbClr val="5C6B73"/>
                </a:solidFill>
                <a:latin typeface="Calibri" pitchFamily="34" charset="0"/>
                <a:ea typeface="Calibri" pitchFamily="34" charset="-122"/>
                <a:cs typeface="Calibri" pitchFamily="34" charset="-120"/>
              </a:rPr>
              <a:t>Three moments where addressing the psychosocial dimension changes the trajectory:</a:t>
            </a:r>
            <a:endParaRPr lang="en-US" sz="1300" dirty="0"/>
          </a:p>
        </p:txBody>
      </p:sp>
      <p:sp>
        <p:nvSpPr>
          <p:cNvPr id="6" name="Shape 3"/>
          <p:cNvSpPr/>
          <p:nvPr/>
        </p:nvSpPr>
        <p:spPr>
          <a:xfrm>
            <a:off x="640080" y="1938528"/>
            <a:ext cx="502920" cy="502920"/>
          </a:xfrm>
          <a:prstGeom prst="ellipse">
            <a:avLst/>
          </a:prstGeom>
          <a:solidFill>
            <a:srgbClr val="1B3A4B"/>
          </a:solidFill>
          <a:ln/>
        </p:spPr>
        <p:txBody>
          <a:bodyPr/>
          <a:lstStyle/>
          <a:p>
            <a:endParaRPr lang="en-US"/>
          </a:p>
        </p:txBody>
      </p:sp>
      <p:sp>
        <p:nvSpPr>
          <p:cNvPr id="7" name="Text 4"/>
          <p:cNvSpPr/>
          <p:nvPr/>
        </p:nvSpPr>
        <p:spPr>
          <a:xfrm>
            <a:off x="640080" y="1938528"/>
            <a:ext cx="502920" cy="502920"/>
          </a:xfrm>
          <a:prstGeom prst="rect">
            <a:avLst/>
          </a:prstGeom>
          <a:noFill/>
          <a:ln/>
        </p:spPr>
        <p:txBody>
          <a:bodyPr wrap="square" lIns="0" tIns="0" rIns="0" bIns="0" rtlCol="0" anchor="ctr"/>
          <a:lstStyle/>
          <a:p>
            <a:pPr marL="0" indent="0" algn="ctr">
              <a:buNone/>
            </a:pPr>
            <a:r>
              <a:rPr lang="en-US" sz="1600" b="1" dirty="0">
                <a:solidFill>
                  <a:srgbClr val="FFFFFF"/>
                </a:solidFill>
                <a:latin typeface="Calibri" pitchFamily="34" charset="0"/>
                <a:ea typeface="Calibri" pitchFamily="34" charset="-122"/>
                <a:cs typeface="Calibri" pitchFamily="34" charset="-120"/>
              </a:rPr>
              <a:t>1</a:t>
            </a:r>
            <a:endParaRPr lang="en-US" sz="1600" dirty="0"/>
          </a:p>
        </p:txBody>
      </p:sp>
      <p:sp>
        <p:nvSpPr>
          <p:cNvPr id="8" name="Text 5"/>
          <p:cNvSpPr/>
          <p:nvPr/>
        </p:nvSpPr>
        <p:spPr>
          <a:xfrm>
            <a:off x="1371600" y="1828800"/>
            <a:ext cx="7132320" cy="365760"/>
          </a:xfrm>
          <a:prstGeom prst="rect">
            <a:avLst/>
          </a:prstGeom>
          <a:noFill/>
          <a:ln/>
        </p:spPr>
        <p:txBody>
          <a:bodyPr wrap="square" lIns="0" tIns="0" rIns="0" bIns="0" rtlCol="0" anchor="t"/>
          <a:lstStyle/>
          <a:p>
            <a:pPr marL="0" indent="0" algn="l">
              <a:buNone/>
            </a:pPr>
            <a:r>
              <a:rPr lang="en-US" sz="1600" b="1" dirty="0">
                <a:solidFill>
                  <a:srgbClr val="1B3A4B"/>
                </a:solidFill>
                <a:latin typeface="Calibri" pitchFamily="34" charset="0"/>
                <a:ea typeface="Calibri" pitchFamily="34" charset="-122"/>
                <a:cs typeface="Calibri" pitchFamily="34" charset="-120"/>
              </a:rPr>
              <a:t>At Intake</a:t>
            </a:r>
            <a:endParaRPr lang="en-US" sz="1600" dirty="0"/>
          </a:p>
        </p:txBody>
      </p:sp>
      <p:sp>
        <p:nvSpPr>
          <p:cNvPr id="9" name="Text 6"/>
          <p:cNvSpPr/>
          <p:nvPr/>
        </p:nvSpPr>
        <p:spPr>
          <a:xfrm>
            <a:off x="1371600" y="2240280"/>
            <a:ext cx="7132320" cy="502920"/>
          </a:xfrm>
          <a:prstGeom prst="rect">
            <a:avLst/>
          </a:prstGeom>
          <a:noFill/>
          <a:ln/>
        </p:spPr>
        <p:txBody>
          <a:bodyPr wrap="square" lIns="0" tIns="0" rIns="0" bIns="0" rtlCol="0" anchor="t"/>
          <a:lstStyle/>
          <a:p>
            <a:pPr marL="0" indent="0" algn="l">
              <a:buNone/>
            </a:pPr>
            <a:r>
              <a:rPr lang="en-US" sz="1200" dirty="0">
                <a:solidFill>
                  <a:srgbClr val="2B2B2B"/>
                </a:solidFill>
                <a:latin typeface="Calibri" pitchFamily="34" charset="0"/>
                <a:ea typeface="Calibri" pitchFamily="34" charset="-122"/>
                <a:cs typeface="Calibri" pitchFamily="34" charset="-120"/>
              </a:rPr>
              <a:t>A single screening question or instrument can flag patients at risk before you have a stalled-care problem.</a:t>
            </a:r>
            <a:endParaRPr lang="en-US" sz="1200" dirty="0"/>
          </a:p>
        </p:txBody>
      </p:sp>
      <p:sp>
        <p:nvSpPr>
          <p:cNvPr id="10" name="Shape 7"/>
          <p:cNvSpPr/>
          <p:nvPr/>
        </p:nvSpPr>
        <p:spPr>
          <a:xfrm>
            <a:off x="640080" y="2898648"/>
            <a:ext cx="502920" cy="502920"/>
          </a:xfrm>
          <a:prstGeom prst="ellipse">
            <a:avLst/>
          </a:prstGeom>
          <a:solidFill>
            <a:srgbClr val="1B3A4B"/>
          </a:solidFill>
          <a:ln/>
        </p:spPr>
        <p:txBody>
          <a:bodyPr/>
          <a:lstStyle/>
          <a:p>
            <a:endParaRPr lang="en-US"/>
          </a:p>
        </p:txBody>
      </p:sp>
      <p:sp>
        <p:nvSpPr>
          <p:cNvPr id="11" name="Text 8"/>
          <p:cNvSpPr/>
          <p:nvPr/>
        </p:nvSpPr>
        <p:spPr>
          <a:xfrm>
            <a:off x="640080" y="2898648"/>
            <a:ext cx="502920" cy="502920"/>
          </a:xfrm>
          <a:prstGeom prst="rect">
            <a:avLst/>
          </a:prstGeom>
          <a:noFill/>
          <a:ln/>
        </p:spPr>
        <p:txBody>
          <a:bodyPr wrap="square" lIns="0" tIns="0" rIns="0" bIns="0" rtlCol="0" anchor="ctr"/>
          <a:lstStyle/>
          <a:p>
            <a:pPr marL="0" indent="0" algn="ctr">
              <a:buNone/>
            </a:pPr>
            <a:r>
              <a:rPr lang="en-US" sz="1600" b="1" dirty="0">
                <a:solidFill>
                  <a:srgbClr val="FFFFFF"/>
                </a:solidFill>
                <a:latin typeface="Calibri" pitchFamily="34" charset="0"/>
                <a:ea typeface="Calibri" pitchFamily="34" charset="-122"/>
                <a:cs typeface="Calibri" pitchFamily="34" charset="-120"/>
              </a:rPr>
              <a:t>2</a:t>
            </a:r>
            <a:endParaRPr lang="en-US" sz="1600" dirty="0"/>
          </a:p>
        </p:txBody>
      </p:sp>
      <p:sp>
        <p:nvSpPr>
          <p:cNvPr id="12" name="Text 9"/>
          <p:cNvSpPr/>
          <p:nvPr/>
        </p:nvSpPr>
        <p:spPr>
          <a:xfrm>
            <a:off x="1371600" y="2788920"/>
            <a:ext cx="7132320" cy="365760"/>
          </a:xfrm>
          <a:prstGeom prst="rect">
            <a:avLst/>
          </a:prstGeom>
          <a:noFill/>
          <a:ln/>
        </p:spPr>
        <p:txBody>
          <a:bodyPr wrap="square" lIns="0" tIns="0" rIns="0" bIns="0" rtlCol="0" anchor="t"/>
          <a:lstStyle/>
          <a:p>
            <a:pPr marL="0" indent="0" algn="l">
              <a:buNone/>
            </a:pPr>
            <a:r>
              <a:rPr lang="en-US" sz="1600" b="1" dirty="0">
                <a:solidFill>
                  <a:srgbClr val="1B3A4B"/>
                </a:solidFill>
                <a:latin typeface="Calibri" pitchFamily="34" charset="0"/>
                <a:ea typeface="Calibri" pitchFamily="34" charset="-122"/>
                <a:cs typeface="Calibri" pitchFamily="34" charset="-120"/>
              </a:rPr>
              <a:t>At the Plateau</a:t>
            </a:r>
            <a:endParaRPr lang="en-US" sz="1600" dirty="0"/>
          </a:p>
        </p:txBody>
      </p:sp>
      <p:sp>
        <p:nvSpPr>
          <p:cNvPr id="13" name="Text 10"/>
          <p:cNvSpPr/>
          <p:nvPr/>
        </p:nvSpPr>
        <p:spPr>
          <a:xfrm>
            <a:off x="1371600" y="3200400"/>
            <a:ext cx="7132320" cy="502920"/>
          </a:xfrm>
          <a:prstGeom prst="rect">
            <a:avLst/>
          </a:prstGeom>
          <a:noFill/>
          <a:ln/>
        </p:spPr>
        <p:txBody>
          <a:bodyPr wrap="square" lIns="0" tIns="0" rIns="0" bIns="0" rtlCol="0" anchor="t"/>
          <a:lstStyle/>
          <a:p>
            <a:pPr marL="0" indent="0" algn="l">
              <a:buNone/>
            </a:pPr>
            <a:r>
              <a:rPr lang="en-US" sz="1200" dirty="0">
                <a:solidFill>
                  <a:srgbClr val="2B2B2B"/>
                </a:solidFill>
                <a:latin typeface="Calibri" pitchFamily="34" charset="0"/>
                <a:ea typeface="Calibri" pitchFamily="34" charset="-122"/>
                <a:cs typeface="Calibri" pitchFamily="34" charset="-120"/>
              </a:rPr>
              <a:t>When expected progress isn’t happening, the framework should automatically prompt a psychosocial review — not a frustrated conversation about compliance.</a:t>
            </a:r>
            <a:endParaRPr lang="en-US" sz="1200" dirty="0"/>
          </a:p>
        </p:txBody>
      </p:sp>
      <p:sp>
        <p:nvSpPr>
          <p:cNvPr id="14" name="Shape 11"/>
          <p:cNvSpPr/>
          <p:nvPr/>
        </p:nvSpPr>
        <p:spPr>
          <a:xfrm>
            <a:off x="640080" y="3858768"/>
            <a:ext cx="502920" cy="502920"/>
          </a:xfrm>
          <a:prstGeom prst="ellipse">
            <a:avLst/>
          </a:prstGeom>
          <a:solidFill>
            <a:srgbClr val="1B3A4B"/>
          </a:solidFill>
          <a:ln/>
        </p:spPr>
        <p:txBody>
          <a:bodyPr/>
          <a:lstStyle/>
          <a:p>
            <a:endParaRPr lang="en-US"/>
          </a:p>
        </p:txBody>
      </p:sp>
      <p:sp>
        <p:nvSpPr>
          <p:cNvPr id="15" name="Text 12"/>
          <p:cNvSpPr/>
          <p:nvPr/>
        </p:nvSpPr>
        <p:spPr>
          <a:xfrm>
            <a:off x="640080" y="3858768"/>
            <a:ext cx="502920" cy="502920"/>
          </a:xfrm>
          <a:prstGeom prst="rect">
            <a:avLst/>
          </a:prstGeom>
          <a:noFill/>
          <a:ln/>
        </p:spPr>
        <p:txBody>
          <a:bodyPr wrap="square" lIns="0" tIns="0" rIns="0" bIns="0" rtlCol="0" anchor="ctr"/>
          <a:lstStyle/>
          <a:p>
            <a:pPr marL="0" indent="0" algn="ctr">
              <a:buNone/>
            </a:pPr>
            <a:r>
              <a:rPr lang="en-US" sz="1600" b="1" dirty="0">
                <a:solidFill>
                  <a:srgbClr val="FFFFFF"/>
                </a:solidFill>
                <a:latin typeface="Calibri" pitchFamily="34" charset="0"/>
                <a:ea typeface="Calibri" pitchFamily="34" charset="-122"/>
                <a:cs typeface="Calibri" pitchFamily="34" charset="-120"/>
              </a:rPr>
              <a:t>3</a:t>
            </a:r>
            <a:endParaRPr lang="en-US" sz="1600" dirty="0"/>
          </a:p>
        </p:txBody>
      </p:sp>
      <p:sp>
        <p:nvSpPr>
          <p:cNvPr id="16" name="Text 13"/>
          <p:cNvSpPr/>
          <p:nvPr/>
        </p:nvSpPr>
        <p:spPr>
          <a:xfrm>
            <a:off x="1371600" y="3749040"/>
            <a:ext cx="7132320" cy="365760"/>
          </a:xfrm>
          <a:prstGeom prst="rect">
            <a:avLst/>
          </a:prstGeom>
          <a:noFill/>
          <a:ln/>
        </p:spPr>
        <p:txBody>
          <a:bodyPr wrap="square" lIns="0" tIns="0" rIns="0" bIns="0" rtlCol="0" anchor="t"/>
          <a:lstStyle/>
          <a:p>
            <a:pPr marL="0" indent="0" algn="l">
              <a:buNone/>
            </a:pPr>
            <a:r>
              <a:rPr lang="en-US" sz="1600" b="1" dirty="0">
                <a:solidFill>
                  <a:srgbClr val="1B3A4B"/>
                </a:solidFill>
                <a:latin typeface="Calibri" pitchFamily="34" charset="0"/>
                <a:ea typeface="Calibri" pitchFamily="34" charset="-122"/>
                <a:cs typeface="Calibri" pitchFamily="34" charset="-120"/>
              </a:rPr>
              <a:t>At the Crisis Moment</a:t>
            </a:r>
            <a:endParaRPr lang="en-US" sz="1600" dirty="0"/>
          </a:p>
        </p:txBody>
      </p:sp>
      <p:sp>
        <p:nvSpPr>
          <p:cNvPr id="17" name="Text 14"/>
          <p:cNvSpPr/>
          <p:nvPr/>
        </p:nvSpPr>
        <p:spPr>
          <a:xfrm>
            <a:off x="1371600" y="4160520"/>
            <a:ext cx="7132320" cy="502920"/>
          </a:xfrm>
          <a:prstGeom prst="rect">
            <a:avLst/>
          </a:prstGeom>
          <a:noFill/>
          <a:ln/>
        </p:spPr>
        <p:txBody>
          <a:bodyPr wrap="square" lIns="0" tIns="0" rIns="0" bIns="0" rtlCol="0" anchor="t"/>
          <a:lstStyle/>
          <a:p>
            <a:pPr marL="0" indent="0" algn="l">
              <a:buNone/>
            </a:pPr>
            <a:r>
              <a:rPr lang="en-US" sz="1200" dirty="0">
                <a:solidFill>
                  <a:srgbClr val="2B2B2B"/>
                </a:solidFill>
                <a:latin typeface="Calibri" pitchFamily="34" charset="0"/>
                <a:ea typeface="Calibri" pitchFamily="34" charset="-122"/>
                <a:cs typeface="Calibri" pitchFamily="34" charset="-120"/>
              </a:rPr>
              <a:t>When a patient signals acute distress, you need a pre-built workflow for safe, scope-appropriate response and referral.</a:t>
            </a:r>
            <a:endParaRPr lang="en-US"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6">
    <p:bg>
      <p:bgPr>
        <a:solidFill>
          <a:srgbClr val="1B3A4B"/>
        </a:solidFill>
        <a:effectLst/>
      </p:bgPr>
    </p:bg>
    <p:spTree>
      <p:nvGrpSpPr>
        <p:cNvPr id="1" name=""/>
        <p:cNvGrpSpPr/>
        <p:nvPr/>
      </p:nvGrpSpPr>
      <p:grpSpPr>
        <a:xfrm>
          <a:off x="0" y="0"/>
          <a:ext cx="0" cy="0"/>
          <a:chOff x="0" y="0"/>
          <a:chExt cx="0" cy="0"/>
        </a:xfrm>
      </p:grpSpPr>
      <p:sp>
        <p:nvSpPr>
          <p:cNvPr id="2" name="Shape 0"/>
          <p:cNvSpPr/>
          <p:nvPr/>
        </p:nvSpPr>
        <p:spPr>
          <a:xfrm>
            <a:off x="640080" y="2103120"/>
            <a:ext cx="548640" cy="36576"/>
          </a:xfrm>
          <a:prstGeom prst="rect">
            <a:avLst/>
          </a:prstGeom>
          <a:solidFill>
            <a:srgbClr val="C8A157"/>
          </a:solidFill>
          <a:ln/>
        </p:spPr>
        <p:txBody>
          <a:bodyPr/>
          <a:lstStyle/>
          <a:p>
            <a:endParaRPr lang="en-US"/>
          </a:p>
        </p:txBody>
      </p:sp>
      <p:sp>
        <p:nvSpPr>
          <p:cNvPr id="3" name="Text 1"/>
          <p:cNvSpPr/>
          <p:nvPr/>
        </p:nvSpPr>
        <p:spPr>
          <a:xfrm>
            <a:off x="640080" y="1645920"/>
            <a:ext cx="7863840" cy="365760"/>
          </a:xfrm>
          <a:prstGeom prst="rect">
            <a:avLst/>
          </a:prstGeom>
          <a:noFill/>
          <a:ln/>
        </p:spPr>
        <p:txBody>
          <a:bodyPr wrap="square" lIns="0" tIns="0" rIns="0" bIns="0" rtlCol="0" anchor="t"/>
          <a:lstStyle/>
          <a:p>
            <a:pPr marL="0" indent="0" algn="l">
              <a:buNone/>
            </a:pPr>
            <a:r>
              <a:rPr lang="en-US" sz="1400" b="1" kern="0" spc="400" dirty="0">
                <a:solidFill>
                  <a:srgbClr val="C8A157"/>
                </a:solidFill>
                <a:latin typeface="Calibri" pitchFamily="34" charset="0"/>
                <a:ea typeface="Calibri" pitchFamily="34" charset="-122"/>
                <a:cs typeface="Calibri" pitchFamily="34" charset="-120"/>
              </a:rPr>
              <a:t>HOUR TWO</a:t>
            </a:r>
            <a:endParaRPr lang="en-US" sz="1400" dirty="0"/>
          </a:p>
        </p:txBody>
      </p:sp>
      <p:sp>
        <p:nvSpPr>
          <p:cNvPr id="4" name="Text 2"/>
          <p:cNvSpPr/>
          <p:nvPr/>
        </p:nvSpPr>
        <p:spPr>
          <a:xfrm>
            <a:off x="640080" y="2286000"/>
            <a:ext cx="7863840" cy="1463040"/>
          </a:xfrm>
          <a:prstGeom prst="rect">
            <a:avLst/>
          </a:prstGeom>
          <a:noFill/>
          <a:ln/>
        </p:spPr>
        <p:txBody>
          <a:bodyPr wrap="square" lIns="0" tIns="0" rIns="0" bIns="0" rtlCol="0" anchor="t"/>
          <a:lstStyle/>
          <a:p>
            <a:pPr marL="0" indent="0" algn="l">
              <a:buNone/>
            </a:pPr>
            <a:r>
              <a:rPr lang="en-US" sz="3200" b="1" dirty="0">
                <a:solidFill>
                  <a:srgbClr val="FFFFFF"/>
                </a:solidFill>
                <a:latin typeface="Calibri" pitchFamily="34" charset="0"/>
                <a:ea typeface="Calibri" pitchFamily="34" charset="-122"/>
                <a:cs typeface="Calibri" pitchFamily="34" charset="-120"/>
              </a:rPr>
              <a:t>Ethical Integration, Continuity of Care, and Practice Application</a:t>
            </a:r>
            <a:endParaRPr lang="en-US" sz="3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48640" y="365760"/>
            <a:ext cx="8046720" cy="502920"/>
          </a:xfrm>
          <a:prstGeom prst="rect">
            <a:avLst/>
          </a:prstGeom>
          <a:noFill/>
          <a:ln/>
        </p:spPr>
        <p:txBody>
          <a:bodyPr wrap="square" lIns="0" tIns="0" rIns="0" bIns="0" rtlCol="0" anchor="t"/>
          <a:lstStyle/>
          <a:p>
            <a:pPr marL="0" indent="0" algn="l">
              <a:buNone/>
            </a:pPr>
            <a:r>
              <a:rPr lang="en-US" sz="2400" b="1" dirty="0">
                <a:solidFill>
                  <a:srgbClr val="1B3A4B"/>
                </a:solidFill>
                <a:latin typeface="Calibri" pitchFamily="34" charset="0"/>
                <a:ea typeface="Calibri" pitchFamily="34" charset="-122"/>
                <a:cs typeface="Calibri" pitchFamily="34" charset="-120"/>
              </a:rPr>
              <a:t>Scope of Practice: Florida Chapter 460</a:t>
            </a:r>
            <a:endParaRPr lang="en-US" sz="2400" dirty="0"/>
          </a:p>
        </p:txBody>
      </p:sp>
      <p:sp>
        <p:nvSpPr>
          <p:cNvPr id="3" name="Text 1"/>
          <p:cNvSpPr/>
          <p:nvPr/>
        </p:nvSpPr>
        <p:spPr>
          <a:xfrm>
            <a:off x="548640" y="4864608"/>
            <a:ext cx="8046720" cy="228600"/>
          </a:xfrm>
          <a:prstGeom prst="rect">
            <a:avLst/>
          </a:prstGeom>
          <a:noFill/>
          <a:ln/>
        </p:spPr>
        <p:txBody>
          <a:bodyPr wrap="square" lIns="0" tIns="0" rIns="0" bIns="0" rtlCol="0" anchor="t"/>
          <a:lstStyle/>
          <a:p>
            <a:pPr marL="0" indent="0" algn="l">
              <a:buNone/>
            </a:pPr>
            <a:r>
              <a:rPr lang="en-US" sz="900" dirty="0">
                <a:solidFill>
                  <a:srgbClr val="6B7280"/>
                </a:solidFill>
                <a:latin typeface="Calibri" pitchFamily="34" charset="0"/>
                <a:ea typeface="Calibri" pitchFamily="34" charset="-122"/>
                <a:cs typeface="Calibri" pitchFamily="34" charset="-120"/>
              </a:rPr>
              <a:t>Edisa Shirley, PhD, LMHC  |  FCA SE Regional 2026</a:t>
            </a:r>
            <a:endParaRPr lang="en-US" sz="900" dirty="0"/>
          </a:p>
        </p:txBody>
      </p:sp>
      <p:sp>
        <p:nvSpPr>
          <p:cNvPr id="4" name="Text 2"/>
          <p:cNvSpPr/>
          <p:nvPr/>
        </p:nvSpPr>
        <p:spPr>
          <a:xfrm>
            <a:off x="548640" y="1143000"/>
            <a:ext cx="8092440" cy="777240"/>
          </a:xfrm>
          <a:prstGeom prst="rect">
            <a:avLst/>
          </a:prstGeom>
          <a:noFill/>
          <a:ln/>
        </p:spPr>
        <p:txBody>
          <a:bodyPr wrap="square" lIns="0" tIns="0" rIns="0" bIns="0" rtlCol="0" anchor="t"/>
          <a:lstStyle/>
          <a:p>
            <a:pPr marL="0" indent="0" algn="l">
              <a:buNone/>
            </a:pPr>
            <a:r>
              <a:rPr lang="en-US" sz="1300" i="1" dirty="0">
                <a:solidFill>
                  <a:srgbClr val="5C6B73"/>
                </a:solidFill>
                <a:latin typeface="Calibri" pitchFamily="34" charset="0"/>
                <a:ea typeface="Calibri" pitchFamily="34" charset="-122"/>
                <a:cs typeface="Calibri" pitchFamily="34" charset="-120"/>
              </a:rPr>
              <a:t>Florida chiropractors are NOT licensed to diagnose mental health disorders or provide psychotherapy. You ARE able — and under your duty of care, obligated — to recognize, communicate, and refer when indicated. Referral is not discretion; it is responsibility.</a:t>
            </a:r>
            <a:endParaRPr lang="en-US" sz="1300" dirty="0"/>
          </a:p>
        </p:txBody>
      </p:sp>
      <p:sp>
        <p:nvSpPr>
          <p:cNvPr id="5" name="Shape 3"/>
          <p:cNvSpPr/>
          <p:nvPr/>
        </p:nvSpPr>
        <p:spPr>
          <a:xfrm>
            <a:off x="548640" y="2103120"/>
            <a:ext cx="3931920" cy="2606040"/>
          </a:xfrm>
          <a:prstGeom prst="rect">
            <a:avLst/>
          </a:prstGeom>
          <a:solidFill>
            <a:srgbClr val="FFFFFF"/>
          </a:solidFill>
          <a:ln w="9525">
            <a:solidFill>
              <a:srgbClr val="E5E7EB"/>
            </a:solidFill>
            <a:prstDash val="solid"/>
          </a:ln>
          <a:effectLst>
            <a:outerShdw blurRad="76200" dist="12700" dir="5400000" algn="bl" rotWithShape="0">
              <a:srgbClr val="000000">
                <a:alpha val="5000"/>
              </a:srgbClr>
            </a:outerShdw>
          </a:effectLst>
        </p:spPr>
        <p:txBody>
          <a:bodyPr/>
          <a:lstStyle/>
          <a:p>
            <a:endParaRPr lang="en-US"/>
          </a:p>
        </p:txBody>
      </p:sp>
      <p:sp>
        <p:nvSpPr>
          <p:cNvPr id="6" name="Shape 4"/>
          <p:cNvSpPr/>
          <p:nvPr/>
        </p:nvSpPr>
        <p:spPr>
          <a:xfrm>
            <a:off x="548640" y="2103120"/>
            <a:ext cx="73152" cy="2606040"/>
          </a:xfrm>
          <a:prstGeom prst="rect">
            <a:avLst/>
          </a:prstGeom>
          <a:solidFill>
            <a:srgbClr val="1B3A4B"/>
          </a:solidFill>
          <a:ln/>
        </p:spPr>
        <p:txBody>
          <a:bodyPr/>
          <a:lstStyle/>
          <a:p>
            <a:endParaRPr lang="en-US"/>
          </a:p>
        </p:txBody>
      </p:sp>
      <p:sp>
        <p:nvSpPr>
          <p:cNvPr id="7" name="Text 5"/>
          <p:cNvSpPr/>
          <p:nvPr/>
        </p:nvSpPr>
        <p:spPr>
          <a:xfrm>
            <a:off x="777240" y="2240280"/>
            <a:ext cx="3566160" cy="320040"/>
          </a:xfrm>
          <a:prstGeom prst="rect">
            <a:avLst/>
          </a:prstGeom>
          <a:noFill/>
          <a:ln/>
        </p:spPr>
        <p:txBody>
          <a:bodyPr wrap="square" lIns="0" tIns="0" rIns="0" bIns="0" rtlCol="0" anchor="t"/>
          <a:lstStyle/>
          <a:p>
            <a:pPr marL="0" indent="0" algn="l">
              <a:buNone/>
            </a:pPr>
            <a:r>
              <a:rPr lang="en-US" sz="1400" b="1" dirty="0">
                <a:solidFill>
                  <a:srgbClr val="1B3A4B"/>
                </a:solidFill>
                <a:latin typeface="Calibri" pitchFamily="34" charset="0"/>
                <a:ea typeface="Calibri" pitchFamily="34" charset="-122"/>
                <a:cs typeface="Calibri" pitchFamily="34" charset="-120"/>
              </a:rPr>
              <a:t>IN SCOPE</a:t>
            </a:r>
            <a:endParaRPr lang="en-US" sz="1400" dirty="0"/>
          </a:p>
        </p:txBody>
      </p:sp>
      <p:sp>
        <p:nvSpPr>
          <p:cNvPr id="8" name="Text 6"/>
          <p:cNvSpPr/>
          <p:nvPr/>
        </p:nvSpPr>
        <p:spPr>
          <a:xfrm>
            <a:off x="777240" y="2606040"/>
            <a:ext cx="3566160" cy="1965960"/>
          </a:xfrm>
          <a:prstGeom prst="rect">
            <a:avLst/>
          </a:prstGeom>
          <a:noFill/>
          <a:ln/>
        </p:spPr>
        <p:txBody>
          <a:bodyPr wrap="square" lIns="0" tIns="0" rIns="0" bIns="0" rtlCol="0" anchor="t"/>
          <a:lstStyle/>
          <a:p>
            <a:pPr marL="0" indent="0" algn="l">
              <a:spcAft>
                <a:spcPts val="400"/>
              </a:spcAft>
              <a:buNone/>
            </a:pPr>
            <a:r>
              <a:rPr lang="en-US" sz="1100" dirty="0">
                <a:solidFill>
                  <a:srgbClr val="2B2B2B"/>
                </a:solidFill>
                <a:latin typeface="Calibri" pitchFamily="34" charset="0"/>
                <a:ea typeface="Calibri" pitchFamily="34" charset="-122"/>
                <a:cs typeface="Calibri" pitchFamily="34" charset="-120"/>
              </a:rPr>
              <a:t>• Screening for psychosocial factors using validated tools</a:t>
            </a:r>
            <a:endParaRPr lang="en-US" sz="1100" dirty="0"/>
          </a:p>
          <a:p>
            <a:pPr marL="0" indent="0" algn="l">
              <a:spcAft>
                <a:spcPts val="400"/>
              </a:spcAft>
              <a:buNone/>
            </a:pPr>
            <a:r>
              <a:rPr lang="en-US" sz="1100" dirty="0">
                <a:solidFill>
                  <a:srgbClr val="2B2B2B"/>
                </a:solidFill>
                <a:latin typeface="Calibri" pitchFamily="34" charset="0"/>
                <a:ea typeface="Calibri" pitchFamily="34" charset="-122"/>
                <a:cs typeface="Calibri" pitchFamily="34" charset="-120"/>
              </a:rPr>
              <a:t>• Asking about sleep, mood, stress, support</a:t>
            </a:r>
            <a:endParaRPr lang="en-US" sz="1100" dirty="0"/>
          </a:p>
          <a:p>
            <a:pPr marL="0" indent="0" algn="l">
              <a:spcAft>
                <a:spcPts val="400"/>
              </a:spcAft>
              <a:buNone/>
            </a:pPr>
            <a:r>
              <a:rPr lang="en-US" sz="1100" dirty="0">
                <a:solidFill>
                  <a:srgbClr val="2B2B2B"/>
                </a:solidFill>
                <a:latin typeface="Calibri" pitchFamily="34" charset="0"/>
                <a:ea typeface="Calibri" pitchFamily="34" charset="-122"/>
                <a:cs typeface="Calibri" pitchFamily="34" charset="-120"/>
              </a:rPr>
              <a:t>• Patient-centered education on the mind-body relationship</a:t>
            </a:r>
            <a:endParaRPr lang="en-US" sz="1100" dirty="0"/>
          </a:p>
          <a:p>
            <a:pPr marL="0" indent="0" algn="l">
              <a:spcAft>
                <a:spcPts val="400"/>
              </a:spcAft>
              <a:buNone/>
            </a:pPr>
            <a:r>
              <a:rPr lang="en-US" sz="1100" dirty="0">
                <a:solidFill>
                  <a:srgbClr val="2B2B2B"/>
                </a:solidFill>
                <a:latin typeface="Calibri" pitchFamily="34" charset="0"/>
                <a:ea typeface="Calibri" pitchFamily="34" charset="-122"/>
                <a:cs typeface="Calibri" pitchFamily="34" charset="-120"/>
              </a:rPr>
              <a:t>• Documenting psychosocial findings as relevant to MSK care</a:t>
            </a:r>
            <a:endParaRPr lang="en-US" sz="1100" dirty="0"/>
          </a:p>
          <a:p>
            <a:pPr marL="0" indent="0" algn="l">
              <a:spcAft>
                <a:spcPts val="400"/>
              </a:spcAft>
              <a:buNone/>
            </a:pPr>
            <a:r>
              <a:rPr lang="en-US" sz="1100" dirty="0">
                <a:solidFill>
                  <a:srgbClr val="2B2B2B"/>
                </a:solidFill>
                <a:latin typeface="Calibri" pitchFamily="34" charset="0"/>
                <a:ea typeface="Calibri" pitchFamily="34" charset="-122"/>
                <a:cs typeface="Calibri" pitchFamily="34" charset="-120"/>
              </a:rPr>
              <a:t>• Referring to qualified mental health professionals</a:t>
            </a:r>
            <a:endParaRPr lang="en-US" sz="1100" dirty="0"/>
          </a:p>
          <a:p>
            <a:pPr marL="0" indent="0" algn="l">
              <a:spcAft>
                <a:spcPts val="400"/>
              </a:spcAft>
              <a:buNone/>
            </a:pPr>
            <a:r>
              <a:rPr lang="en-US" sz="1100" dirty="0">
                <a:solidFill>
                  <a:srgbClr val="2B2B2B"/>
                </a:solidFill>
                <a:latin typeface="Calibri" pitchFamily="34" charset="0"/>
                <a:ea typeface="Calibri" pitchFamily="34" charset="-122"/>
                <a:cs typeface="Calibri" pitchFamily="34" charset="-120"/>
              </a:rPr>
              <a:t>• Coordinating care with PCPs and counselors</a:t>
            </a:r>
            <a:endParaRPr lang="en-US" sz="1100" dirty="0"/>
          </a:p>
        </p:txBody>
      </p:sp>
      <p:sp>
        <p:nvSpPr>
          <p:cNvPr id="9" name="Shape 7"/>
          <p:cNvSpPr/>
          <p:nvPr/>
        </p:nvSpPr>
        <p:spPr>
          <a:xfrm>
            <a:off x="4663440" y="2103120"/>
            <a:ext cx="3931920" cy="2606040"/>
          </a:xfrm>
          <a:prstGeom prst="rect">
            <a:avLst/>
          </a:prstGeom>
          <a:solidFill>
            <a:srgbClr val="FFFFFF"/>
          </a:solidFill>
          <a:ln w="9525">
            <a:solidFill>
              <a:srgbClr val="E5E7EB"/>
            </a:solidFill>
            <a:prstDash val="solid"/>
          </a:ln>
          <a:effectLst>
            <a:outerShdw blurRad="76200" dist="12700" dir="5400000" algn="bl" rotWithShape="0">
              <a:srgbClr val="000000">
                <a:alpha val="5000"/>
              </a:srgbClr>
            </a:outerShdw>
          </a:effectLst>
        </p:spPr>
        <p:txBody>
          <a:bodyPr/>
          <a:lstStyle/>
          <a:p>
            <a:endParaRPr lang="en-US"/>
          </a:p>
        </p:txBody>
      </p:sp>
      <p:sp>
        <p:nvSpPr>
          <p:cNvPr id="10" name="Shape 8"/>
          <p:cNvSpPr/>
          <p:nvPr/>
        </p:nvSpPr>
        <p:spPr>
          <a:xfrm>
            <a:off x="4663440" y="2103120"/>
            <a:ext cx="73152" cy="2606040"/>
          </a:xfrm>
          <a:prstGeom prst="rect">
            <a:avLst/>
          </a:prstGeom>
          <a:solidFill>
            <a:srgbClr val="C8A157"/>
          </a:solidFill>
          <a:ln/>
        </p:spPr>
        <p:txBody>
          <a:bodyPr/>
          <a:lstStyle/>
          <a:p>
            <a:endParaRPr lang="en-US"/>
          </a:p>
        </p:txBody>
      </p:sp>
      <p:sp>
        <p:nvSpPr>
          <p:cNvPr id="11" name="Text 9"/>
          <p:cNvSpPr/>
          <p:nvPr/>
        </p:nvSpPr>
        <p:spPr>
          <a:xfrm>
            <a:off x="4892040" y="2240280"/>
            <a:ext cx="3566160" cy="320040"/>
          </a:xfrm>
          <a:prstGeom prst="rect">
            <a:avLst/>
          </a:prstGeom>
          <a:noFill/>
          <a:ln/>
        </p:spPr>
        <p:txBody>
          <a:bodyPr wrap="square" lIns="0" tIns="0" rIns="0" bIns="0" rtlCol="0" anchor="t"/>
          <a:lstStyle/>
          <a:p>
            <a:pPr marL="0" indent="0" algn="l">
              <a:buNone/>
            </a:pPr>
            <a:r>
              <a:rPr lang="en-US" sz="1400" b="1" dirty="0">
                <a:solidFill>
                  <a:srgbClr val="1B3A4B"/>
                </a:solidFill>
                <a:latin typeface="Calibri" pitchFamily="34" charset="0"/>
                <a:ea typeface="Calibri" pitchFamily="34" charset="-122"/>
                <a:cs typeface="Calibri" pitchFamily="34" charset="-120"/>
              </a:rPr>
              <a:t>OUT OF SCOPE</a:t>
            </a:r>
            <a:endParaRPr lang="en-US" sz="1400" dirty="0"/>
          </a:p>
        </p:txBody>
      </p:sp>
      <p:sp>
        <p:nvSpPr>
          <p:cNvPr id="12" name="Text 10"/>
          <p:cNvSpPr/>
          <p:nvPr/>
        </p:nvSpPr>
        <p:spPr>
          <a:xfrm>
            <a:off x="4892040" y="2606040"/>
            <a:ext cx="3566160" cy="1965960"/>
          </a:xfrm>
          <a:prstGeom prst="rect">
            <a:avLst/>
          </a:prstGeom>
          <a:noFill/>
          <a:ln/>
        </p:spPr>
        <p:txBody>
          <a:bodyPr wrap="square" lIns="0" tIns="0" rIns="0" bIns="0" rtlCol="0" anchor="t"/>
          <a:lstStyle/>
          <a:p>
            <a:pPr marL="0" indent="0" algn="l">
              <a:spcAft>
                <a:spcPts val="400"/>
              </a:spcAft>
              <a:buNone/>
            </a:pPr>
            <a:r>
              <a:rPr lang="en-US" sz="1100" dirty="0">
                <a:solidFill>
                  <a:srgbClr val="2B2B2B"/>
                </a:solidFill>
                <a:latin typeface="Calibri" pitchFamily="34" charset="0"/>
                <a:ea typeface="Calibri" pitchFamily="34" charset="-122"/>
                <a:cs typeface="Calibri" pitchFamily="34" charset="-120"/>
              </a:rPr>
              <a:t>• Diagnosing depression, anxiety, PTSD, or any mental health disorder</a:t>
            </a:r>
            <a:endParaRPr lang="en-US" sz="1100" dirty="0"/>
          </a:p>
          <a:p>
            <a:pPr marL="0" indent="0" algn="l">
              <a:spcAft>
                <a:spcPts val="400"/>
              </a:spcAft>
              <a:buNone/>
            </a:pPr>
            <a:r>
              <a:rPr lang="en-US" sz="1100" dirty="0">
                <a:solidFill>
                  <a:srgbClr val="2B2B2B"/>
                </a:solidFill>
                <a:latin typeface="Calibri" pitchFamily="34" charset="0"/>
                <a:ea typeface="Calibri" pitchFamily="34" charset="-122"/>
                <a:cs typeface="Calibri" pitchFamily="34" charset="-120"/>
              </a:rPr>
              <a:t>• Providing psychotherapy, counseling, or talk therapy</a:t>
            </a:r>
            <a:endParaRPr lang="en-US" sz="1100" dirty="0"/>
          </a:p>
          <a:p>
            <a:pPr marL="0" indent="0" algn="l">
              <a:spcAft>
                <a:spcPts val="400"/>
              </a:spcAft>
              <a:buNone/>
            </a:pPr>
            <a:r>
              <a:rPr lang="en-US" sz="1100" dirty="0">
                <a:solidFill>
                  <a:srgbClr val="2B2B2B"/>
                </a:solidFill>
                <a:latin typeface="Calibri" pitchFamily="34" charset="0"/>
                <a:ea typeface="Calibri" pitchFamily="34" charset="-122"/>
                <a:cs typeface="Calibri" pitchFamily="34" charset="-120"/>
              </a:rPr>
              <a:t>• Prescribing or recommending psychotropic medications</a:t>
            </a:r>
            <a:endParaRPr lang="en-US" sz="1100" dirty="0"/>
          </a:p>
          <a:p>
            <a:pPr marL="0" indent="0" algn="l">
              <a:spcAft>
                <a:spcPts val="400"/>
              </a:spcAft>
              <a:buNone/>
            </a:pPr>
            <a:r>
              <a:rPr lang="en-US" sz="1100" dirty="0">
                <a:solidFill>
                  <a:srgbClr val="2B2B2B"/>
                </a:solidFill>
                <a:latin typeface="Calibri" pitchFamily="34" charset="0"/>
                <a:ea typeface="Calibri" pitchFamily="34" charset="-122"/>
                <a:cs typeface="Calibri" pitchFamily="34" charset="-120"/>
              </a:rPr>
              <a:t>• Treating an active mental health crisis as the primary provider</a:t>
            </a:r>
            <a:endParaRPr lang="en-US" sz="1100" dirty="0"/>
          </a:p>
          <a:p>
            <a:pPr marL="0" indent="0" algn="l">
              <a:spcAft>
                <a:spcPts val="400"/>
              </a:spcAft>
              <a:buNone/>
            </a:pPr>
            <a:r>
              <a:rPr lang="en-US" sz="1100" dirty="0">
                <a:solidFill>
                  <a:srgbClr val="2B2B2B"/>
                </a:solidFill>
                <a:latin typeface="Calibri" pitchFamily="34" charset="0"/>
                <a:ea typeface="Calibri" pitchFamily="34" charset="-122"/>
                <a:cs typeface="Calibri" pitchFamily="34" charset="-120"/>
              </a:rPr>
              <a:t>• Acting as the primary clinician for acute suicidal ideation, intent, or plan</a:t>
            </a:r>
            <a:endParaRPr lang="en-US" sz="11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48640" y="365760"/>
            <a:ext cx="8046720" cy="502920"/>
          </a:xfrm>
          <a:prstGeom prst="rect">
            <a:avLst/>
          </a:prstGeom>
          <a:noFill/>
          <a:ln/>
        </p:spPr>
        <p:txBody>
          <a:bodyPr wrap="square" lIns="0" tIns="0" rIns="0" bIns="0" rtlCol="0" anchor="t"/>
          <a:lstStyle/>
          <a:p>
            <a:pPr marL="0" indent="0" algn="l">
              <a:buNone/>
            </a:pPr>
            <a:r>
              <a:rPr lang="en-US" sz="2400" b="1" dirty="0">
                <a:solidFill>
                  <a:srgbClr val="1B3A4B"/>
                </a:solidFill>
                <a:latin typeface="Calibri" pitchFamily="34" charset="0"/>
                <a:ea typeface="Calibri" pitchFamily="34" charset="-122"/>
                <a:cs typeface="Calibri" pitchFamily="34" charset="-120"/>
              </a:rPr>
              <a:t>Where Screening Fits in Your Existing Workflow</a:t>
            </a:r>
            <a:endParaRPr lang="en-US" sz="2400" dirty="0"/>
          </a:p>
        </p:txBody>
      </p:sp>
      <p:sp>
        <p:nvSpPr>
          <p:cNvPr id="3" name="Text 1"/>
          <p:cNvSpPr/>
          <p:nvPr/>
        </p:nvSpPr>
        <p:spPr>
          <a:xfrm>
            <a:off x="548640" y="4864608"/>
            <a:ext cx="8046720" cy="228600"/>
          </a:xfrm>
          <a:prstGeom prst="rect">
            <a:avLst/>
          </a:prstGeom>
          <a:noFill/>
          <a:ln/>
        </p:spPr>
        <p:txBody>
          <a:bodyPr wrap="square" lIns="0" tIns="0" rIns="0" bIns="0" rtlCol="0" anchor="t"/>
          <a:lstStyle/>
          <a:p>
            <a:pPr marL="0" indent="0" algn="l">
              <a:buNone/>
            </a:pPr>
            <a:r>
              <a:rPr lang="en-US" sz="900" dirty="0">
                <a:solidFill>
                  <a:srgbClr val="6B7280"/>
                </a:solidFill>
                <a:latin typeface="Calibri" pitchFamily="34" charset="0"/>
                <a:ea typeface="Calibri" pitchFamily="34" charset="-122"/>
                <a:cs typeface="Calibri" pitchFamily="34" charset="-120"/>
              </a:rPr>
              <a:t>Edisa Shirley, PhD, LMHC  |  FCA SE Regional 2026</a:t>
            </a:r>
            <a:endParaRPr lang="en-US" sz="900" dirty="0"/>
          </a:p>
        </p:txBody>
      </p:sp>
      <p:pic>
        <p:nvPicPr>
          <p:cNvPr id="4" name="Image 0" descr="preencoded.png"/>
          <p:cNvPicPr>
            <a:picLocks noChangeAspect="1"/>
          </p:cNvPicPr>
          <p:nvPr/>
        </p:nvPicPr>
        <p:blipFill>
          <a:blip r:embed="rId3"/>
          <a:stretch>
            <a:fillRect/>
          </a:stretch>
        </p:blipFill>
        <p:spPr>
          <a:xfrm>
            <a:off x="548640" y="1188720"/>
            <a:ext cx="502920" cy="502920"/>
          </a:xfrm>
          <a:prstGeom prst="rect">
            <a:avLst/>
          </a:prstGeom>
        </p:spPr>
      </p:pic>
      <p:sp>
        <p:nvSpPr>
          <p:cNvPr id="5" name="Text 2"/>
          <p:cNvSpPr/>
          <p:nvPr/>
        </p:nvSpPr>
        <p:spPr>
          <a:xfrm>
            <a:off x="1188720" y="1188720"/>
            <a:ext cx="7132320" cy="457200"/>
          </a:xfrm>
          <a:prstGeom prst="rect">
            <a:avLst/>
          </a:prstGeom>
          <a:noFill/>
          <a:ln/>
        </p:spPr>
        <p:txBody>
          <a:bodyPr wrap="square" lIns="0" tIns="0" rIns="0" bIns="0" rtlCol="0" anchor="t"/>
          <a:lstStyle/>
          <a:p>
            <a:pPr marL="0" indent="0" algn="l">
              <a:buNone/>
            </a:pPr>
            <a:r>
              <a:rPr lang="en-US" sz="1300" i="1" dirty="0">
                <a:solidFill>
                  <a:srgbClr val="5C6B73"/>
                </a:solidFill>
                <a:latin typeface="Calibri" pitchFamily="34" charset="0"/>
                <a:ea typeface="Calibri" pitchFamily="34" charset="-122"/>
                <a:cs typeface="Calibri" pitchFamily="34" charset="-120"/>
              </a:rPr>
              <a:t>You don't need a new appointment type. You need three small additions to existing touchpoints.</a:t>
            </a:r>
            <a:endParaRPr lang="en-US" sz="1300" dirty="0"/>
          </a:p>
        </p:txBody>
      </p:sp>
      <p:sp>
        <p:nvSpPr>
          <p:cNvPr id="6" name="Shape 3"/>
          <p:cNvSpPr/>
          <p:nvPr/>
        </p:nvSpPr>
        <p:spPr>
          <a:xfrm>
            <a:off x="548640" y="1828800"/>
            <a:ext cx="8092440" cy="868680"/>
          </a:xfrm>
          <a:prstGeom prst="rect">
            <a:avLst/>
          </a:prstGeom>
          <a:solidFill>
            <a:srgbClr val="FFFFFF"/>
          </a:solidFill>
          <a:ln w="9525">
            <a:solidFill>
              <a:srgbClr val="E5E7EB"/>
            </a:solidFill>
            <a:prstDash val="solid"/>
          </a:ln>
          <a:effectLst>
            <a:outerShdw blurRad="76200" dist="12700" dir="5400000" algn="bl" rotWithShape="0">
              <a:srgbClr val="000000">
                <a:alpha val="5000"/>
              </a:srgbClr>
            </a:outerShdw>
          </a:effectLst>
        </p:spPr>
        <p:txBody>
          <a:bodyPr/>
          <a:lstStyle/>
          <a:p>
            <a:endParaRPr lang="en-US"/>
          </a:p>
        </p:txBody>
      </p:sp>
      <p:sp>
        <p:nvSpPr>
          <p:cNvPr id="7" name="Shape 4"/>
          <p:cNvSpPr/>
          <p:nvPr/>
        </p:nvSpPr>
        <p:spPr>
          <a:xfrm>
            <a:off x="548640" y="1828800"/>
            <a:ext cx="73152" cy="868680"/>
          </a:xfrm>
          <a:prstGeom prst="rect">
            <a:avLst/>
          </a:prstGeom>
          <a:solidFill>
            <a:srgbClr val="1B3A4B"/>
          </a:solidFill>
          <a:ln/>
        </p:spPr>
        <p:txBody>
          <a:bodyPr/>
          <a:lstStyle/>
          <a:p>
            <a:endParaRPr lang="en-US"/>
          </a:p>
        </p:txBody>
      </p:sp>
      <p:sp>
        <p:nvSpPr>
          <p:cNvPr id="8" name="Text 5"/>
          <p:cNvSpPr/>
          <p:nvPr/>
        </p:nvSpPr>
        <p:spPr>
          <a:xfrm>
            <a:off x="777240" y="1965960"/>
            <a:ext cx="7726680" cy="320040"/>
          </a:xfrm>
          <a:prstGeom prst="rect">
            <a:avLst/>
          </a:prstGeom>
          <a:noFill/>
          <a:ln/>
        </p:spPr>
        <p:txBody>
          <a:bodyPr wrap="square" lIns="0" tIns="0" rIns="0" bIns="0" rtlCol="0" anchor="t"/>
          <a:lstStyle/>
          <a:p>
            <a:pPr marL="0" indent="0" algn="l">
              <a:buNone/>
            </a:pPr>
            <a:r>
              <a:rPr lang="en-US" sz="1300" b="1" dirty="0">
                <a:solidFill>
                  <a:srgbClr val="1B3A4B"/>
                </a:solidFill>
                <a:latin typeface="Calibri" pitchFamily="34" charset="0"/>
                <a:ea typeface="Calibri" pitchFamily="34" charset="-122"/>
                <a:cs typeface="Calibri" pitchFamily="34" charset="-120"/>
              </a:rPr>
              <a:t>INTAKE</a:t>
            </a:r>
            <a:endParaRPr lang="en-US" sz="1300" dirty="0"/>
          </a:p>
        </p:txBody>
      </p:sp>
      <p:sp>
        <p:nvSpPr>
          <p:cNvPr id="9" name="Text 6"/>
          <p:cNvSpPr/>
          <p:nvPr/>
        </p:nvSpPr>
        <p:spPr>
          <a:xfrm>
            <a:off x="777240" y="2331720"/>
            <a:ext cx="7726680" cy="228600"/>
          </a:xfrm>
          <a:prstGeom prst="rect">
            <a:avLst/>
          </a:prstGeom>
          <a:noFill/>
          <a:ln/>
        </p:spPr>
        <p:txBody>
          <a:bodyPr wrap="square" lIns="0" tIns="0" rIns="0" bIns="0" rtlCol="0" anchor="t"/>
          <a:lstStyle/>
          <a:p>
            <a:pPr marL="0" indent="0" algn="l">
              <a:spcAft>
                <a:spcPts val="400"/>
              </a:spcAft>
              <a:buNone/>
            </a:pPr>
            <a:r>
              <a:rPr lang="en-US" sz="1200" dirty="0">
                <a:solidFill>
                  <a:srgbClr val="2B2B2B"/>
                </a:solidFill>
                <a:latin typeface="Calibri" pitchFamily="34" charset="0"/>
                <a:ea typeface="Calibri" pitchFamily="34" charset="-122"/>
                <a:cs typeface="Calibri" pitchFamily="34" charset="-120"/>
              </a:rPr>
              <a:t>Add 2–3 screening questions to new patient paperwork. Optional: PHQ-2 (2 items) for depression, single-item sleep question.</a:t>
            </a:r>
            <a:endParaRPr lang="en-US" sz="1200" dirty="0"/>
          </a:p>
        </p:txBody>
      </p:sp>
      <p:sp>
        <p:nvSpPr>
          <p:cNvPr id="10" name="Shape 7"/>
          <p:cNvSpPr/>
          <p:nvPr/>
        </p:nvSpPr>
        <p:spPr>
          <a:xfrm>
            <a:off x="548640" y="2834640"/>
            <a:ext cx="8092440" cy="868680"/>
          </a:xfrm>
          <a:prstGeom prst="rect">
            <a:avLst/>
          </a:prstGeom>
          <a:solidFill>
            <a:srgbClr val="FFFFFF"/>
          </a:solidFill>
          <a:ln w="9525">
            <a:solidFill>
              <a:srgbClr val="E5E7EB"/>
            </a:solidFill>
            <a:prstDash val="solid"/>
          </a:ln>
          <a:effectLst>
            <a:outerShdw blurRad="76200" dist="12700" dir="5400000" algn="bl" rotWithShape="0">
              <a:srgbClr val="000000">
                <a:alpha val="5000"/>
              </a:srgbClr>
            </a:outerShdw>
          </a:effectLst>
        </p:spPr>
        <p:txBody>
          <a:bodyPr/>
          <a:lstStyle/>
          <a:p>
            <a:endParaRPr lang="en-US"/>
          </a:p>
        </p:txBody>
      </p:sp>
      <p:sp>
        <p:nvSpPr>
          <p:cNvPr id="11" name="Shape 8"/>
          <p:cNvSpPr/>
          <p:nvPr/>
        </p:nvSpPr>
        <p:spPr>
          <a:xfrm>
            <a:off x="548640" y="2834640"/>
            <a:ext cx="73152" cy="868680"/>
          </a:xfrm>
          <a:prstGeom prst="rect">
            <a:avLst/>
          </a:prstGeom>
          <a:solidFill>
            <a:srgbClr val="1B3A4B"/>
          </a:solidFill>
          <a:ln/>
        </p:spPr>
        <p:txBody>
          <a:bodyPr/>
          <a:lstStyle/>
          <a:p>
            <a:endParaRPr lang="en-US"/>
          </a:p>
        </p:txBody>
      </p:sp>
      <p:sp>
        <p:nvSpPr>
          <p:cNvPr id="12" name="Text 9"/>
          <p:cNvSpPr/>
          <p:nvPr/>
        </p:nvSpPr>
        <p:spPr>
          <a:xfrm>
            <a:off x="777240" y="2971800"/>
            <a:ext cx="7726680" cy="320040"/>
          </a:xfrm>
          <a:prstGeom prst="rect">
            <a:avLst/>
          </a:prstGeom>
          <a:noFill/>
          <a:ln/>
        </p:spPr>
        <p:txBody>
          <a:bodyPr wrap="square" lIns="0" tIns="0" rIns="0" bIns="0" rtlCol="0" anchor="t"/>
          <a:lstStyle/>
          <a:p>
            <a:pPr marL="0" indent="0" algn="l">
              <a:buNone/>
            </a:pPr>
            <a:r>
              <a:rPr lang="en-US" sz="1300" b="1" dirty="0">
                <a:solidFill>
                  <a:srgbClr val="1B3A4B"/>
                </a:solidFill>
                <a:latin typeface="Calibri" pitchFamily="34" charset="0"/>
                <a:ea typeface="Calibri" pitchFamily="34" charset="-122"/>
                <a:cs typeface="Calibri" pitchFamily="34" charset="-120"/>
              </a:rPr>
              <a:t>RE-EXAM</a:t>
            </a:r>
            <a:endParaRPr lang="en-US" sz="1300" dirty="0"/>
          </a:p>
        </p:txBody>
      </p:sp>
      <p:sp>
        <p:nvSpPr>
          <p:cNvPr id="13" name="Text 10"/>
          <p:cNvSpPr/>
          <p:nvPr/>
        </p:nvSpPr>
        <p:spPr>
          <a:xfrm>
            <a:off x="777240" y="3337560"/>
            <a:ext cx="7726680" cy="228600"/>
          </a:xfrm>
          <a:prstGeom prst="rect">
            <a:avLst/>
          </a:prstGeom>
          <a:noFill/>
          <a:ln/>
        </p:spPr>
        <p:txBody>
          <a:bodyPr wrap="square" lIns="0" tIns="0" rIns="0" bIns="0" rtlCol="0" anchor="t"/>
          <a:lstStyle/>
          <a:p>
            <a:pPr marL="0" indent="0" algn="l">
              <a:spcAft>
                <a:spcPts val="400"/>
              </a:spcAft>
              <a:buNone/>
            </a:pPr>
            <a:r>
              <a:rPr lang="en-US" sz="1200" dirty="0">
                <a:solidFill>
                  <a:srgbClr val="2B2B2B"/>
                </a:solidFill>
                <a:latin typeface="Calibri" pitchFamily="34" charset="0"/>
                <a:ea typeface="Calibri" pitchFamily="34" charset="-122"/>
                <a:cs typeface="Calibri" pitchFamily="34" charset="-120"/>
              </a:rPr>
              <a:t>At every re-exam (typically 4–6 weeks), include a brief check-in on sleep, mood, and stressors. 60 seconds.</a:t>
            </a:r>
            <a:endParaRPr lang="en-US" sz="1200" dirty="0"/>
          </a:p>
        </p:txBody>
      </p:sp>
      <p:sp>
        <p:nvSpPr>
          <p:cNvPr id="14" name="Shape 11"/>
          <p:cNvSpPr/>
          <p:nvPr/>
        </p:nvSpPr>
        <p:spPr>
          <a:xfrm>
            <a:off x="548640" y="3840480"/>
            <a:ext cx="8092440" cy="868680"/>
          </a:xfrm>
          <a:prstGeom prst="rect">
            <a:avLst/>
          </a:prstGeom>
          <a:solidFill>
            <a:srgbClr val="FFFFFF"/>
          </a:solidFill>
          <a:ln w="9525">
            <a:solidFill>
              <a:srgbClr val="E5E7EB"/>
            </a:solidFill>
            <a:prstDash val="solid"/>
          </a:ln>
          <a:effectLst>
            <a:outerShdw blurRad="76200" dist="12700" dir="5400000" algn="bl" rotWithShape="0">
              <a:srgbClr val="000000">
                <a:alpha val="5000"/>
              </a:srgbClr>
            </a:outerShdw>
          </a:effectLst>
        </p:spPr>
        <p:txBody>
          <a:bodyPr/>
          <a:lstStyle/>
          <a:p>
            <a:endParaRPr lang="en-US"/>
          </a:p>
        </p:txBody>
      </p:sp>
      <p:sp>
        <p:nvSpPr>
          <p:cNvPr id="15" name="Shape 12"/>
          <p:cNvSpPr/>
          <p:nvPr/>
        </p:nvSpPr>
        <p:spPr>
          <a:xfrm>
            <a:off x="548640" y="3840480"/>
            <a:ext cx="73152" cy="868680"/>
          </a:xfrm>
          <a:prstGeom prst="rect">
            <a:avLst/>
          </a:prstGeom>
          <a:solidFill>
            <a:srgbClr val="1B3A4B"/>
          </a:solidFill>
          <a:ln/>
        </p:spPr>
        <p:txBody>
          <a:bodyPr/>
          <a:lstStyle/>
          <a:p>
            <a:endParaRPr lang="en-US"/>
          </a:p>
        </p:txBody>
      </p:sp>
      <p:sp>
        <p:nvSpPr>
          <p:cNvPr id="16" name="Text 13"/>
          <p:cNvSpPr/>
          <p:nvPr/>
        </p:nvSpPr>
        <p:spPr>
          <a:xfrm>
            <a:off x="777240" y="3977640"/>
            <a:ext cx="7726680" cy="320040"/>
          </a:xfrm>
          <a:prstGeom prst="rect">
            <a:avLst/>
          </a:prstGeom>
          <a:noFill/>
          <a:ln/>
        </p:spPr>
        <p:txBody>
          <a:bodyPr wrap="square" lIns="0" tIns="0" rIns="0" bIns="0" rtlCol="0" anchor="t"/>
          <a:lstStyle/>
          <a:p>
            <a:pPr marL="0" indent="0" algn="l">
              <a:buNone/>
            </a:pPr>
            <a:r>
              <a:rPr lang="en-US" sz="1300" b="1" dirty="0">
                <a:solidFill>
                  <a:srgbClr val="1B3A4B"/>
                </a:solidFill>
                <a:latin typeface="Calibri" pitchFamily="34" charset="0"/>
                <a:ea typeface="Calibri" pitchFamily="34" charset="-122"/>
                <a:cs typeface="Calibri" pitchFamily="34" charset="-120"/>
              </a:rPr>
              <a:t>STALLED CARE</a:t>
            </a:r>
            <a:endParaRPr lang="en-US" sz="1300" dirty="0"/>
          </a:p>
        </p:txBody>
      </p:sp>
      <p:sp>
        <p:nvSpPr>
          <p:cNvPr id="17" name="Text 14"/>
          <p:cNvSpPr/>
          <p:nvPr/>
        </p:nvSpPr>
        <p:spPr>
          <a:xfrm>
            <a:off x="777240" y="4343400"/>
            <a:ext cx="7726680" cy="228600"/>
          </a:xfrm>
          <a:prstGeom prst="rect">
            <a:avLst/>
          </a:prstGeom>
          <a:noFill/>
          <a:ln/>
        </p:spPr>
        <p:txBody>
          <a:bodyPr wrap="square" lIns="0" tIns="0" rIns="0" bIns="0" rtlCol="0" anchor="t"/>
          <a:lstStyle/>
          <a:p>
            <a:pPr marL="0" indent="0" algn="l">
              <a:spcAft>
                <a:spcPts val="400"/>
              </a:spcAft>
              <a:buNone/>
            </a:pPr>
            <a:r>
              <a:rPr lang="en-US" sz="1200" dirty="0">
                <a:solidFill>
                  <a:srgbClr val="2B2B2B"/>
                </a:solidFill>
                <a:latin typeface="Calibri" pitchFamily="34" charset="0"/>
                <a:ea typeface="Calibri" pitchFamily="34" charset="-122"/>
                <a:cs typeface="Calibri" pitchFamily="34" charset="-120"/>
              </a:rPr>
              <a:t>When progress plateaus, automatic trigger: full PHQ-9 + GAD-7 if appropriate, plus an open conversation about what else is going on.</a:t>
            </a:r>
            <a:endParaRPr 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1">
    <p:bg>
      <p:bgPr>
        <a:solidFill>
          <a:srgbClr val="1B3A4B"/>
        </a:solidFill>
        <a:effectLst/>
      </p:bgPr>
    </p:bg>
    <p:spTree>
      <p:nvGrpSpPr>
        <p:cNvPr id="1" name=""/>
        <p:cNvGrpSpPr/>
        <p:nvPr/>
      </p:nvGrpSpPr>
      <p:grpSpPr>
        <a:xfrm>
          <a:off x="0" y="0"/>
          <a:ext cx="0" cy="0"/>
          <a:chOff x="0" y="0"/>
          <a:chExt cx="0" cy="0"/>
        </a:xfrm>
      </p:grpSpPr>
      <p:sp>
        <p:nvSpPr>
          <p:cNvPr id="2" name="Shape 0"/>
          <p:cNvSpPr/>
          <p:nvPr/>
        </p:nvSpPr>
        <p:spPr>
          <a:xfrm>
            <a:off x="640080" y="1554480"/>
            <a:ext cx="914400" cy="36576"/>
          </a:xfrm>
          <a:prstGeom prst="rect">
            <a:avLst/>
          </a:prstGeom>
          <a:solidFill>
            <a:srgbClr val="C8A157"/>
          </a:solidFill>
          <a:ln/>
        </p:spPr>
        <p:txBody>
          <a:bodyPr/>
          <a:lstStyle/>
          <a:p>
            <a:endParaRPr lang="en-US"/>
          </a:p>
        </p:txBody>
      </p:sp>
      <p:sp>
        <p:nvSpPr>
          <p:cNvPr id="3" name="Text 1"/>
          <p:cNvSpPr/>
          <p:nvPr/>
        </p:nvSpPr>
        <p:spPr>
          <a:xfrm>
            <a:off x="640080" y="1691640"/>
            <a:ext cx="7863840" cy="1463040"/>
          </a:xfrm>
          <a:prstGeom prst="rect">
            <a:avLst/>
          </a:prstGeom>
          <a:noFill/>
          <a:ln/>
        </p:spPr>
        <p:txBody>
          <a:bodyPr wrap="square" lIns="0" tIns="0" rIns="0" bIns="0" rtlCol="0" anchor="t"/>
          <a:lstStyle/>
          <a:p>
            <a:pPr marL="0" indent="0" algn="l">
              <a:buNone/>
            </a:pPr>
            <a:r>
              <a:rPr lang="en-US" sz="3600" b="1" dirty="0">
                <a:solidFill>
                  <a:srgbClr val="FFFFFF"/>
                </a:solidFill>
                <a:latin typeface="Calibri" pitchFamily="34" charset="0"/>
                <a:ea typeface="Calibri" pitchFamily="34" charset="-122"/>
                <a:cs typeface="Calibri" pitchFamily="34" charset="-120"/>
              </a:rPr>
              <a:t>Aligning Minds and Spines</a:t>
            </a:r>
            <a:endParaRPr lang="en-US" sz="3600" dirty="0"/>
          </a:p>
        </p:txBody>
      </p:sp>
      <p:sp>
        <p:nvSpPr>
          <p:cNvPr id="4" name="Text 2"/>
          <p:cNvSpPr/>
          <p:nvPr/>
        </p:nvSpPr>
        <p:spPr>
          <a:xfrm>
            <a:off x="640080" y="3291840"/>
            <a:ext cx="7863840" cy="548640"/>
          </a:xfrm>
          <a:prstGeom prst="rect">
            <a:avLst/>
          </a:prstGeom>
          <a:noFill/>
          <a:ln/>
        </p:spPr>
        <p:txBody>
          <a:bodyPr wrap="square" lIns="0" tIns="0" rIns="0" bIns="0" rtlCol="0" anchor="t"/>
          <a:lstStyle/>
          <a:p>
            <a:pPr marL="0" indent="0" algn="l">
              <a:buNone/>
            </a:pPr>
            <a:r>
              <a:rPr lang="en-US" sz="1800" i="1" dirty="0">
                <a:solidFill>
                  <a:srgbClr val="E0C998"/>
                </a:solidFill>
                <a:latin typeface="Calibri" pitchFamily="34" charset="0"/>
                <a:ea typeface="Calibri" pitchFamily="34" charset="-122"/>
                <a:cs typeface="Calibri" pitchFamily="34" charset="-120"/>
              </a:rPr>
              <a:t>Integrating Mental Health for Better Outcomes</a:t>
            </a:r>
            <a:endParaRPr lang="en-US" sz="1800" dirty="0"/>
          </a:p>
        </p:txBody>
      </p:sp>
      <p:sp>
        <p:nvSpPr>
          <p:cNvPr id="5" name="Text 3"/>
          <p:cNvSpPr/>
          <p:nvPr/>
        </p:nvSpPr>
        <p:spPr>
          <a:xfrm>
            <a:off x="640080" y="4160520"/>
            <a:ext cx="7863840" cy="320040"/>
          </a:xfrm>
          <a:prstGeom prst="rect">
            <a:avLst/>
          </a:prstGeom>
          <a:noFill/>
          <a:ln/>
        </p:spPr>
        <p:txBody>
          <a:bodyPr wrap="square" lIns="0" tIns="0" rIns="0" bIns="0" rtlCol="0" anchor="t"/>
          <a:lstStyle/>
          <a:p>
            <a:pPr marL="0" indent="0" algn="l">
              <a:buNone/>
            </a:pPr>
            <a:r>
              <a:rPr lang="en-US" sz="1600" b="1" dirty="0">
                <a:solidFill>
                  <a:srgbClr val="FFFFFF"/>
                </a:solidFill>
                <a:latin typeface="Calibri" pitchFamily="34" charset="0"/>
                <a:ea typeface="Calibri" pitchFamily="34" charset="-122"/>
                <a:cs typeface="Calibri" pitchFamily="34" charset="-120"/>
              </a:rPr>
              <a:t>Edisa Shirley, PhD, LMHC &amp; Dan </a:t>
            </a:r>
            <a:r>
              <a:rPr lang="en-US" sz="1600" b="1" dirty="0" err="1">
                <a:solidFill>
                  <a:srgbClr val="FFFFFF"/>
                </a:solidFill>
                <a:latin typeface="Calibri" pitchFamily="34" charset="0"/>
                <a:ea typeface="Calibri" pitchFamily="34" charset="-122"/>
                <a:cs typeface="Calibri" pitchFamily="34" charset="-120"/>
              </a:rPr>
              <a:t>Gogliotti</a:t>
            </a:r>
            <a:r>
              <a:rPr lang="en-US" sz="1600" b="1" dirty="0">
                <a:solidFill>
                  <a:srgbClr val="FFFFFF"/>
                </a:solidFill>
                <a:latin typeface="Calibri" pitchFamily="34" charset="0"/>
                <a:ea typeface="Calibri" pitchFamily="34" charset="-122"/>
                <a:cs typeface="Calibri" pitchFamily="34" charset="-120"/>
              </a:rPr>
              <a:t>, DC</a:t>
            </a:r>
            <a:endParaRPr lang="en-US" sz="1600" dirty="0"/>
          </a:p>
        </p:txBody>
      </p:sp>
      <p:sp>
        <p:nvSpPr>
          <p:cNvPr id="6" name="Text 4"/>
          <p:cNvSpPr/>
          <p:nvPr/>
        </p:nvSpPr>
        <p:spPr>
          <a:xfrm>
            <a:off x="640080" y="4480560"/>
            <a:ext cx="7863840" cy="274320"/>
          </a:xfrm>
          <a:prstGeom prst="rect">
            <a:avLst/>
          </a:prstGeom>
          <a:noFill/>
          <a:ln/>
        </p:spPr>
        <p:txBody>
          <a:bodyPr wrap="square" lIns="0" tIns="0" rIns="0" bIns="0" rtlCol="0" anchor="t"/>
          <a:lstStyle/>
          <a:p>
            <a:pPr marL="0" indent="0" algn="l">
              <a:buNone/>
            </a:pPr>
            <a:r>
              <a:rPr lang="en-US" sz="1200" dirty="0">
                <a:solidFill>
                  <a:srgbClr val="E0C998"/>
                </a:solidFill>
                <a:latin typeface="Calibri" pitchFamily="34" charset="0"/>
                <a:ea typeface="Calibri" pitchFamily="34" charset="-122"/>
                <a:cs typeface="Calibri" pitchFamily="34" charset="-120"/>
              </a:rPr>
              <a:t>FCA SE Regional Convention  |  Florida Chiropractic Association</a:t>
            </a:r>
            <a:endParaRPr lang="en-US" sz="1200" dirty="0"/>
          </a:p>
        </p:txBody>
      </p:sp>
      <p:sp>
        <p:nvSpPr>
          <p:cNvPr id="7" name="Text 5"/>
          <p:cNvSpPr/>
          <p:nvPr/>
        </p:nvSpPr>
        <p:spPr>
          <a:xfrm>
            <a:off x="640080" y="4736592"/>
            <a:ext cx="7863840" cy="274320"/>
          </a:xfrm>
          <a:prstGeom prst="rect">
            <a:avLst/>
          </a:prstGeom>
          <a:noFill/>
          <a:ln/>
        </p:spPr>
        <p:txBody>
          <a:bodyPr wrap="square" lIns="0" tIns="0" rIns="0" bIns="0" rtlCol="0" anchor="t"/>
          <a:lstStyle/>
          <a:p>
            <a:pPr marL="0" indent="0" algn="l">
              <a:buNone/>
            </a:pPr>
            <a:r>
              <a:rPr lang="en-US" sz="1100" dirty="0">
                <a:solidFill>
                  <a:srgbClr val="AAAAAA"/>
                </a:solidFill>
                <a:latin typeface="Calibri" pitchFamily="34" charset="0"/>
                <a:ea typeface="Calibri" pitchFamily="34" charset="-122"/>
                <a:cs typeface="Calibri" pitchFamily="34" charset="-120"/>
              </a:rPr>
              <a:t>Friday, May 29, 2026  |  The Westin Fort Lauderdale Beach Resort</a:t>
            </a:r>
            <a:endParaRPr lang="en-US" sz="11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48640" y="365760"/>
            <a:ext cx="8046720" cy="502920"/>
          </a:xfrm>
          <a:prstGeom prst="rect">
            <a:avLst/>
          </a:prstGeom>
          <a:noFill/>
          <a:ln/>
        </p:spPr>
        <p:txBody>
          <a:bodyPr wrap="square" lIns="0" tIns="0" rIns="0" bIns="0" rtlCol="0" anchor="t"/>
          <a:lstStyle/>
          <a:p>
            <a:pPr marL="0" indent="0" algn="l">
              <a:buNone/>
            </a:pPr>
            <a:r>
              <a:rPr lang="en-US" sz="2400" b="1" dirty="0">
                <a:solidFill>
                  <a:srgbClr val="1B3A4B"/>
                </a:solidFill>
                <a:latin typeface="Calibri" pitchFamily="34" charset="0"/>
                <a:ea typeface="Calibri" pitchFamily="34" charset="-122"/>
                <a:cs typeface="Calibri" pitchFamily="34" charset="-120"/>
              </a:rPr>
              <a:t>PHQ-9: Patient Health Questionnaire — 9 Items</a:t>
            </a:r>
            <a:endParaRPr lang="en-US" sz="2400" dirty="0"/>
          </a:p>
        </p:txBody>
      </p:sp>
      <p:sp>
        <p:nvSpPr>
          <p:cNvPr id="3" name="Text 1"/>
          <p:cNvSpPr/>
          <p:nvPr/>
        </p:nvSpPr>
        <p:spPr>
          <a:xfrm>
            <a:off x="548640" y="4864608"/>
            <a:ext cx="8046720" cy="228600"/>
          </a:xfrm>
          <a:prstGeom prst="rect">
            <a:avLst/>
          </a:prstGeom>
          <a:noFill/>
          <a:ln/>
        </p:spPr>
        <p:txBody>
          <a:bodyPr wrap="square" lIns="0" tIns="0" rIns="0" bIns="0" rtlCol="0" anchor="t"/>
          <a:lstStyle/>
          <a:p>
            <a:pPr marL="0" indent="0" algn="l">
              <a:buNone/>
            </a:pPr>
            <a:r>
              <a:rPr lang="en-US" sz="900" dirty="0">
                <a:solidFill>
                  <a:srgbClr val="6B7280"/>
                </a:solidFill>
                <a:latin typeface="Calibri" pitchFamily="34" charset="0"/>
                <a:ea typeface="Calibri" pitchFamily="34" charset="-122"/>
                <a:cs typeface="Calibri" pitchFamily="34" charset="-120"/>
              </a:rPr>
              <a:t>Edisa Shirley, PhD, LMHC  |  FCA SE Regional 2026</a:t>
            </a:r>
            <a:endParaRPr lang="en-US" sz="900" dirty="0"/>
          </a:p>
        </p:txBody>
      </p:sp>
      <p:sp>
        <p:nvSpPr>
          <p:cNvPr id="4" name="Text 2"/>
          <p:cNvSpPr/>
          <p:nvPr/>
        </p:nvSpPr>
        <p:spPr>
          <a:xfrm>
            <a:off x="548640" y="1188720"/>
            <a:ext cx="8092440" cy="411480"/>
          </a:xfrm>
          <a:prstGeom prst="rect">
            <a:avLst/>
          </a:prstGeom>
          <a:noFill/>
          <a:ln/>
        </p:spPr>
        <p:txBody>
          <a:bodyPr wrap="square" lIns="0" tIns="0" rIns="0" bIns="0" rtlCol="0" anchor="t"/>
          <a:lstStyle/>
          <a:p>
            <a:pPr marL="0" indent="0" algn="l">
              <a:buNone/>
            </a:pPr>
            <a:r>
              <a:rPr lang="en-US" sz="1300" i="1" dirty="0">
                <a:solidFill>
                  <a:srgbClr val="5C6B73"/>
                </a:solidFill>
                <a:latin typeface="Calibri" pitchFamily="34" charset="0"/>
                <a:ea typeface="Calibri" pitchFamily="34" charset="-122"/>
                <a:cs typeface="Calibri" pitchFamily="34" charset="-120"/>
              </a:rPr>
              <a:t>Public-domain depression screening instrument. Validated, brief, and widely used in primary care.</a:t>
            </a:r>
            <a:endParaRPr lang="en-US" sz="1300" dirty="0"/>
          </a:p>
        </p:txBody>
      </p:sp>
      <p:sp>
        <p:nvSpPr>
          <p:cNvPr id="5" name="Shape 3"/>
          <p:cNvSpPr/>
          <p:nvPr/>
        </p:nvSpPr>
        <p:spPr>
          <a:xfrm>
            <a:off x="548640" y="1783080"/>
            <a:ext cx="3931920" cy="2834640"/>
          </a:xfrm>
          <a:prstGeom prst="rect">
            <a:avLst/>
          </a:prstGeom>
          <a:solidFill>
            <a:srgbClr val="FFFFFF"/>
          </a:solidFill>
          <a:ln w="9525">
            <a:solidFill>
              <a:srgbClr val="E5E7EB"/>
            </a:solidFill>
            <a:prstDash val="solid"/>
          </a:ln>
          <a:effectLst>
            <a:outerShdw blurRad="76200" dist="12700" dir="5400000" algn="bl" rotWithShape="0">
              <a:srgbClr val="000000">
                <a:alpha val="5000"/>
              </a:srgbClr>
            </a:outerShdw>
          </a:effectLst>
        </p:spPr>
        <p:txBody>
          <a:bodyPr/>
          <a:lstStyle/>
          <a:p>
            <a:endParaRPr lang="en-US"/>
          </a:p>
        </p:txBody>
      </p:sp>
      <p:sp>
        <p:nvSpPr>
          <p:cNvPr id="6" name="Shape 4"/>
          <p:cNvSpPr/>
          <p:nvPr/>
        </p:nvSpPr>
        <p:spPr>
          <a:xfrm>
            <a:off x="548640" y="1783080"/>
            <a:ext cx="73152" cy="2834640"/>
          </a:xfrm>
          <a:prstGeom prst="rect">
            <a:avLst/>
          </a:prstGeom>
          <a:solidFill>
            <a:srgbClr val="1B3A4B"/>
          </a:solidFill>
          <a:ln/>
        </p:spPr>
        <p:txBody>
          <a:bodyPr/>
          <a:lstStyle/>
          <a:p>
            <a:endParaRPr lang="en-US"/>
          </a:p>
        </p:txBody>
      </p:sp>
      <p:sp>
        <p:nvSpPr>
          <p:cNvPr id="7" name="Text 5"/>
          <p:cNvSpPr/>
          <p:nvPr/>
        </p:nvSpPr>
        <p:spPr>
          <a:xfrm>
            <a:off x="777240" y="1920240"/>
            <a:ext cx="3566160" cy="320040"/>
          </a:xfrm>
          <a:prstGeom prst="rect">
            <a:avLst/>
          </a:prstGeom>
          <a:noFill/>
          <a:ln/>
        </p:spPr>
        <p:txBody>
          <a:bodyPr wrap="square" lIns="0" tIns="0" rIns="0" bIns="0" rtlCol="0" anchor="t"/>
          <a:lstStyle/>
          <a:p>
            <a:pPr marL="0" indent="0" algn="l">
              <a:buNone/>
            </a:pPr>
            <a:r>
              <a:rPr lang="en-US" sz="1400" b="1" dirty="0">
                <a:solidFill>
                  <a:srgbClr val="1B3A4B"/>
                </a:solidFill>
                <a:latin typeface="Calibri" pitchFamily="34" charset="0"/>
                <a:ea typeface="Calibri" pitchFamily="34" charset="-122"/>
                <a:cs typeface="Calibri" pitchFamily="34" charset="-120"/>
              </a:rPr>
              <a:t>About the Tool</a:t>
            </a:r>
            <a:endParaRPr lang="en-US" sz="1400" dirty="0"/>
          </a:p>
        </p:txBody>
      </p:sp>
      <p:sp>
        <p:nvSpPr>
          <p:cNvPr id="8" name="Text 6"/>
          <p:cNvSpPr/>
          <p:nvPr/>
        </p:nvSpPr>
        <p:spPr>
          <a:xfrm>
            <a:off x="777240" y="2286000"/>
            <a:ext cx="3566160" cy="2194560"/>
          </a:xfrm>
          <a:prstGeom prst="rect">
            <a:avLst/>
          </a:prstGeom>
          <a:noFill/>
          <a:ln/>
        </p:spPr>
        <p:txBody>
          <a:bodyPr wrap="square" lIns="0" tIns="0" rIns="0" bIns="0" rtlCol="0" anchor="t"/>
          <a:lstStyle/>
          <a:p>
            <a:pPr marL="0" indent="0" algn="l">
              <a:spcAft>
                <a:spcPts val="400"/>
              </a:spcAft>
              <a:buNone/>
            </a:pPr>
            <a:r>
              <a:rPr lang="en-US" sz="1100" dirty="0">
                <a:solidFill>
                  <a:srgbClr val="2B2B2B"/>
                </a:solidFill>
                <a:latin typeface="Calibri" pitchFamily="34" charset="0"/>
                <a:ea typeface="Calibri" pitchFamily="34" charset="-122"/>
                <a:cs typeface="Calibri" pitchFamily="34" charset="-120"/>
              </a:rPr>
              <a:t>• 9 items, ~3 minutes to complete</a:t>
            </a:r>
            <a:endParaRPr lang="en-US" sz="1100" dirty="0"/>
          </a:p>
          <a:p>
            <a:pPr marL="0" indent="0" algn="l">
              <a:spcAft>
                <a:spcPts val="400"/>
              </a:spcAft>
              <a:buNone/>
            </a:pPr>
            <a:r>
              <a:rPr lang="en-US" sz="1100" dirty="0">
                <a:solidFill>
                  <a:srgbClr val="2B2B2B"/>
                </a:solidFill>
                <a:latin typeface="Calibri" pitchFamily="34" charset="0"/>
                <a:ea typeface="Calibri" pitchFamily="34" charset="-122"/>
                <a:cs typeface="Calibri" pitchFamily="34" charset="-120"/>
              </a:rPr>
              <a:t>• Self-administered, paper or digital</a:t>
            </a:r>
            <a:endParaRPr lang="en-US" sz="1100" dirty="0"/>
          </a:p>
          <a:p>
            <a:pPr marL="0" indent="0" algn="l">
              <a:spcAft>
                <a:spcPts val="400"/>
              </a:spcAft>
              <a:buNone/>
            </a:pPr>
            <a:r>
              <a:rPr lang="en-US" sz="1100" dirty="0">
                <a:solidFill>
                  <a:srgbClr val="2B2B2B"/>
                </a:solidFill>
                <a:latin typeface="Calibri" pitchFamily="34" charset="0"/>
                <a:ea typeface="Calibri" pitchFamily="34" charset="-122"/>
                <a:cs typeface="Calibri" pitchFamily="34" charset="-120"/>
              </a:rPr>
              <a:t>• Public domain — no licensing fee</a:t>
            </a:r>
            <a:endParaRPr lang="en-US" sz="1100" dirty="0"/>
          </a:p>
          <a:p>
            <a:pPr marL="0" indent="0" algn="l">
              <a:spcAft>
                <a:spcPts val="400"/>
              </a:spcAft>
              <a:buNone/>
            </a:pPr>
            <a:r>
              <a:rPr lang="en-US" sz="1100" dirty="0">
                <a:solidFill>
                  <a:srgbClr val="2B2B2B"/>
                </a:solidFill>
                <a:latin typeface="Calibri" pitchFamily="34" charset="0"/>
                <a:ea typeface="Calibri" pitchFamily="34" charset="-122"/>
                <a:cs typeface="Calibri" pitchFamily="34" charset="-120"/>
              </a:rPr>
              <a:t>• Validated in primary care, MSK, and chronic pain populations</a:t>
            </a:r>
            <a:endParaRPr lang="en-US" sz="1100" dirty="0"/>
          </a:p>
          <a:p>
            <a:pPr marL="0" indent="0" algn="l">
              <a:spcAft>
                <a:spcPts val="400"/>
              </a:spcAft>
              <a:buNone/>
            </a:pPr>
            <a:r>
              <a:rPr lang="en-US" sz="1100" dirty="0">
                <a:solidFill>
                  <a:srgbClr val="2B2B2B"/>
                </a:solidFill>
                <a:latin typeface="Calibri" pitchFamily="34" charset="0"/>
                <a:ea typeface="Calibri" pitchFamily="34" charset="-122"/>
                <a:cs typeface="Calibri" pitchFamily="34" charset="-120"/>
              </a:rPr>
              <a:t>• Available in dozens of languages</a:t>
            </a:r>
            <a:endParaRPr lang="en-US" sz="1100" dirty="0"/>
          </a:p>
        </p:txBody>
      </p:sp>
      <p:sp>
        <p:nvSpPr>
          <p:cNvPr id="9" name="Shape 7"/>
          <p:cNvSpPr/>
          <p:nvPr/>
        </p:nvSpPr>
        <p:spPr>
          <a:xfrm>
            <a:off x="4663440" y="1783080"/>
            <a:ext cx="3931920" cy="2834640"/>
          </a:xfrm>
          <a:prstGeom prst="rect">
            <a:avLst/>
          </a:prstGeom>
          <a:solidFill>
            <a:srgbClr val="FFFFFF"/>
          </a:solidFill>
          <a:ln w="9525">
            <a:solidFill>
              <a:srgbClr val="E5E7EB"/>
            </a:solidFill>
            <a:prstDash val="solid"/>
          </a:ln>
          <a:effectLst>
            <a:outerShdw blurRad="76200" dist="12700" dir="5400000" algn="bl" rotWithShape="0">
              <a:srgbClr val="000000">
                <a:alpha val="5000"/>
              </a:srgbClr>
            </a:outerShdw>
          </a:effectLst>
        </p:spPr>
        <p:txBody>
          <a:bodyPr/>
          <a:lstStyle/>
          <a:p>
            <a:endParaRPr lang="en-US"/>
          </a:p>
        </p:txBody>
      </p:sp>
      <p:sp>
        <p:nvSpPr>
          <p:cNvPr id="10" name="Shape 8"/>
          <p:cNvSpPr/>
          <p:nvPr/>
        </p:nvSpPr>
        <p:spPr>
          <a:xfrm>
            <a:off x="4663440" y="1783080"/>
            <a:ext cx="73152" cy="2834640"/>
          </a:xfrm>
          <a:prstGeom prst="rect">
            <a:avLst/>
          </a:prstGeom>
          <a:solidFill>
            <a:srgbClr val="C8A157"/>
          </a:solidFill>
          <a:ln/>
        </p:spPr>
        <p:txBody>
          <a:bodyPr/>
          <a:lstStyle/>
          <a:p>
            <a:endParaRPr lang="en-US"/>
          </a:p>
        </p:txBody>
      </p:sp>
      <p:sp>
        <p:nvSpPr>
          <p:cNvPr id="11" name="Text 9"/>
          <p:cNvSpPr/>
          <p:nvPr/>
        </p:nvSpPr>
        <p:spPr>
          <a:xfrm>
            <a:off x="4892040" y="1920240"/>
            <a:ext cx="3566160" cy="320040"/>
          </a:xfrm>
          <a:prstGeom prst="rect">
            <a:avLst/>
          </a:prstGeom>
          <a:noFill/>
          <a:ln/>
        </p:spPr>
        <p:txBody>
          <a:bodyPr wrap="square" lIns="0" tIns="0" rIns="0" bIns="0" rtlCol="0" anchor="t"/>
          <a:lstStyle/>
          <a:p>
            <a:pPr marL="0" indent="0" algn="l">
              <a:buNone/>
            </a:pPr>
            <a:r>
              <a:rPr lang="en-US" sz="1400" b="1" dirty="0">
                <a:solidFill>
                  <a:srgbClr val="1B3A4B"/>
                </a:solidFill>
                <a:latin typeface="Calibri" pitchFamily="34" charset="0"/>
                <a:ea typeface="Calibri" pitchFamily="34" charset="-122"/>
                <a:cs typeface="Calibri" pitchFamily="34" charset="-120"/>
              </a:rPr>
              <a:t>Score Interpretation</a:t>
            </a:r>
            <a:endParaRPr lang="en-US" sz="1400" dirty="0"/>
          </a:p>
        </p:txBody>
      </p:sp>
      <p:sp>
        <p:nvSpPr>
          <p:cNvPr id="12" name="Text 10"/>
          <p:cNvSpPr/>
          <p:nvPr/>
        </p:nvSpPr>
        <p:spPr>
          <a:xfrm>
            <a:off x="4892040" y="2286000"/>
            <a:ext cx="3566160" cy="2194560"/>
          </a:xfrm>
          <a:prstGeom prst="rect">
            <a:avLst/>
          </a:prstGeom>
          <a:noFill/>
          <a:ln/>
        </p:spPr>
        <p:txBody>
          <a:bodyPr wrap="square" lIns="0" tIns="0" rIns="0" bIns="0" rtlCol="0" anchor="t"/>
          <a:lstStyle/>
          <a:p>
            <a:pPr marL="0" indent="0" algn="l">
              <a:spcAft>
                <a:spcPts val="400"/>
              </a:spcAft>
              <a:buNone/>
            </a:pPr>
            <a:r>
              <a:rPr lang="en-US" sz="1100" dirty="0">
                <a:solidFill>
                  <a:srgbClr val="2B2B2B"/>
                </a:solidFill>
                <a:latin typeface="Calibri" pitchFamily="34" charset="0"/>
                <a:ea typeface="Calibri" pitchFamily="34" charset="-122"/>
                <a:cs typeface="Calibri" pitchFamily="34" charset="-120"/>
              </a:rPr>
              <a:t>0–4 — Minimal depression</a:t>
            </a:r>
            <a:endParaRPr lang="en-US" sz="1100" dirty="0"/>
          </a:p>
          <a:p>
            <a:pPr marL="0" indent="0" algn="l">
              <a:spcAft>
                <a:spcPts val="400"/>
              </a:spcAft>
              <a:buNone/>
            </a:pPr>
            <a:r>
              <a:rPr lang="en-US" sz="1100" dirty="0">
                <a:solidFill>
                  <a:srgbClr val="2B2B2B"/>
                </a:solidFill>
                <a:latin typeface="Calibri" pitchFamily="34" charset="0"/>
                <a:ea typeface="Calibri" pitchFamily="34" charset="-122"/>
                <a:cs typeface="Calibri" pitchFamily="34" charset="-120"/>
              </a:rPr>
              <a:t>5–9 — Mild depression</a:t>
            </a:r>
            <a:endParaRPr lang="en-US" sz="1100" dirty="0"/>
          </a:p>
          <a:p>
            <a:pPr marL="0" indent="0" algn="l">
              <a:spcAft>
                <a:spcPts val="400"/>
              </a:spcAft>
              <a:buNone/>
            </a:pPr>
            <a:r>
              <a:rPr lang="en-US" sz="1100" dirty="0">
                <a:solidFill>
                  <a:srgbClr val="2B2B2B"/>
                </a:solidFill>
                <a:latin typeface="Calibri" pitchFamily="34" charset="0"/>
                <a:ea typeface="Calibri" pitchFamily="34" charset="-122"/>
                <a:cs typeface="Calibri" pitchFamily="34" charset="-120"/>
              </a:rPr>
              <a:t>10–14 — Moderate depression</a:t>
            </a:r>
            <a:endParaRPr lang="en-US" sz="1100" dirty="0"/>
          </a:p>
          <a:p>
            <a:pPr marL="0" indent="0" algn="l">
              <a:spcAft>
                <a:spcPts val="400"/>
              </a:spcAft>
              <a:buNone/>
            </a:pPr>
            <a:r>
              <a:rPr lang="en-US" sz="1100" dirty="0">
                <a:solidFill>
                  <a:srgbClr val="2B2B2B"/>
                </a:solidFill>
                <a:latin typeface="Calibri" pitchFamily="34" charset="0"/>
                <a:ea typeface="Calibri" pitchFamily="34" charset="-122"/>
                <a:cs typeface="Calibri" pitchFamily="34" charset="-120"/>
              </a:rPr>
              <a:t>15–19 — Moderately severe</a:t>
            </a:r>
            <a:endParaRPr lang="en-US" sz="1100" dirty="0"/>
          </a:p>
          <a:p>
            <a:pPr marL="0" indent="0" algn="l">
              <a:spcAft>
                <a:spcPts val="400"/>
              </a:spcAft>
              <a:buNone/>
            </a:pPr>
            <a:r>
              <a:rPr lang="en-US" sz="1100" dirty="0">
                <a:solidFill>
                  <a:srgbClr val="2B2B2B"/>
                </a:solidFill>
                <a:latin typeface="Calibri" pitchFamily="34" charset="0"/>
                <a:ea typeface="Calibri" pitchFamily="34" charset="-122"/>
                <a:cs typeface="Calibri" pitchFamily="34" charset="-120"/>
              </a:rPr>
              <a:t>20–27 — Severe</a:t>
            </a:r>
            <a:endParaRPr lang="en-US" sz="1100" dirty="0"/>
          </a:p>
          <a:p>
            <a:pPr marL="0" indent="0" algn="l">
              <a:spcAft>
                <a:spcPts val="400"/>
              </a:spcAft>
              <a:buNone/>
            </a:pPr>
            <a:endParaRPr lang="en-US" sz="1100" dirty="0"/>
          </a:p>
          <a:p>
            <a:pPr marL="0" indent="0" algn="l">
              <a:spcAft>
                <a:spcPts val="400"/>
              </a:spcAft>
              <a:buNone/>
            </a:pPr>
            <a:r>
              <a:rPr lang="en-US" sz="1100" dirty="0">
                <a:solidFill>
                  <a:srgbClr val="2B2B2B"/>
                </a:solidFill>
                <a:latin typeface="Calibri" pitchFamily="34" charset="0"/>
                <a:ea typeface="Calibri" pitchFamily="34" charset="-122"/>
                <a:cs typeface="Calibri" pitchFamily="34" charset="-120"/>
              </a:rPr>
              <a:t>Question 9 (suicidal ideation) is a standalone red flag at any score above 0 — escalate immediately.</a:t>
            </a:r>
            <a:endParaRPr lang="en-US" sz="11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48640" y="365760"/>
            <a:ext cx="8046720" cy="502920"/>
          </a:xfrm>
          <a:prstGeom prst="rect">
            <a:avLst/>
          </a:prstGeom>
          <a:noFill/>
          <a:ln/>
        </p:spPr>
        <p:txBody>
          <a:bodyPr wrap="square" lIns="0" tIns="0" rIns="0" bIns="0" rtlCol="0" anchor="t"/>
          <a:lstStyle/>
          <a:p>
            <a:pPr marL="0" indent="0" algn="l">
              <a:buNone/>
            </a:pPr>
            <a:r>
              <a:rPr lang="en-US" sz="2400" b="1" dirty="0">
                <a:solidFill>
                  <a:srgbClr val="1B3A4B"/>
                </a:solidFill>
                <a:latin typeface="Calibri" pitchFamily="34" charset="0"/>
                <a:ea typeface="Calibri" pitchFamily="34" charset="-122"/>
                <a:cs typeface="Calibri" pitchFamily="34" charset="-120"/>
              </a:rPr>
              <a:t>GAD-7: Generalized Anxiety Disorder — 7 Items</a:t>
            </a:r>
            <a:endParaRPr lang="en-US" sz="2400" dirty="0"/>
          </a:p>
        </p:txBody>
      </p:sp>
      <p:sp>
        <p:nvSpPr>
          <p:cNvPr id="3" name="Text 1"/>
          <p:cNvSpPr/>
          <p:nvPr/>
        </p:nvSpPr>
        <p:spPr>
          <a:xfrm>
            <a:off x="548640" y="4864608"/>
            <a:ext cx="8046720" cy="228600"/>
          </a:xfrm>
          <a:prstGeom prst="rect">
            <a:avLst/>
          </a:prstGeom>
          <a:noFill/>
          <a:ln/>
        </p:spPr>
        <p:txBody>
          <a:bodyPr wrap="square" lIns="0" tIns="0" rIns="0" bIns="0" rtlCol="0" anchor="t"/>
          <a:lstStyle/>
          <a:p>
            <a:pPr marL="0" indent="0" algn="l">
              <a:buNone/>
            </a:pPr>
            <a:r>
              <a:rPr lang="en-US" sz="900" dirty="0">
                <a:solidFill>
                  <a:srgbClr val="6B7280"/>
                </a:solidFill>
                <a:latin typeface="Calibri" pitchFamily="34" charset="0"/>
                <a:ea typeface="Calibri" pitchFamily="34" charset="-122"/>
                <a:cs typeface="Calibri" pitchFamily="34" charset="-120"/>
              </a:rPr>
              <a:t>Edisa Shirley, PhD, LMHC  |  FCA SE Regional 2026</a:t>
            </a:r>
            <a:endParaRPr lang="en-US" sz="900" dirty="0"/>
          </a:p>
        </p:txBody>
      </p:sp>
      <p:sp>
        <p:nvSpPr>
          <p:cNvPr id="4" name="Text 2"/>
          <p:cNvSpPr/>
          <p:nvPr/>
        </p:nvSpPr>
        <p:spPr>
          <a:xfrm>
            <a:off x="548640" y="1188720"/>
            <a:ext cx="8092440" cy="411480"/>
          </a:xfrm>
          <a:prstGeom prst="rect">
            <a:avLst/>
          </a:prstGeom>
          <a:noFill/>
          <a:ln/>
        </p:spPr>
        <p:txBody>
          <a:bodyPr wrap="square" lIns="0" tIns="0" rIns="0" bIns="0" rtlCol="0" anchor="t"/>
          <a:lstStyle/>
          <a:p>
            <a:pPr marL="0" indent="0" algn="l">
              <a:buNone/>
            </a:pPr>
            <a:r>
              <a:rPr lang="en-US" sz="1300" i="1" dirty="0">
                <a:solidFill>
                  <a:srgbClr val="5C6B73"/>
                </a:solidFill>
                <a:latin typeface="Calibri" pitchFamily="34" charset="0"/>
                <a:ea typeface="Calibri" pitchFamily="34" charset="-122"/>
                <a:cs typeface="Calibri" pitchFamily="34" charset="-120"/>
              </a:rPr>
              <a:t>Companion instrument to the PHQ-9. Brief, validated, public domain.</a:t>
            </a:r>
            <a:endParaRPr lang="en-US" sz="1300" dirty="0"/>
          </a:p>
        </p:txBody>
      </p:sp>
      <p:sp>
        <p:nvSpPr>
          <p:cNvPr id="5" name="Shape 3"/>
          <p:cNvSpPr/>
          <p:nvPr/>
        </p:nvSpPr>
        <p:spPr>
          <a:xfrm>
            <a:off x="548640" y="1783080"/>
            <a:ext cx="3931920" cy="2834640"/>
          </a:xfrm>
          <a:prstGeom prst="rect">
            <a:avLst/>
          </a:prstGeom>
          <a:solidFill>
            <a:srgbClr val="FFFFFF"/>
          </a:solidFill>
          <a:ln w="9525">
            <a:solidFill>
              <a:srgbClr val="E5E7EB"/>
            </a:solidFill>
            <a:prstDash val="solid"/>
          </a:ln>
          <a:effectLst>
            <a:outerShdw blurRad="76200" dist="12700" dir="5400000" algn="bl" rotWithShape="0">
              <a:srgbClr val="000000">
                <a:alpha val="5000"/>
              </a:srgbClr>
            </a:outerShdw>
          </a:effectLst>
        </p:spPr>
        <p:txBody>
          <a:bodyPr/>
          <a:lstStyle/>
          <a:p>
            <a:endParaRPr lang="en-US"/>
          </a:p>
        </p:txBody>
      </p:sp>
      <p:sp>
        <p:nvSpPr>
          <p:cNvPr id="6" name="Shape 4"/>
          <p:cNvSpPr/>
          <p:nvPr/>
        </p:nvSpPr>
        <p:spPr>
          <a:xfrm>
            <a:off x="548640" y="1783080"/>
            <a:ext cx="73152" cy="2834640"/>
          </a:xfrm>
          <a:prstGeom prst="rect">
            <a:avLst/>
          </a:prstGeom>
          <a:solidFill>
            <a:srgbClr val="1B3A4B"/>
          </a:solidFill>
          <a:ln/>
        </p:spPr>
        <p:txBody>
          <a:bodyPr/>
          <a:lstStyle/>
          <a:p>
            <a:endParaRPr lang="en-US"/>
          </a:p>
        </p:txBody>
      </p:sp>
      <p:sp>
        <p:nvSpPr>
          <p:cNvPr id="7" name="Text 5"/>
          <p:cNvSpPr/>
          <p:nvPr/>
        </p:nvSpPr>
        <p:spPr>
          <a:xfrm>
            <a:off x="777240" y="1920240"/>
            <a:ext cx="3566160" cy="320040"/>
          </a:xfrm>
          <a:prstGeom prst="rect">
            <a:avLst/>
          </a:prstGeom>
          <a:noFill/>
          <a:ln/>
        </p:spPr>
        <p:txBody>
          <a:bodyPr wrap="square" lIns="0" tIns="0" rIns="0" bIns="0" rtlCol="0" anchor="t"/>
          <a:lstStyle/>
          <a:p>
            <a:pPr marL="0" indent="0" algn="l">
              <a:buNone/>
            </a:pPr>
            <a:r>
              <a:rPr lang="en-US" sz="1400" b="1" dirty="0">
                <a:solidFill>
                  <a:srgbClr val="1B3A4B"/>
                </a:solidFill>
                <a:latin typeface="Calibri" pitchFamily="34" charset="0"/>
                <a:ea typeface="Calibri" pitchFamily="34" charset="-122"/>
                <a:cs typeface="Calibri" pitchFamily="34" charset="-120"/>
              </a:rPr>
              <a:t>About the Tool</a:t>
            </a:r>
            <a:endParaRPr lang="en-US" sz="1400" dirty="0"/>
          </a:p>
        </p:txBody>
      </p:sp>
      <p:sp>
        <p:nvSpPr>
          <p:cNvPr id="8" name="Text 6"/>
          <p:cNvSpPr/>
          <p:nvPr/>
        </p:nvSpPr>
        <p:spPr>
          <a:xfrm>
            <a:off x="777240" y="2286000"/>
            <a:ext cx="3566160" cy="2194560"/>
          </a:xfrm>
          <a:prstGeom prst="rect">
            <a:avLst/>
          </a:prstGeom>
          <a:noFill/>
          <a:ln/>
        </p:spPr>
        <p:txBody>
          <a:bodyPr wrap="square" lIns="0" tIns="0" rIns="0" bIns="0" rtlCol="0" anchor="t"/>
          <a:lstStyle/>
          <a:p>
            <a:pPr marL="0" indent="0" algn="l">
              <a:spcAft>
                <a:spcPts val="400"/>
              </a:spcAft>
              <a:buNone/>
            </a:pPr>
            <a:r>
              <a:rPr lang="en-US" sz="1100" dirty="0">
                <a:solidFill>
                  <a:srgbClr val="2B2B2B"/>
                </a:solidFill>
                <a:latin typeface="Calibri" pitchFamily="34" charset="0"/>
                <a:ea typeface="Calibri" pitchFamily="34" charset="-122"/>
                <a:cs typeface="Calibri" pitchFamily="34" charset="-120"/>
              </a:rPr>
              <a:t>• 7 items, ~2 minutes</a:t>
            </a:r>
            <a:endParaRPr lang="en-US" sz="1100" dirty="0"/>
          </a:p>
          <a:p>
            <a:pPr marL="0" indent="0" algn="l">
              <a:spcAft>
                <a:spcPts val="400"/>
              </a:spcAft>
              <a:buNone/>
            </a:pPr>
            <a:r>
              <a:rPr lang="en-US" sz="1100" dirty="0">
                <a:solidFill>
                  <a:srgbClr val="2B2B2B"/>
                </a:solidFill>
                <a:latin typeface="Calibri" pitchFamily="34" charset="0"/>
                <a:ea typeface="Calibri" pitchFamily="34" charset="-122"/>
                <a:cs typeface="Calibri" pitchFamily="34" charset="-120"/>
              </a:rPr>
              <a:t>• Self-administered</a:t>
            </a:r>
            <a:endParaRPr lang="en-US" sz="1100" dirty="0"/>
          </a:p>
          <a:p>
            <a:pPr marL="0" indent="0" algn="l">
              <a:spcAft>
                <a:spcPts val="400"/>
              </a:spcAft>
              <a:buNone/>
            </a:pPr>
            <a:r>
              <a:rPr lang="en-US" sz="1100" dirty="0">
                <a:solidFill>
                  <a:srgbClr val="2B2B2B"/>
                </a:solidFill>
                <a:latin typeface="Calibri" pitchFamily="34" charset="0"/>
                <a:ea typeface="Calibri" pitchFamily="34" charset="-122"/>
                <a:cs typeface="Calibri" pitchFamily="34" charset="-120"/>
              </a:rPr>
              <a:t>• Freely available — no permission required for clinical use</a:t>
            </a:r>
            <a:endParaRPr lang="en-US" sz="1100" dirty="0"/>
          </a:p>
          <a:p>
            <a:pPr marL="0" indent="0" algn="l">
              <a:spcAft>
                <a:spcPts val="400"/>
              </a:spcAft>
              <a:buNone/>
            </a:pPr>
            <a:r>
              <a:rPr lang="en-US" sz="1100" dirty="0">
                <a:solidFill>
                  <a:srgbClr val="2B2B2B"/>
                </a:solidFill>
                <a:latin typeface="Calibri" pitchFamily="34" charset="0"/>
                <a:ea typeface="Calibri" pitchFamily="34" charset="-122"/>
                <a:cs typeface="Calibri" pitchFamily="34" charset="-120"/>
              </a:rPr>
              <a:t>• Validated for generalized anxiety, panic disorder, social anxiety</a:t>
            </a:r>
            <a:endParaRPr lang="en-US" sz="1100" dirty="0"/>
          </a:p>
          <a:p>
            <a:pPr marL="0" indent="0" algn="l">
              <a:spcAft>
                <a:spcPts val="400"/>
              </a:spcAft>
              <a:buNone/>
            </a:pPr>
            <a:r>
              <a:rPr lang="en-US" sz="1100" dirty="0">
                <a:solidFill>
                  <a:srgbClr val="2B2B2B"/>
                </a:solidFill>
                <a:latin typeface="Calibri" pitchFamily="34" charset="0"/>
                <a:ea typeface="Calibri" pitchFamily="34" charset="-122"/>
                <a:cs typeface="Calibri" pitchFamily="34" charset="-120"/>
              </a:rPr>
              <a:t>• Often paired with PHQ-9 in primary care</a:t>
            </a:r>
            <a:endParaRPr lang="en-US" sz="1100" dirty="0"/>
          </a:p>
        </p:txBody>
      </p:sp>
      <p:sp>
        <p:nvSpPr>
          <p:cNvPr id="9" name="Shape 7"/>
          <p:cNvSpPr/>
          <p:nvPr/>
        </p:nvSpPr>
        <p:spPr>
          <a:xfrm>
            <a:off x="4663440" y="1783080"/>
            <a:ext cx="3931920" cy="2834640"/>
          </a:xfrm>
          <a:prstGeom prst="rect">
            <a:avLst/>
          </a:prstGeom>
          <a:solidFill>
            <a:srgbClr val="FFFFFF"/>
          </a:solidFill>
          <a:ln w="9525">
            <a:solidFill>
              <a:srgbClr val="E5E7EB"/>
            </a:solidFill>
            <a:prstDash val="solid"/>
          </a:ln>
          <a:effectLst>
            <a:outerShdw blurRad="76200" dist="12700" dir="5400000" algn="bl" rotWithShape="0">
              <a:srgbClr val="000000">
                <a:alpha val="5000"/>
              </a:srgbClr>
            </a:outerShdw>
          </a:effectLst>
        </p:spPr>
        <p:txBody>
          <a:bodyPr/>
          <a:lstStyle/>
          <a:p>
            <a:endParaRPr lang="en-US"/>
          </a:p>
        </p:txBody>
      </p:sp>
      <p:sp>
        <p:nvSpPr>
          <p:cNvPr id="10" name="Shape 8"/>
          <p:cNvSpPr/>
          <p:nvPr/>
        </p:nvSpPr>
        <p:spPr>
          <a:xfrm>
            <a:off x="4663440" y="1783080"/>
            <a:ext cx="73152" cy="2834640"/>
          </a:xfrm>
          <a:prstGeom prst="rect">
            <a:avLst/>
          </a:prstGeom>
          <a:solidFill>
            <a:srgbClr val="C8A157"/>
          </a:solidFill>
          <a:ln/>
        </p:spPr>
        <p:txBody>
          <a:bodyPr/>
          <a:lstStyle/>
          <a:p>
            <a:endParaRPr lang="en-US"/>
          </a:p>
        </p:txBody>
      </p:sp>
      <p:sp>
        <p:nvSpPr>
          <p:cNvPr id="11" name="Text 9"/>
          <p:cNvSpPr/>
          <p:nvPr/>
        </p:nvSpPr>
        <p:spPr>
          <a:xfrm>
            <a:off x="4892040" y="1920240"/>
            <a:ext cx="3566160" cy="320040"/>
          </a:xfrm>
          <a:prstGeom prst="rect">
            <a:avLst/>
          </a:prstGeom>
          <a:noFill/>
          <a:ln/>
        </p:spPr>
        <p:txBody>
          <a:bodyPr wrap="square" lIns="0" tIns="0" rIns="0" bIns="0" rtlCol="0" anchor="t"/>
          <a:lstStyle/>
          <a:p>
            <a:pPr marL="0" indent="0" algn="l">
              <a:buNone/>
            </a:pPr>
            <a:r>
              <a:rPr lang="en-US" sz="1400" b="1" dirty="0">
                <a:solidFill>
                  <a:srgbClr val="1B3A4B"/>
                </a:solidFill>
                <a:latin typeface="Calibri" pitchFamily="34" charset="0"/>
                <a:ea typeface="Calibri" pitchFamily="34" charset="-122"/>
                <a:cs typeface="Calibri" pitchFamily="34" charset="-120"/>
              </a:rPr>
              <a:t>Score Interpretation</a:t>
            </a:r>
            <a:endParaRPr lang="en-US" sz="1400" dirty="0"/>
          </a:p>
        </p:txBody>
      </p:sp>
      <p:sp>
        <p:nvSpPr>
          <p:cNvPr id="12" name="Text 10"/>
          <p:cNvSpPr/>
          <p:nvPr/>
        </p:nvSpPr>
        <p:spPr>
          <a:xfrm>
            <a:off x="4892040" y="2286000"/>
            <a:ext cx="3566160" cy="2194560"/>
          </a:xfrm>
          <a:prstGeom prst="rect">
            <a:avLst/>
          </a:prstGeom>
          <a:noFill/>
          <a:ln/>
        </p:spPr>
        <p:txBody>
          <a:bodyPr wrap="square" lIns="0" tIns="0" rIns="0" bIns="0" rtlCol="0" anchor="t"/>
          <a:lstStyle/>
          <a:p>
            <a:pPr marL="0" indent="0" algn="l">
              <a:spcAft>
                <a:spcPts val="400"/>
              </a:spcAft>
              <a:buNone/>
            </a:pPr>
            <a:r>
              <a:rPr lang="en-US" sz="1100" dirty="0">
                <a:solidFill>
                  <a:srgbClr val="2B2B2B"/>
                </a:solidFill>
                <a:latin typeface="Calibri" pitchFamily="34" charset="0"/>
                <a:ea typeface="Calibri" pitchFamily="34" charset="-122"/>
                <a:cs typeface="Calibri" pitchFamily="34" charset="-120"/>
              </a:rPr>
              <a:t>0–4 — Minimal anxiety</a:t>
            </a:r>
            <a:endParaRPr lang="en-US" sz="1100" dirty="0"/>
          </a:p>
          <a:p>
            <a:pPr marL="0" indent="0" algn="l">
              <a:spcAft>
                <a:spcPts val="400"/>
              </a:spcAft>
              <a:buNone/>
            </a:pPr>
            <a:r>
              <a:rPr lang="en-US" sz="1100" dirty="0">
                <a:solidFill>
                  <a:srgbClr val="2B2B2B"/>
                </a:solidFill>
                <a:latin typeface="Calibri" pitchFamily="34" charset="0"/>
                <a:ea typeface="Calibri" pitchFamily="34" charset="-122"/>
                <a:cs typeface="Calibri" pitchFamily="34" charset="-120"/>
              </a:rPr>
              <a:t>5–9 — Mild anxiety</a:t>
            </a:r>
            <a:endParaRPr lang="en-US" sz="1100" dirty="0"/>
          </a:p>
          <a:p>
            <a:pPr marL="0" indent="0" algn="l">
              <a:spcAft>
                <a:spcPts val="400"/>
              </a:spcAft>
              <a:buNone/>
            </a:pPr>
            <a:r>
              <a:rPr lang="en-US" sz="1100" dirty="0">
                <a:solidFill>
                  <a:srgbClr val="2B2B2B"/>
                </a:solidFill>
                <a:latin typeface="Calibri" pitchFamily="34" charset="0"/>
                <a:ea typeface="Calibri" pitchFamily="34" charset="-122"/>
                <a:cs typeface="Calibri" pitchFamily="34" charset="-120"/>
              </a:rPr>
              <a:t>10–14 — Moderate anxiety</a:t>
            </a:r>
            <a:endParaRPr lang="en-US" sz="1100" dirty="0"/>
          </a:p>
          <a:p>
            <a:pPr marL="0" indent="0" algn="l">
              <a:spcAft>
                <a:spcPts val="400"/>
              </a:spcAft>
              <a:buNone/>
            </a:pPr>
            <a:r>
              <a:rPr lang="en-US" sz="1100" dirty="0">
                <a:solidFill>
                  <a:srgbClr val="2B2B2B"/>
                </a:solidFill>
                <a:latin typeface="Calibri" pitchFamily="34" charset="0"/>
                <a:ea typeface="Calibri" pitchFamily="34" charset="-122"/>
                <a:cs typeface="Calibri" pitchFamily="34" charset="-120"/>
              </a:rPr>
              <a:t>15–21 — Severe anxiety</a:t>
            </a:r>
            <a:endParaRPr lang="en-US" sz="1100" dirty="0"/>
          </a:p>
          <a:p>
            <a:pPr marL="0" indent="0" algn="l">
              <a:spcAft>
                <a:spcPts val="400"/>
              </a:spcAft>
              <a:buNone/>
            </a:pPr>
            <a:endParaRPr lang="en-US" sz="1100" dirty="0"/>
          </a:p>
          <a:p>
            <a:pPr marL="0" indent="0" algn="l">
              <a:spcAft>
                <a:spcPts val="400"/>
              </a:spcAft>
              <a:buNone/>
            </a:pPr>
            <a:r>
              <a:rPr lang="en-US" sz="1100" dirty="0">
                <a:solidFill>
                  <a:srgbClr val="2B2B2B"/>
                </a:solidFill>
                <a:latin typeface="Calibri" pitchFamily="34" charset="0"/>
                <a:ea typeface="Calibri" pitchFamily="34" charset="-122"/>
                <a:cs typeface="Calibri" pitchFamily="34" charset="-120"/>
              </a:rPr>
              <a:t>A score of 10+ generally warrants further evaluation by a qualified mental health professional.</a:t>
            </a:r>
            <a:endParaRPr lang="en-US" sz="11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1">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48640" y="365760"/>
            <a:ext cx="8046720" cy="502920"/>
          </a:xfrm>
          <a:prstGeom prst="rect">
            <a:avLst/>
          </a:prstGeom>
          <a:noFill/>
          <a:ln/>
        </p:spPr>
        <p:txBody>
          <a:bodyPr wrap="square" lIns="0" tIns="0" rIns="0" bIns="0" rtlCol="0" anchor="t"/>
          <a:lstStyle/>
          <a:p>
            <a:pPr marL="0" indent="0" algn="l">
              <a:buNone/>
            </a:pPr>
            <a:r>
              <a:rPr lang="en-US" sz="2400" b="1" dirty="0">
                <a:solidFill>
                  <a:srgbClr val="1B3A4B"/>
                </a:solidFill>
                <a:latin typeface="Calibri" pitchFamily="34" charset="0"/>
                <a:ea typeface="Calibri" pitchFamily="34" charset="-122"/>
                <a:cs typeface="Calibri" pitchFamily="34" charset="-120"/>
              </a:rPr>
              <a:t>Substance Use: The Other Hidden Variable</a:t>
            </a:r>
            <a:endParaRPr lang="en-US" sz="2400" dirty="0"/>
          </a:p>
        </p:txBody>
      </p:sp>
      <p:sp>
        <p:nvSpPr>
          <p:cNvPr id="3" name="Text 1"/>
          <p:cNvSpPr/>
          <p:nvPr/>
        </p:nvSpPr>
        <p:spPr>
          <a:xfrm>
            <a:off x="548640" y="164592"/>
            <a:ext cx="8046720" cy="228600"/>
          </a:xfrm>
          <a:prstGeom prst="rect">
            <a:avLst/>
          </a:prstGeom>
          <a:noFill/>
          <a:ln/>
        </p:spPr>
        <p:txBody>
          <a:bodyPr wrap="square" lIns="0" tIns="0" rIns="0" bIns="0" rtlCol="0" anchor="t"/>
          <a:lstStyle/>
          <a:p>
            <a:pPr marL="0" indent="0" algn="l">
              <a:buNone/>
            </a:pPr>
            <a:r>
              <a:rPr lang="en-US" sz="1000" b="1" kern="0" spc="400" dirty="0">
                <a:solidFill>
                  <a:srgbClr val="C8A157"/>
                </a:solidFill>
                <a:latin typeface="Calibri" pitchFamily="34" charset="0"/>
                <a:ea typeface="Calibri" pitchFamily="34" charset="-122"/>
                <a:cs typeface="Calibri" pitchFamily="34" charset="-120"/>
              </a:rPr>
              <a:t>A CO-OCCURRING CONSIDERATION</a:t>
            </a:r>
            <a:endParaRPr lang="en-US" sz="1000" dirty="0"/>
          </a:p>
        </p:txBody>
      </p:sp>
      <p:sp>
        <p:nvSpPr>
          <p:cNvPr id="4" name="Text 2"/>
          <p:cNvSpPr/>
          <p:nvPr/>
        </p:nvSpPr>
        <p:spPr>
          <a:xfrm>
            <a:off x="548640" y="4864608"/>
            <a:ext cx="8046720" cy="228600"/>
          </a:xfrm>
          <a:prstGeom prst="rect">
            <a:avLst/>
          </a:prstGeom>
          <a:noFill/>
          <a:ln/>
        </p:spPr>
        <p:txBody>
          <a:bodyPr wrap="square" lIns="0" tIns="0" rIns="0" bIns="0" rtlCol="0" anchor="t"/>
          <a:lstStyle/>
          <a:p>
            <a:pPr marL="0" indent="0" algn="l">
              <a:buNone/>
            </a:pPr>
            <a:r>
              <a:rPr lang="en-US" sz="900" dirty="0">
                <a:solidFill>
                  <a:srgbClr val="6B7280"/>
                </a:solidFill>
                <a:latin typeface="Calibri" pitchFamily="34" charset="0"/>
                <a:ea typeface="Calibri" pitchFamily="34" charset="-122"/>
                <a:cs typeface="Calibri" pitchFamily="34" charset="-120"/>
              </a:rPr>
              <a:t>Edisa Shirley, PhD, LMHC  |  FCA SE Regional 2026</a:t>
            </a:r>
            <a:endParaRPr lang="en-US" sz="900" dirty="0"/>
          </a:p>
        </p:txBody>
      </p:sp>
      <p:sp>
        <p:nvSpPr>
          <p:cNvPr id="5" name="Text 3"/>
          <p:cNvSpPr/>
          <p:nvPr/>
        </p:nvSpPr>
        <p:spPr>
          <a:xfrm>
            <a:off x="548640" y="1051560"/>
            <a:ext cx="8092440" cy="777240"/>
          </a:xfrm>
          <a:prstGeom prst="rect">
            <a:avLst/>
          </a:prstGeom>
          <a:noFill/>
          <a:ln/>
        </p:spPr>
        <p:txBody>
          <a:bodyPr wrap="square" lIns="0" tIns="0" rIns="0" bIns="0" rtlCol="0" anchor="t"/>
          <a:lstStyle/>
          <a:p>
            <a:pPr marL="0" indent="0" algn="l">
              <a:buNone/>
            </a:pPr>
            <a:r>
              <a:rPr lang="en-US" sz="1300" i="1" dirty="0">
                <a:solidFill>
                  <a:srgbClr val="5C6B73"/>
                </a:solidFill>
                <a:latin typeface="Calibri" pitchFamily="34" charset="0"/>
                <a:ea typeface="Calibri" pitchFamily="34" charset="-122"/>
                <a:cs typeface="Calibri" pitchFamily="34" charset="-120"/>
              </a:rPr>
              <a:t>Chronic pain and substance use frequently travel together. Chiropractic care is often positioned as an alternative to opioids — which means your patient pool overlaps the substance use continuum more than most. Recognizing the pattern matters.</a:t>
            </a:r>
            <a:endParaRPr lang="en-US" sz="1300" dirty="0"/>
          </a:p>
        </p:txBody>
      </p:sp>
      <p:sp>
        <p:nvSpPr>
          <p:cNvPr id="6" name="Shape 4"/>
          <p:cNvSpPr/>
          <p:nvPr/>
        </p:nvSpPr>
        <p:spPr>
          <a:xfrm>
            <a:off x="548640" y="1920240"/>
            <a:ext cx="2377440" cy="1417320"/>
          </a:xfrm>
          <a:prstGeom prst="rect">
            <a:avLst/>
          </a:prstGeom>
          <a:solidFill>
            <a:srgbClr val="F3F4F6"/>
          </a:solidFill>
          <a:ln/>
        </p:spPr>
        <p:txBody>
          <a:bodyPr/>
          <a:lstStyle/>
          <a:p>
            <a:endParaRPr lang="en-US"/>
          </a:p>
        </p:txBody>
      </p:sp>
      <p:sp>
        <p:nvSpPr>
          <p:cNvPr id="7" name="Text 5"/>
          <p:cNvSpPr/>
          <p:nvPr/>
        </p:nvSpPr>
        <p:spPr>
          <a:xfrm>
            <a:off x="548640" y="2057400"/>
            <a:ext cx="2377440" cy="779526"/>
          </a:xfrm>
          <a:prstGeom prst="rect">
            <a:avLst/>
          </a:prstGeom>
          <a:noFill/>
          <a:ln/>
        </p:spPr>
        <p:txBody>
          <a:bodyPr wrap="square" lIns="0" tIns="0" rIns="0" bIns="0" rtlCol="0" anchor="ctr"/>
          <a:lstStyle/>
          <a:p>
            <a:pPr marL="0" indent="0" algn="ctr">
              <a:buNone/>
            </a:pPr>
            <a:r>
              <a:rPr lang="en-US" sz="3600" b="1" dirty="0">
                <a:solidFill>
                  <a:srgbClr val="1B3A4B"/>
                </a:solidFill>
                <a:latin typeface="Calibri" pitchFamily="34" charset="0"/>
                <a:ea typeface="Calibri" pitchFamily="34" charset="-122"/>
                <a:cs typeface="Calibri" pitchFamily="34" charset="-120"/>
              </a:rPr>
              <a:t>20–30%</a:t>
            </a:r>
            <a:endParaRPr lang="en-US" sz="3600" dirty="0"/>
          </a:p>
        </p:txBody>
      </p:sp>
      <p:sp>
        <p:nvSpPr>
          <p:cNvPr id="8" name="Text 6"/>
          <p:cNvSpPr/>
          <p:nvPr/>
        </p:nvSpPr>
        <p:spPr>
          <a:xfrm>
            <a:off x="685800" y="2798978"/>
            <a:ext cx="2103120" cy="425196"/>
          </a:xfrm>
          <a:prstGeom prst="rect">
            <a:avLst/>
          </a:prstGeom>
          <a:noFill/>
          <a:ln/>
        </p:spPr>
        <p:txBody>
          <a:bodyPr wrap="square" lIns="0" tIns="0" rIns="0" bIns="0" rtlCol="0" anchor="t"/>
          <a:lstStyle/>
          <a:p>
            <a:pPr marL="0" indent="0" algn="ctr">
              <a:buNone/>
            </a:pPr>
            <a:r>
              <a:rPr lang="en-US" sz="1000" dirty="0">
                <a:solidFill>
                  <a:srgbClr val="2B2B2B"/>
                </a:solidFill>
                <a:latin typeface="Calibri" pitchFamily="34" charset="0"/>
                <a:ea typeface="Calibri" pitchFamily="34" charset="-122"/>
                <a:cs typeface="Calibri" pitchFamily="34" charset="-120"/>
              </a:rPr>
              <a:t>estimated prevalence of current or past substance use issues in chronic pain populations</a:t>
            </a:r>
            <a:endParaRPr lang="en-US" sz="1000" dirty="0"/>
          </a:p>
        </p:txBody>
      </p:sp>
      <p:sp>
        <p:nvSpPr>
          <p:cNvPr id="9" name="Shape 7"/>
          <p:cNvSpPr/>
          <p:nvPr/>
        </p:nvSpPr>
        <p:spPr>
          <a:xfrm>
            <a:off x="3108960" y="1920240"/>
            <a:ext cx="5532120" cy="1417320"/>
          </a:xfrm>
          <a:prstGeom prst="rect">
            <a:avLst/>
          </a:prstGeom>
          <a:solidFill>
            <a:srgbClr val="FFFFFF"/>
          </a:solidFill>
          <a:ln w="9525">
            <a:solidFill>
              <a:srgbClr val="E5E7EB"/>
            </a:solidFill>
            <a:prstDash val="solid"/>
          </a:ln>
          <a:effectLst>
            <a:outerShdw blurRad="76200" dist="12700" dir="5400000" algn="bl" rotWithShape="0">
              <a:srgbClr val="000000">
                <a:alpha val="5000"/>
              </a:srgbClr>
            </a:outerShdw>
          </a:effectLst>
        </p:spPr>
        <p:txBody>
          <a:bodyPr/>
          <a:lstStyle/>
          <a:p>
            <a:endParaRPr lang="en-US"/>
          </a:p>
        </p:txBody>
      </p:sp>
      <p:sp>
        <p:nvSpPr>
          <p:cNvPr id="10" name="Shape 8"/>
          <p:cNvSpPr/>
          <p:nvPr/>
        </p:nvSpPr>
        <p:spPr>
          <a:xfrm>
            <a:off x="3108960" y="1920240"/>
            <a:ext cx="73152" cy="1417320"/>
          </a:xfrm>
          <a:prstGeom prst="rect">
            <a:avLst/>
          </a:prstGeom>
          <a:solidFill>
            <a:srgbClr val="C8A157"/>
          </a:solidFill>
          <a:ln/>
        </p:spPr>
        <p:txBody>
          <a:bodyPr/>
          <a:lstStyle/>
          <a:p>
            <a:endParaRPr lang="en-US"/>
          </a:p>
        </p:txBody>
      </p:sp>
      <p:sp>
        <p:nvSpPr>
          <p:cNvPr id="11" name="Text 9"/>
          <p:cNvSpPr/>
          <p:nvPr/>
        </p:nvSpPr>
        <p:spPr>
          <a:xfrm>
            <a:off x="3337560" y="2057400"/>
            <a:ext cx="5166360" cy="320040"/>
          </a:xfrm>
          <a:prstGeom prst="rect">
            <a:avLst/>
          </a:prstGeom>
          <a:noFill/>
          <a:ln/>
        </p:spPr>
        <p:txBody>
          <a:bodyPr wrap="square" lIns="0" tIns="0" rIns="0" bIns="0" rtlCol="0" anchor="t"/>
          <a:lstStyle/>
          <a:p>
            <a:pPr marL="0" indent="0" algn="l">
              <a:buNone/>
            </a:pPr>
            <a:r>
              <a:rPr lang="en-US" sz="1200" b="1" dirty="0">
                <a:solidFill>
                  <a:srgbClr val="1B3A4B"/>
                </a:solidFill>
                <a:latin typeface="Calibri" pitchFamily="34" charset="0"/>
                <a:ea typeface="Calibri" pitchFamily="34" charset="-122"/>
                <a:cs typeface="Calibri" pitchFamily="34" charset="-120"/>
              </a:rPr>
              <a:t>SIGNS WORTH NOTICING</a:t>
            </a:r>
            <a:endParaRPr lang="en-US" sz="1200" dirty="0"/>
          </a:p>
        </p:txBody>
      </p:sp>
      <p:sp>
        <p:nvSpPr>
          <p:cNvPr id="12" name="Text 10"/>
          <p:cNvSpPr/>
          <p:nvPr/>
        </p:nvSpPr>
        <p:spPr>
          <a:xfrm>
            <a:off x="3337560" y="2423160"/>
            <a:ext cx="5166360" cy="777240"/>
          </a:xfrm>
          <a:prstGeom prst="rect">
            <a:avLst/>
          </a:prstGeom>
          <a:noFill/>
          <a:ln/>
        </p:spPr>
        <p:txBody>
          <a:bodyPr wrap="square" lIns="0" tIns="0" rIns="0" bIns="0" rtlCol="0" anchor="t"/>
          <a:lstStyle/>
          <a:p>
            <a:pPr marL="0" indent="0" algn="l">
              <a:spcAft>
                <a:spcPts val="400"/>
              </a:spcAft>
              <a:buNone/>
            </a:pPr>
            <a:r>
              <a:rPr lang="en-US" sz="1000" dirty="0">
                <a:solidFill>
                  <a:srgbClr val="2B2B2B"/>
                </a:solidFill>
                <a:latin typeface="Calibri" pitchFamily="34" charset="0"/>
                <a:ea typeface="Calibri" pitchFamily="34" charset="-122"/>
                <a:cs typeface="Calibri" pitchFamily="34" charset="-120"/>
              </a:rPr>
              <a:t>• Escalating tolerance to manual therapy or requests for stronger interventions only</a:t>
            </a:r>
            <a:endParaRPr lang="en-US" sz="1000" dirty="0"/>
          </a:p>
          <a:p>
            <a:pPr marL="0" indent="0" algn="l">
              <a:spcAft>
                <a:spcPts val="400"/>
              </a:spcAft>
              <a:buNone/>
            </a:pPr>
            <a:r>
              <a:rPr lang="en-US" sz="1000" dirty="0">
                <a:solidFill>
                  <a:srgbClr val="2B2B2B"/>
                </a:solidFill>
                <a:latin typeface="Calibri" pitchFamily="34" charset="0"/>
                <a:ea typeface="Calibri" pitchFamily="34" charset="-122"/>
                <a:cs typeface="Calibri" pitchFamily="34" charset="-120"/>
              </a:rPr>
              <a:t>• Frequent missed appointments, particularly clustered</a:t>
            </a:r>
            <a:endParaRPr lang="en-US" sz="1000" dirty="0"/>
          </a:p>
          <a:p>
            <a:pPr marL="0" indent="0" algn="l">
              <a:spcAft>
                <a:spcPts val="400"/>
              </a:spcAft>
              <a:buNone/>
            </a:pPr>
            <a:r>
              <a:rPr lang="en-US" sz="1000" dirty="0">
                <a:solidFill>
                  <a:srgbClr val="2B2B2B"/>
                </a:solidFill>
                <a:latin typeface="Calibri" pitchFamily="34" charset="0"/>
                <a:ea typeface="Calibri" pitchFamily="34" charset="-122"/>
                <a:cs typeface="Calibri" pitchFamily="34" charset="-120"/>
              </a:rPr>
              <a:t>• Secrecy or evasiveness about other providers, prescriptions, or specialists</a:t>
            </a:r>
            <a:endParaRPr lang="en-US" sz="1000" dirty="0"/>
          </a:p>
          <a:p>
            <a:pPr marL="0" indent="0" algn="l">
              <a:spcAft>
                <a:spcPts val="400"/>
              </a:spcAft>
              <a:buNone/>
            </a:pPr>
            <a:r>
              <a:rPr lang="en-US" sz="1000" dirty="0">
                <a:solidFill>
                  <a:srgbClr val="2B2B2B"/>
                </a:solidFill>
                <a:latin typeface="Calibri" pitchFamily="34" charset="0"/>
                <a:ea typeface="Calibri" pitchFamily="34" charset="-122"/>
                <a:cs typeface="Calibri" pitchFamily="34" charset="-120"/>
              </a:rPr>
              <a:t>• "I just need something that works" framing without engagement in self-care</a:t>
            </a:r>
            <a:endParaRPr lang="en-US" sz="1000" dirty="0"/>
          </a:p>
        </p:txBody>
      </p:sp>
      <p:sp>
        <p:nvSpPr>
          <p:cNvPr id="13" name="Shape 11"/>
          <p:cNvSpPr/>
          <p:nvPr/>
        </p:nvSpPr>
        <p:spPr>
          <a:xfrm>
            <a:off x="548640" y="3429000"/>
            <a:ext cx="4023360" cy="1280160"/>
          </a:xfrm>
          <a:prstGeom prst="rect">
            <a:avLst/>
          </a:prstGeom>
          <a:solidFill>
            <a:srgbClr val="FFFFFF"/>
          </a:solidFill>
          <a:ln w="9525">
            <a:solidFill>
              <a:srgbClr val="E5E7EB"/>
            </a:solidFill>
            <a:prstDash val="solid"/>
          </a:ln>
          <a:effectLst>
            <a:outerShdw blurRad="76200" dist="12700" dir="5400000" algn="bl" rotWithShape="0">
              <a:srgbClr val="000000">
                <a:alpha val="5000"/>
              </a:srgbClr>
            </a:outerShdw>
          </a:effectLst>
        </p:spPr>
        <p:txBody>
          <a:bodyPr/>
          <a:lstStyle/>
          <a:p>
            <a:endParaRPr lang="en-US"/>
          </a:p>
        </p:txBody>
      </p:sp>
      <p:sp>
        <p:nvSpPr>
          <p:cNvPr id="14" name="Shape 12"/>
          <p:cNvSpPr/>
          <p:nvPr/>
        </p:nvSpPr>
        <p:spPr>
          <a:xfrm>
            <a:off x="548640" y="3429000"/>
            <a:ext cx="73152" cy="1280160"/>
          </a:xfrm>
          <a:prstGeom prst="rect">
            <a:avLst/>
          </a:prstGeom>
          <a:solidFill>
            <a:srgbClr val="1B3A4B"/>
          </a:solidFill>
          <a:ln/>
        </p:spPr>
        <p:txBody>
          <a:bodyPr/>
          <a:lstStyle/>
          <a:p>
            <a:endParaRPr lang="en-US"/>
          </a:p>
        </p:txBody>
      </p:sp>
      <p:sp>
        <p:nvSpPr>
          <p:cNvPr id="15" name="Text 13"/>
          <p:cNvSpPr/>
          <p:nvPr/>
        </p:nvSpPr>
        <p:spPr>
          <a:xfrm>
            <a:off x="777240" y="3566160"/>
            <a:ext cx="3657600" cy="320040"/>
          </a:xfrm>
          <a:prstGeom prst="rect">
            <a:avLst/>
          </a:prstGeom>
          <a:noFill/>
          <a:ln/>
        </p:spPr>
        <p:txBody>
          <a:bodyPr wrap="square" lIns="0" tIns="0" rIns="0" bIns="0" rtlCol="0" anchor="t"/>
          <a:lstStyle/>
          <a:p>
            <a:pPr marL="0" indent="0" algn="l">
              <a:buNone/>
            </a:pPr>
            <a:r>
              <a:rPr lang="en-US" sz="1100" b="1" dirty="0">
                <a:solidFill>
                  <a:srgbClr val="1B3A4B"/>
                </a:solidFill>
                <a:latin typeface="Calibri" pitchFamily="34" charset="0"/>
                <a:ea typeface="Calibri" pitchFamily="34" charset="-122"/>
                <a:cs typeface="Calibri" pitchFamily="34" charset="-120"/>
              </a:rPr>
              <a:t>SINGLE-ITEM SCREEN (NIDA-validated)</a:t>
            </a:r>
            <a:endParaRPr lang="en-US" sz="1100" dirty="0"/>
          </a:p>
        </p:txBody>
      </p:sp>
      <p:sp>
        <p:nvSpPr>
          <p:cNvPr id="16" name="Text 14"/>
          <p:cNvSpPr/>
          <p:nvPr/>
        </p:nvSpPr>
        <p:spPr>
          <a:xfrm>
            <a:off x="777240" y="3931920"/>
            <a:ext cx="3657600" cy="640080"/>
          </a:xfrm>
          <a:prstGeom prst="rect">
            <a:avLst/>
          </a:prstGeom>
          <a:noFill/>
          <a:ln/>
        </p:spPr>
        <p:txBody>
          <a:bodyPr wrap="square" lIns="0" tIns="0" rIns="0" bIns="0" rtlCol="0" anchor="t"/>
          <a:lstStyle/>
          <a:p>
            <a:pPr marL="0" indent="0" algn="l">
              <a:spcAft>
                <a:spcPts val="400"/>
              </a:spcAft>
              <a:buNone/>
            </a:pPr>
            <a:r>
              <a:rPr lang="en-US" sz="1000" dirty="0">
                <a:solidFill>
                  <a:srgbClr val="2B2B2B"/>
                </a:solidFill>
                <a:latin typeface="Calibri" pitchFamily="34" charset="0"/>
                <a:ea typeface="Calibri" pitchFamily="34" charset="-122"/>
                <a:cs typeface="Calibri" pitchFamily="34" charset="-120"/>
              </a:rPr>
              <a:t>"In the past year, how many times have you used [alcohol / a recreational drug / a prescription medication for non-medical reasons] more than you meant to?" Any answer above zero warrants follow-up.</a:t>
            </a:r>
            <a:endParaRPr lang="en-US" sz="1000" dirty="0"/>
          </a:p>
        </p:txBody>
      </p:sp>
      <p:sp>
        <p:nvSpPr>
          <p:cNvPr id="17" name="Shape 15"/>
          <p:cNvSpPr/>
          <p:nvPr/>
        </p:nvSpPr>
        <p:spPr>
          <a:xfrm>
            <a:off x="4754880" y="3429000"/>
            <a:ext cx="3886200" cy="1280160"/>
          </a:xfrm>
          <a:prstGeom prst="rect">
            <a:avLst/>
          </a:prstGeom>
          <a:solidFill>
            <a:srgbClr val="FFFFFF"/>
          </a:solidFill>
          <a:ln w="9525">
            <a:solidFill>
              <a:srgbClr val="E5E7EB"/>
            </a:solidFill>
            <a:prstDash val="solid"/>
          </a:ln>
          <a:effectLst>
            <a:outerShdw blurRad="76200" dist="12700" dir="5400000" algn="bl" rotWithShape="0">
              <a:srgbClr val="000000">
                <a:alpha val="5000"/>
              </a:srgbClr>
            </a:outerShdw>
          </a:effectLst>
        </p:spPr>
        <p:txBody>
          <a:bodyPr/>
          <a:lstStyle/>
          <a:p>
            <a:endParaRPr lang="en-US"/>
          </a:p>
        </p:txBody>
      </p:sp>
      <p:sp>
        <p:nvSpPr>
          <p:cNvPr id="18" name="Shape 16"/>
          <p:cNvSpPr/>
          <p:nvPr/>
        </p:nvSpPr>
        <p:spPr>
          <a:xfrm>
            <a:off x="4754880" y="3429000"/>
            <a:ext cx="73152" cy="1280160"/>
          </a:xfrm>
          <a:prstGeom prst="rect">
            <a:avLst/>
          </a:prstGeom>
          <a:solidFill>
            <a:srgbClr val="5C6B73"/>
          </a:solidFill>
          <a:ln/>
        </p:spPr>
        <p:txBody>
          <a:bodyPr/>
          <a:lstStyle/>
          <a:p>
            <a:endParaRPr lang="en-US"/>
          </a:p>
        </p:txBody>
      </p:sp>
      <p:sp>
        <p:nvSpPr>
          <p:cNvPr id="19" name="Text 17"/>
          <p:cNvSpPr/>
          <p:nvPr/>
        </p:nvSpPr>
        <p:spPr>
          <a:xfrm>
            <a:off x="4983480" y="3566160"/>
            <a:ext cx="3520440" cy="320040"/>
          </a:xfrm>
          <a:prstGeom prst="rect">
            <a:avLst/>
          </a:prstGeom>
          <a:noFill/>
          <a:ln/>
        </p:spPr>
        <p:txBody>
          <a:bodyPr wrap="square" lIns="0" tIns="0" rIns="0" bIns="0" rtlCol="0" anchor="t"/>
          <a:lstStyle/>
          <a:p>
            <a:pPr marL="0" indent="0" algn="l">
              <a:buNone/>
            </a:pPr>
            <a:r>
              <a:rPr lang="en-US" sz="1100" b="1" dirty="0">
                <a:solidFill>
                  <a:srgbClr val="1B3A4B"/>
                </a:solidFill>
                <a:latin typeface="Calibri" pitchFamily="34" charset="0"/>
                <a:ea typeface="Calibri" pitchFamily="34" charset="-122"/>
                <a:cs typeface="Calibri" pitchFamily="34" charset="-120"/>
              </a:rPr>
              <a:t>YOUR ROLE</a:t>
            </a:r>
            <a:endParaRPr lang="en-US" sz="1100" dirty="0"/>
          </a:p>
        </p:txBody>
      </p:sp>
      <p:sp>
        <p:nvSpPr>
          <p:cNvPr id="20" name="Text 18"/>
          <p:cNvSpPr/>
          <p:nvPr/>
        </p:nvSpPr>
        <p:spPr>
          <a:xfrm>
            <a:off x="4983480" y="3931920"/>
            <a:ext cx="3520440" cy="640080"/>
          </a:xfrm>
          <a:prstGeom prst="rect">
            <a:avLst/>
          </a:prstGeom>
          <a:noFill/>
          <a:ln/>
        </p:spPr>
        <p:txBody>
          <a:bodyPr wrap="square" lIns="0" tIns="0" rIns="0" bIns="0" rtlCol="0" anchor="t"/>
          <a:lstStyle/>
          <a:p>
            <a:pPr marL="0" indent="0" algn="l">
              <a:spcAft>
                <a:spcPts val="400"/>
              </a:spcAft>
              <a:buNone/>
            </a:pPr>
            <a:r>
              <a:rPr lang="en-US" sz="1000" dirty="0">
                <a:solidFill>
                  <a:srgbClr val="2B2B2B"/>
                </a:solidFill>
                <a:latin typeface="Calibri" pitchFamily="34" charset="0"/>
                <a:ea typeface="Calibri" pitchFamily="34" charset="-122"/>
                <a:cs typeface="Calibri" pitchFamily="34" charset="-120"/>
              </a:rPr>
              <a:t>Recognize. Document the response in the patient’s own words. Refer to a substance use specialist or the patient’s PCP. This is not your treatment territory — it is your recognition territory.</a:t>
            </a:r>
            <a:endParaRPr lang="en-US" sz="1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2">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48640" y="365760"/>
            <a:ext cx="8046720" cy="502920"/>
          </a:xfrm>
          <a:prstGeom prst="rect">
            <a:avLst/>
          </a:prstGeom>
          <a:noFill/>
          <a:ln/>
        </p:spPr>
        <p:txBody>
          <a:bodyPr wrap="square" lIns="0" tIns="0" rIns="0" bIns="0" rtlCol="0" anchor="t"/>
          <a:lstStyle/>
          <a:p>
            <a:pPr marL="0" indent="0" algn="l">
              <a:buNone/>
            </a:pPr>
            <a:r>
              <a:rPr lang="en-US" sz="2400" b="1" dirty="0">
                <a:solidFill>
                  <a:srgbClr val="1B3A4B"/>
                </a:solidFill>
                <a:latin typeface="Calibri" pitchFamily="34" charset="0"/>
                <a:ea typeface="Calibri" pitchFamily="34" charset="-122"/>
                <a:cs typeface="Calibri" pitchFamily="34" charset="-120"/>
              </a:rPr>
              <a:t>Patient-Centered Language That Lands</a:t>
            </a:r>
            <a:endParaRPr lang="en-US" sz="2400" dirty="0"/>
          </a:p>
        </p:txBody>
      </p:sp>
      <p:sp>
        <p:nvSpPr>
          <p:cNvPr id="3" name="Text 1"/>
          <p:cNvSpPr/>
          <p:nvPr/>
        </p:nvSpPr>
        <p:spPr>
          <a:xfrm>
            <a:off x="548640" y="4864608"/>
            <a:ext cx="8046720" cy="228600"/>
          </a:xfrm>
          <a:prstGeom prst="rect">
            <a:avLst/>
          </a:prstGeom>
          <a:noFill/>
          <a:ln/>
        </p:spPr>
        <p:txBody>
          <a:bodyPr wrap="square" lIns="0" tIns="0" rIns="0" bIns="0" rtlCol="0" anchor="t"/>
          <a:lstStyle/>
          <a:p>
            <a:pPr marL="0" indent="0" algn="l">
              <a:buNone/>
            </a:pPr>
            <a:r>
              <a:rPr lang="en-US" sz="900" dirty="0">
                <a:solidFill>
                  <a:srgbClr val="6B7280"/>
                </a:solidFill>
                <a:latin typeface="Calibri" pitchFamily="34" charset="0"/>
                <a:ea typeface="Calibri" pitchFamily="34" charset="-122"/>
                <a:cs typeface="Calibri" pitchFamily="34" charset="-120"/>
              </a:rPr>
              <a:t>Edisa Shirley, PhD, LMHC  |  FCA SE Regional 2026</a:t>
            </a:r>
            <a:endParaRPr lang="en-US" sz="900" dirty="0"/>
          </a:p>
        </p:txBody>
      </p:sp>
      <p:pic>
        <p:nvPicPr>
          <p:cNvPr id="4" name="Image 0" descr="preencoded.png"/>
          <p:cNvPicPr>
            <a:picLocks noChangeAspect="1"/>
          </p:cNvPicPr>
          <p:nvPr/>
        </p:nvPicPr>
        <p:blipFill>
          <a:blip r:embed="rId3"/>
          <a:stretch>
            <a:fillRect/>
          </a:stretch>
        </p:blipFill>
        <p:spPr>
          <a:xfrm>
            <a:off x="548640" y="1188720"/>
            <a:ext cx="502920" cy="502920"/>
          </a:xfrm>
          <a:prstGeom prst="rect">
            <a:avLst/>
          </a:prstGeom>
        </p:spPr>
      </p:pic>
      <p:sp>
        <p:nvSpPr>
          <p:cNvPr id="5" name="Text 2"/>
          <p:cNvSpPr/>
          <p:nvPr/>
        </p:nvSpPr>
        <p:spPr>
          <a:xfrm>
            <a:off x="1188720" y="1188720"/>
            <a:ext cx="7132320" cy="457200"/>
          </a:xfrm>
          <a:prstGeom prst="rect">
            <a:avLst/>
          </a:prstGeom>
          <a:noFill/>
          <a:ln/>
        </p:spPr>
        <p:txBody>
          <a:bodyPr wrap="square" lIns="0" tIns="0" rIns="0" bIns="0" rtlCol="0" anchor="t"/>
          <a:lstStyle/>
          <a:p>
            <a:pPr marL="0" indent="0" algn="l">
              <a:buNone/>
            </a:pPr>
            <a:r>
              <a:rPr lang="en-US" sz="1300" i="1" dirty="0">
                <a:solidFill>
                  <a:srgbClr val="5C6B73"/>
                </a:solidFill>
                <a:latin typeface="Calibri" pitchFamily="34" charset="0"/>
                <a:ea typeface="Calibri" pitchFamily="34" charset="-122"/>
                <a:cs typeface="Calibri" pitchFamily="34" charset="-120"/>
              </a:rPr>
              <a:t>How you frame the conversation determines whether the patient hears care or judgment.</a:t>
            </a:r>
            <a:endParaRPr lang="en-US" sz="1300" dirty="0"/>
          </a:p>
        </p:txBody>
      </p:sp>
      <p:sp>
        <p:nvSpPr>
          <p:cNvPr id="6" name="Shape 3"/>
          <p:cNvSpPr/>
          <p:nvPr/>
        </p:nvSpPr>
        <p:spPr>
          <a:xfrm>
            <a:off x="548640" y="1783080"/>
            <a:ext cx="3931920" cy="1828800"/>
          </a:xfrm>
          <a:prstGeom prst="rect">
            <a:avLst/>
          </a:prstGeom>
          <a:solidFill>
            <a:srgbClr val="FFFFFF"/>
          </a:solidFill>
          <a:ln w="9525">
            <a:solidFill>
              <a:srgbClr val="E5E7EB"/>
            </a:solidFill>
            <a:prstDash val="solid"/>
          </a:ln>
          <a:effectLst>
            <a:outerShdw blurRad="76200" dist="12700" dir="5400000" algn="bl" rotWithShape="0">
              <a:srgbClr val="000000">
                <a:alpha val="5000"/>
              </a:srgbClr>
            </a:outerShdw>
          </a:effectLst>
        </p:spPr>
        <p:txBody>
          <a:bodyPr/>
          <a:lstStyle/>
          <a:p>
            <a:endParaRPr lang="en-US"/>
          </a:p>
        </p:txBody>
      </p:sp>
      <p:sp>
        <p:nvSpPr>
          <p:cNvPr id="7" name="Shape 4"/>
          <p:cNvSpPr/>
          <p:nvPr/>
        </p:nvSpPr>
        <p:spPr>
          <a:xfrm>
            <a:off x="548640" y="1783080"/>
            <a:ext cx="73152" cy="1828800"/>
          </a:xfrm>
          <a:prstGeom prst="rect">
            <a:avLst/>
          </a:prstGeom>
          <a:solidFill>
            <a:srgbClr val="C8A157"/>
          </a:solidFill>
          <a:ln/>
        </p:spPr>
        <p:txBody>
          <a:bodyPr/>
          <a:lstStyle/>
          <a:p>
            <a:endParaRPr lang="en-US"/>
          </a:p>
        </p:txBody>
      </p:sp>
      <p:sp>
        <p:nvSpPr>
          <p:cNvPr id="8" name="Text 5"/>
          <p:cNvSpPr/>
          <p:nvPr/>
        </p:nvSpPr>
        <p:spPr>
          <a:xfrm>
            <a:off x="777240" y="1920240"/>
            <a:ext cx="3566160" cy="320040"/>
          </a:xfrm>
          <a:prstGeom prst="rect">
            <a:avLst/>
          </a:prstGeom>
          <a:noFill/>
          <a:ln/>
        </p:spPr>
        <p:txBody>
          <a:bodyPr wrap="square" lIns="0" tIns="0" rIns="0" bIns="0" rtlCol="0" anchor="t"/>
          <a:lstStyle/>
          <a:p>
            <a:pPr marL="0" indent="0" algn="l">
              <a:buNone/>
            </a:pPr>
            <a:r>
              <a:rPr lang="en-US" sz="1400" b="1" dirty="0">
                <a:solidFill>
                  <a:srgbClr val="1B3A4B"/>
                </a:solidFill>
                <a:latin typeface="Calibri" pitchFamily="34" charset="0"/>
                <a:ea typeface="Calibri" pitchFamily="34" charset="-122"/>
                <a:cs typeface="Calibri" pitchFamily="34" charset="-120"/>
              </a:rPr>
              <a:t>AVOID</a:t>
            </a:r>
            <a:endParaRPr lang="en-US" sz="1400" dirty="0"/>
          </a:p>
        </p:txBody>
      </p:sp>
      <p:sp>
        <p:nvSpPr>
          <p:cNvPr id="9" name="Text 6"/>
          <p:cNvSpPr/>
          <p:nvPr/>
        </p:nvSpPr>
        <p:spPr>
          <a:xfrm>
            <a:off x="777240" y="2286000"/>
            <a:ext cx="3566160" cy="1188720"/>
          </a:xfrm>
          <a:prstGeom prst="rect">
            <a:avLst/>
          </a:prstGeom>
          <a:noFill/>
          <a:ln/>
        </p:spPr>
        <p:txBody>
          <a:bodyPr wrap="square" lIns="0" tIns="0" rIns="0" bIns="0" rtlCol="0" anchor="t"/>
          <a:lstStyle/>
          <a:p>
            <a:pPr marL="0" indent="0" algn="l">
              <a:spcAft>
                <a:spcPts val="400"/>
              </a:spcAft>
              <a:buNone/>
            </a:pPr>
            <a:r>
              <a:rPr lang="en-US" sz="1100" dirty="0">
                <a:solidFill>
                  <a:srgbClr val="2B2B2B"/>
                </a:solidFill>
                <a:latin typeface="Calibri" pitchFamily="34" charset="0"/>
                <a:ea typeface="Calibri" pitchFamily="34" charset="-122"/>
                <a:cs typeface="Calibri" pitchFamily="34" charset="-120"/>
              </a:rPr>
              <a:t>"It’s all in your head."</a:t>
            </a:r>
            <a:endParaRPr lang="en-US" sz="1100" dirty="0"/>
          </a:p>
          <a:p>
            <a:pPr marL="0" indent="0" algn="l">
              <a:spcAft>
                <a:spcPts val="400"/>
              </a:spcAft>
              <a:buNone/>
            </a:pPr>
            <a:r>
              <a:rPr lang="en-US" sz="1100" dirty="0">
                <a:solidFill>
                  <a:srgbClr val="2B2B2B"/>
                </a:solidFill>
                <a:latin typeface="Calibri" pitchFamily="34" charset="0"/>
                <a:ea typeface="Calibri" pitchFamily="34" charset="-122"/>
                <a:cs typeface="Calibri" pitchFamily="34" charset="-120"/>
              </a:rPr>
              <a:t>"You need to relax."</a:t>
            </a:r>
            <a:endParaRPr lang="en-US" sz="1100" dirty="0"/>
          </a:p>
          <a:p>
            <a:pPr marL="0" indent="0" algn="l">
              <a:spcAft>
                <a:spcPts val="400"/>
              </a:spcAft>
              <a:buNone/>
            </a:pPr>
            <a:r>
              <a:rPr lang="en-US" sz="1100" dirty="0">
                <a:solidFill>
                  <a:srgbClr val="2B2B2B"/>
                </a:solidFill>
                <a:latin typeface="Calibri" pitchFamily="34" charset="0"/>
                <a:ea typeface="Calibri" pitchFamily="34" charset="-122"/>
                <a:cs typeface="Calibri" pitchFamily="34" charset="-120"/>
              </a:rPr>
              <a:t>"There’s nothing structurally wrong, so..."</a:t>
            </a:r>
            <a:endParaRPr lang="en-US" sz="1100" dirty="0"/>
          </a:p>
          <a:p>
            <a:pPr marL="0" indent="0" algn="l">
              <a:spcAft>
                <a:spcPts val="400"/>
              </a:spcAft>
              <a:buNone/>
            </a:pPr>
            <a:r>
              <a:rPr lang="en-US" sz="1100" dirty="0">
                <a:solidFill>
                  <a:srgbClr val="2B2B2B"/>
                </a:solidFill>
                <a:latin typeface="Calibri" pitchFamily="34" charset="0"/>
                <a:ea typeface="Calibri" pitchFamily="34" charset="-122"/>
                <a:cs typeface="Calibri" pitchFamily="34" charset="-120"/>
              </a:rPr>
              <a:t>"You should see a therapist."</a:t>
            </a:r>
            <a:endParaRPr lang="en-US" sz="1100" dirty="0"/>
          </a:p>
        </p:txBody>
      </p:sp>
      <p:sp>
        <p:nvSpPr>
          <p:cNvPr id="10" name="Shape 7"/>
          <p:cNvSpPr/>
          <p:nvPr/>
        </p:nvSpPr>
        <p:spPr>
          <a:xfrm>
            <a:off x="4663440" y="1783080"/>
            <a:ext cx="3931920" cy="1828800"/>
          </a:xfrm>
          <a:prstGeom prst="rect">
            <a:avLst/>
          </a:prstGeom>
          <a:solidFill>
            <a:srgbClr val="FFFFFF"/>
          </a:solidFill>
          <a:ln w="9525">
            <a:solidFill>
              <a:srgbClr val="E5E7EB"/>
            </a:solidFill>
            <a:prstDash val="solid"/>
          </a:ln>
          <a:effectLst>
            <a:outerShdw blurRad="76200" dist="12700" dir="5400000" algn="bl" rotWithShape="0">
              <a:srgbClr val="000000">
                <a:alpha val="5000"/>
              </a:srgbClr>
            </a:outerShdw>
          </a:effectLst>
        </p:spPr>
        <p:txBody>
          <a:bodyPr/>
          <a:lstStyle/>
          <a:p>
            <a:endParaRPr lang="en-US"/>
          </a:p>
        </p:txBody>
      </p:sp>
      <p:sp>
        <p:nvSpPr>
          <p:cNvPr id="11" name="Shape 8"/>
          <p:cNvSpPr/>
          <p:nvPr/>
        </p:nvSpPr>
        <p:spPr>
          <a:xfrm>
            <a:off x="4663440" y="1783080"/>
            <a:ext cx="73152" cy="1828800"/>
          </a:xfrm>
          <a:prstGeom prst="rect">
            <a:avLst/>
          </a:prstGeom>
          <a:solidFill>
            <a:srgbClr val="1B3A4B"/>
          </a:solidFill>
          <a:ln/>
        </p:spPr>
        <p:txBody>
          <a:bodyPr/>
          <a:lstStyle/>
          <a:p>
            <a:endParaRPr lang="en-US"/>
          </a:p>
        </p:txBody>
      </p:sp>
      <p:sp>
        <p:nvSpPr>
          <p:cNvPr id="12" name="Text 9"/>
          <p:cNvSpPr/>
          <p:nvPr/>
        </p:nvSpPr>
        <p:spPr>
          <a:xfrm>
            <a:off x="4892040" y="1920240"/>
            <a:ext cx="3566160" cy="320040"/>
          </a:xfrm>
          <a:prstGeom prst="rect">
            <a:avLst/>
          </a:prstGeom>
          <a:noFill/>
          <a:ln/>
        </p:spPr>
        <p:txBody>
          <a:bodyPr wrap="square" lIns="0" tIns="0" rIns="0" bIns="0" rtlCol="0" anchor="t"/>
          <a:lstStyle/>
          <a:p>
            <a:pPr marL="0" indent="0" algn="l">
              <a:buNone/>
            </a:pPr>
            <a:r>
              <a:rPr lang="en-US" sz="1400" b="1" dirty="0">
                <a:solidFill>
                  <a:srgbClr val="1B3A4B"/>
                </a:solidFill>
                <a:latin typeface="Calibri" pitchFamily="34" charset="0"/>
                <a:ea typeface="Calibri" pitchFamily="34" charset="-122"/>
                <a:cs typeface="Calibri" pitchFamily="34" charset="-120"/>
              </a:rPr>
              <a:t>USE</a:t>
            </a:r>
            <a:endParaRPr lang="en-US" sz="1400" dirty="0"/>
          </a:p>
        </p:txBody>
      </p:sp>
      <p:sp>
        <p:nvSpPr>
          <p:cNvPr id="13" name="Text 10"/>
          <p:cNvSpPr/>
          <p:nvPr/>
        </p:nvSpPr>
        <p:spPr>
          <a:xfrm>
            <a:off x="4892040" y="2286000"/>
            <a:ext cx="3566160" cy="1188720"/>
          </a:xfrm>
          <a:prstGeom prst="rect">
            <a:avLst/>
          </a:prstGeom>
          <a:noFill/>
          <a:ln/>
        </p:spPr>
        <p:txBody>
          <a:bodyPr wrap="square" lIns="0" tIns="0" rIns="0" bIns="0" rtlCol="0" anchor="t"/>
          <a:lstStyle/>
          <a:p>
            <a:pPr marL="0" indent="0" algn="l">
              <a:spcAft>
                <a:spcPts val="400"/>
              </a:spcAft>
              <a:buNone/>
            </a:pPr>
            <a:r>
              <a:rPr lang="en-US" sz="1100" dirty="0">
                <a:solidFill>
                  <a:srgbClr val="2B2B2B"/>
                </a:solidFill>
                <a:latin typeface="Calibri" pitchFamily="34" charset="0"/>
                <a:ea typeface="Calibri" pitchFamily="34" charset="-122"/>
                <a:cs typeface="Calibri" pitchFamily="34" charset="-120"/>
              </a:rPr>
              <a:t>"Pain doesn’t live in just one system."</a:t>
            </a:r>
            <a:endParaRPr lang="en-US" sz="1100" dirty="0"/>
          </a:p>
          <a:p>
            <a:pPr marL="0" indent="0" algn="l">
              <a:spcAft>
                <a:spcPts val="400"/>
              </a:spcAft>
              <a:buNone/>
            </a:pPr>
            <a:r>
              <a:rPr lang="en-US" sz="1100" dirty="0">
                <a:solidFill>
                  <a:srgbClr val="2B2B2B"/>
                </a:solidFill>
                <a:latin typeface="Calibri" pitchFamily="34" charset="0"/>
                <a:ea typeface="Calibri" pitchFamily="34" charset="-122"/>
                <a:cs typeface="Calibri" pitchFamily="34" charset="-120"/>
              </a:rPr>
              <a:t>"Your body has been carrying a lot."</a:t>
            </a:r>
            <a:endParaRPr lang="en-US" sz="1100" dirty="0"/>
          </a:p>
          <a:p>
            <a:pPr marL="0" indent="0" algn="l">
              <a:spcAft>
                <a:spcPts val="400"/>
              </a:spcAft>
              <a:buNone/>
            </a:pPr>
            <a:r>
              <a:rPr lang="en-US" sz="1100" dirty="0">
                <a:solidFill>
                  <a:srgbClr val="2B2B2B"/>
                </a:solidFill>
                <a:latin typeface="Calibri" pitchFamily="34" charset="0"/>
                <a:ea typeface="Calibri" pitchFamily="34" charset="-122"/>
                <a:cs typeface="Calibri" pitchFamily="34" charset="-120"/>
              </a:rPr>
              <a:t>"I want to make sure you have the full team you need. Would it help to talk to someone who specializes in the stress side of this?"</a:t>
            </a:r>
            <a:endParaRPr lang="en-US" sz="1100" dirty="0"/>
          </a:p>
        </p:txBody>
      </p:sp>
      <p:sp>
        <p:nvSpPr>
          <p:cNvPr id="14" name="Shape 11"/>
          <p:cNvSpPr/>
          <p:nvPr/>
        </p:nvSpPr>
        <p:spPr>
          <a:xfrm>
            <a:off x="548640" y="3703320"/>
            <a:ext cx="8046720" cy="1051560"/>
          </a:xfrm>
          <a:prstGeom prst="rect">
            <a:avLst/>
          </a:prstGeom>
          <a:solidFill>
            <a:srgbClr val="FFFFFF"/>
          </a:solidFill>
          <a:ln w="9525">
            <a:solidFill>
              <a:srgbClr val="E5E7EB"/>
            </a:solidFill>
            <a:prstDash val="solid"/>
          </a:ln>
          <a:effectLst>
            <a:outerShdw blurRad="76200" dist="12700" dir="5400000" algn="bl" rotWithShape="0">
              <a:srgbClr val="000000">
                <a:alpha val="5000"/>
              </a:srgbClr>
            </a:outerShdw>
          </a:effectLst>
        </p:spPr>
        <p:txBody>
          <a:bodyPr/>
          <a:lstStyle/>
          <a:p>
            <a:endParaRPr lang="en-US"/>
          </a:p>
        </p:txBody>
      </p:sp>
      <p:sp>
        <p:nvSpPr>
          <p:cNvPr id="15" name="Shape 12"/>
          <p:cNvSpPr/>
          <p:nvPr/>
        </p:nvSpPr>
        <p:spPr>
          <a:xfrm>
            <a:off x="548640" y="3703320"/>
            <a:ext cx="73152" cy="1051560"/>
          </a:xfrm>
          <a:prstGeom prst="rect">
            <a:avLst/>
          </a:prstGeom>
          <a:solidFill>
            <a:srgbClr val="5C6B73"/>
          </a:solidFill>
          <a:ln/>
        </p:spPr>
        <p:txBody>
          <a:bodyPr/>
          <a:lstStyle/>
          <a:p>
            <a:endParaRPr lang="en-US"/>
          </a:p>
        </p:txBody>
      </p:sp>
      <p:sp>
        <p:nvSpPr>
          <p:cNvPr id="16" name="Text 13"/>
          <p:cNvSpPr/>
          <p:nvPr/>
        </p:nvSpPr>
        <p:spPr>
          <a:xfrm>
            <a:off x="777240" y="3840480"/>
            <a:ext cx="7680960" cy="320040"/>
          </a:xfrm>
          <a:prstGeom prst="rect">
            <a:avLst/>
          </a:prstGeom>
          <a:noFill/>
          <a:ln/>
        </p:spPr>
        <p:txBody>
          <a:bodyPr wrap="square" lIns="0" tIns="0" rIns="0" bIns="0" rtlCol="0" anchor="t"/>
          <a:lstStyle/>
          <a:p>
            <a:pPr marL="0" indent="0" algn="l">
              <a:buNone/>
            </a:pPr>
            <a:r>
              <a:rPr lang="en-US" sz="1200" b="1" dirty="0">
                <a:solidFill>
                  <a:srgbClr val="1B3A4B"/>
                </a:solidFill>
                <a:latin typeface="Calibri" pitchFamily="34" charset="0"/>
                <a:ea typeface="Calibri" pitchFamily="34" charset="-122"/>
                <a:cs typeface="Calibri" pitchFamily="34" charset="-120"/>
              </a:rPr>
              <a:t>WHEN THE CONVERSATION DRIFTS TOWARD THERAPY</a:t>
            </a:r>
            <a:endParaRPr lang="en-US" sz="1200" dirty="0"/>
          </a:p>
        </p:txBody>
      </p:sp>
      <p:sp>
        <p:nvSpPr>
          <p:cNvPr id="17" name="Text 14"/>
          <p:cNvSpPr/>
          <p:nvPr/>
        </p:nvSpPr>
        <p:spPr>
          <a:xfrm>
            <a:off x="777240" y="4206240"/>
            <a:ext cx="7680960" cy="411480"/>
          </a:xfrm>
          <a:prstGeom prst="rect">
            <a:avLst/>
          </a:prstGeom>
          <a:noFill/>
          <a:ln/>
        </p:spPr>
        <p:txBody>
          <a:bodyPr wrap="square" lIns="0" tIns="0" rIns="0" bIns="0" rtlCol="0" anchor="t"/>
          <a:lstStyle/>
          <a:p>
            <a:pPr marL="0" indent="0" algn="l">
              <a:spcAft>
                <a:spcPts val="400"/>
              </a:spcAft>
              <a:buNone/>
            </a:pPr>
            <a:r>
              <a:rPr lang="en-US" sz="1100" dirty="0">
                <a:solidFill>
                  <a:srgbClr val="2B2B2B"/>
                </a:solidFill>
                <a:latin typeface="Calibri" pitchFamily="34" charset="0"/>
                <a:ea typeface="Calibri" pitchFamily="34" charset="-122"/>
                <a:cs typeface="Calibri" pitchFamily="34" charset="-120"/>
              </a:rPr>
              <a:t>"I can hear how much you’re carrying. That’s exactly the kind of thing [counselor name] is great at sitting with. Let me make sure you’re connected — and let’s get you set up on the table." Time-limited acknowledgment + redirect to qualified care + return to your scope.</a:t>
            </a:r>
            <a:endParaRPr lang="en-US" sz="11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3">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48640" y="365760"/>
            <a:ext cx="8046720" cy="502920"/>
          </a:xfrm>
          <a:prstGeom prst="rect">
            <a:avLst/>
          </a:prstGeom>
          <a:noFill/>
          <a:ln/>
        </p:spPr>
        <p:txBody>
          <a:bodyPr wrap="square" lIns="0" tIns="0" rIns="0" bIns="0" rtlCol="0" anchor="t"/>
          <a:lstStyle/>
          <a:p>
            <a:pPr marL="0" indent="0" algn="l">
              <a:buNone/>
            </a:pPr>
            <a:r>
              <a:rPr lang="en-US" sz="2400" b="1" dirty="0">
                <a:solidFill>
                  <a:srgbClr val="1B3A4B"/>
                </a:solidFill>
                <a:latin typeface="Calibri" pitchFamily="34" charset="0"/>
                <a:ea typeface="Calibri" pitchFamily="34" charset="-122"/>
                <a:cs typeface="Calibri" pitchFamily="34" charset="-120"/>
              </a:rPr>
              <a:t>Documentation Considerations</a:t>
            </a:r>
            <a:endParaRPr lang="en-US" sz="2400" dirty="0"/>
          </a:p>
        </p:txBody>
      </p:sp>
      <p:sp>
        <p:nvSpPr>
          <p:cNvPr id="3" name="Text 1"/>
          <p:cNvSpPr/>
          <p:nvPr/>
        </p:nvSpPr>
        <p:spPr>
          <a:xfrm>
            <a:off x="548640" y="4864608"/>
            <a:ext cx="8046720" cy="228600"/>
          </a:xfrm>
          <a:prstGeom prst="rect">
            <a:avLst/>
          </a:prstGeom>
          <a:noFill/>
          <a:ln/>
        </p:spPr>
        <p:txBody>
          <a:bodyPr wrap="square" lIns="0" tIns="0" rIns="0" bIns="0" rtlCol="0" anchor="t"/>
          <a:lstStyle/>
          <a:p>
            <a:pPr marL="0" indent="0" algn="l">
              <a:buNone/>
            </a:pPr>
            <a:r>
              <a:rPr lang="en-US" sz="900" dirty="0">
                <a:solidFill>
                  <a:srgbClr val="6B7280"/>
                </a:solidFill>
                <a:latin typeface="Calibri" pitchFamily="34" charset="0"/>
                <a:ea typeface="Calibri" pitchFamily="34" charset="-122"/>
                <a:cs typeface="Calibri" pitchFamily="34" charset="-120"/>
              </a:rPr>
              <a:t>Edisa Shirley, PhD, LMHC  |  FCA SE Regional 2026</a:t>
            </a:r>
            <a:endParaRPr lang="en-US" sz="900" dirty="0"/>
          </a:p>
        </p:txBody>
      </p:sp>
      <p:pic>
        <p:nvPicPr>
          <p:cNvPr id="4" name="Image 0" descr="preencoded.png"/>
          <p:cNvPicPr>
            <a:picLocks noChangeAspect="1"/>
          </p:cNvPicPr>
          <p:nvPr/>
        </p:nvPicPr>
        <p:blipFill>
          <a:blip r:embed="rId3"/>
          <a:stretch>
            <a:fillRect/>
          </a:stretch>
        </p:blipFill>
        <p:spPr>
          <a:xfrm>
            <a:off x="548640" y="1188720"/>
            <a:ext cx="502920" cy="502920"/>
          </a:xfrm>
          <a:prstGeom prst="rect">
            <a:avLst/>
          </a:prstGeom>
        </p:spPr>
      </p:pic>
      <p:sp>
        <p:nvSpPr>
          <p:cNvPr id="5" name="Text 2"/>
          <p:cNvSpPr/>
          <p:nvPr/>
        </p:nvSpPr>
        <p:spPr>
          <a:xfrm>
            <a:off x="1188720" y="1188720"/>
            <a:ext cx="7132320" cy="457200"/>
          </a:xfrm>
          <a:prstGeom prst="rect">
            <a:avLst/>
          </a:prstGeom>
          <a:noFill/>
          <a:ln/>
        </p:spPr>
        <p:txBody>
          <a:bodyPr wrap="square" lIns="0" tIns="0" rIns="0" bIns="0" rtlCol="0" anchor="t"/>
          <a:lstStyle/>
          <a:p>
            <a:pPr marL="0" indent="0" algn="l">
              <a:buNone/>
            </a:pPr>
            <a:r>
              <a:rPr lang="en-US" sz="1300" i="1" dirty="0">
                <a:solidFill>
                  <a:srgbClr val="5C6B73"/>
                </a:solidFill>
                <a:latin typeface="Calibri" pitchFamily="34" charset="0"/>
                <a:ea typeface="Calibri" pitchFamily="34" charset="-122"/>
                <a:cs typeface="Calibri" pitchFamily="34" charset="-120"/>
              </a:rPr>
              <a:t>Document what you observed and did — not what you suspect about a diagnosis you cannot make.</a:t>
            </a:r>
            <a:endParaRPr lang="en-US" sz="1300" dirty="0"/>
          </a:p>
        </p:txBody>
      </p:sp>
      <p:sp>
        <p:nvSpPr>
          <p:cNvPr id="6" name="Text 3"/>
          <p:cNvSpPr/>
          <p:nvPr/>
        </p:nvSpPr>
        <p:spPr>
          <a:xfrm>
            <a:off x="548640" y="1783080"/>
            <a:ext cx="8092440" cy="2926080"/>
          </a:xfrm>
          <a:prstGeom prst="rect">
            <a:avLst/>
          </a:prstGeom>
          <a:noFill/>
          <a:ln/>
        </p:spPr>
        <p:txBody>
          <a:bodyPr wrap="square" lIns="0" tIns="0" rIns="0" bIns="0" rtlCol="0" anchor="t"/>
          <a:lstStyle/>
          <a:p>
            <a:pPr marL="342900" indent="-342900" algn="l">
              <a:spcAft>
                <a:spcPts val="600"/>
              </a:spcAft>
              <a:buSzPct val="100000"/>
              <a:buChar char="•"/>
            </a:pPr>
            <a:r>
              <a:rPr lang="en-US" sz="1200" dirty="0">
                <a:solidFill>
                  <a:srgbClr val="2B2B2B"/>
                </a:solidFill>
                <a:latin typeface="Calibri" pitchFamily="34" charset="0"/>
                <a:ea typeface="Calibri" pitchFamily="34" charset="-122"/>
                <a:cs typeface="Calibri" pitchFamily="34" charset="-120"/>
              </a:rPr>
              <a:t>Document the patient's own words where relevant ("patient reports sleeping 4 hours per night for the past two months").</a:t>
            </a:r>
            <a:endParaRPr lang="en-US" sz="1200" dirty="0"/>
          </a:p>
          <a:p>
            <a:pPr marL="342900" indent="-342900" algn="l">
              <a:spcAft>
                <a:spcPts val="600"/>
              </a:spcAft>
              <a:buSzPct val="100000"/>
              <a:buChar char="•"/>
            </a:pPr>
            <a:r>
              <a:rPr lang="en-US" sz="1200" dirty="0">
                <a:solidFill>
                  <a:srgbClr val="2B2B2B"/>
                </a:solidFill>
                <a:latin typeface="Calibri" pitchFamily="34" charset="0"/>
                <a:ea typeface="Calibri" pitchFamily="34" charset="-122"/>
                <a:cs typeface="Calibri" pitchFamily="34" charset="-120"/>
              </a:rPr>
              <a:t>Record screening tool scores and the date administered. Do not interpret as a diagnosis.</a:t>
            </a:r>
            <a:endParaRPr lang="en-US" sz="1200" dirty="0"/>
          </a:p>
          <a:p>
            <a:pPr marL="342900" indent="-342900" algn="l">
              <a:spcAft>
                <a:spcPts val="600"/>
              </a:spcAft>
              <a:buSzPct val="100000"/>
              <a:buChar char="•"/>
            </a:pPr>
            <a:r>
              <a:rPr lang="en-US" sz="1200" dirty="0">
                <a:solidFill>
                  <a:srgbClr val="2B2B2B"/>
                </a:solidFill>
                <a:latin typeface="Calibri" pitchFamily="34" charset="0"/>
                <a:ea typeface="Calibri" pitchFamily="34" charset="-122"/>
                <a:cs typeface="Calibri" pitchFamily="34" charset="-120"/>
              </a:rPr>
              <a:t>Document referrals made, with date, recipient, and reason. Document patient consent to release information.</a:t>
            </a:r>
            <a:endParaRPr lang="en-US" sz="1200" dirty="0"/>
          </a:p>
          <a:p>
            <a:pPr marL="342900" indent="-342900" algn="l">
              <a:spcAft>
                <a:spcPts val="600"/>
              </a:spcAft>
              <a:buSzPct val="100000"/>
              <a:buChar char="•"/>
            </a:pPr>
            <a:r>
              <a:rPr lang="en-US" sz="1200" dirty="0">
                <a:solidFill>
                  <a:srgbClr val="2B2B2B"/>
                </a:solidFill>
                <a:latin typeface="Calibri" pitchFamily="34" charset="0"/>
                <a:ea typeface="Calibri" pitchFamily="34" charset="-122"/>
                <a:cs typeface="Calibri" pitchFamily="34" charset="-120"/>
              </a:rPr>
              <a:t>Note ANY positive Q9 (suicidality) on PHQ-9 separately, including the response and your immediate clinical action.</a:t>
            </a:r>
            <a:endParaRPr lang="en-US" sz="1200" dirty="0"/>
          </a:p>
          <a:p>
            <a:pPr marL="342900" indent="-342900" algn="l">
              <a:spcAft>
                <a:spcPts val="600"/>
              </a:spcAft>
              <a:buSzPct val="100000"/>
              <a:buChar char="•"/>
            </a:pPr>
            <a:r>
              <a:rPr lang="en-US" sz="1200" dirty="0">
                <a:solidFill>
                  <a:srgbClr val="2B2B2B"/>
                </a:solidFill>
                <a:latin typeface="Calibri" pitchFamily="34" charset="0"/>
                <a:ea typeface="Calibri" pitchFamily="34" charset="-122"/>
                <a:cs typeface="Calibri" pitchFamily="34" charset="-120"/>
              </a:rPr>
              <a:t>Document care coordination: phone calls, faxes, secure messages, follow-up confirmation.</a:t>
            </a:r>
            <a:endParaRPr lang="en-US" sz="1200" dirty="0"/>
          </a:p>
          <a:p>
            <a:pPr marL="342900" indent="-342900" algn="l">
              <a:spcAft>
                <a:spcPts val="600"/>
              </a:spcAft>
              <a:buSzPct val="100000"/>
              <a:buChar char="•"/>
            </a:pPr>
            <a:r>
              <a:rPr lang="en-US" sz="1200" dirty="0">
                <a:solidFill>
                  <a:srgbClr val="2B2B2B"/>
                </a:solidFill>
                <a:latin typeface="Calibri" pitchFamily="34" charset="0"/>
                <a:ea typeface="Calibri" pitchFamily="34" charset="-122"/>
                <a:cs typeface="Calibri" pitchFamily="34" charset="-120"/>
              </a:rPr>
              <a:t>Avoid speculative diagnostic language ("patient appears depressed"). Use observable, score-and-action language ("patient reports persistent low mood for 6 weeks; PHQ-9 score: 14; referral initiated").</a:t>
            </a:r>
            <a:endParaRPr lang="en-US" sz="12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24">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48640" y="365760"/>
            <a:ext cx="8046720" cy="502920"/>
          </a:xfrm>
          <a:prstGeom prst="rect">
            <a:avLst/>
          </a:prstGeom>
          <a:noFill/>
          <a:ln/>
        </p:spPr>
        <p:txBody>
          <a:bodyPr wrap="square" lIns="0" tIns="0" rIns="0" bIns="0" rtlCol="0" anchor="t"/>
          <a:lstStyle/>
          <a:p>
            <a:pPr marL="0" indent="0" algn="l">
              <a:buNone/>
            </a:pPr>
            <a:r>
              <a:rPr lang="en-US" sz="2400" b="1" dirty="0">
                <a:solidFill>
                  <a:srgbClr val="1B3A4B"/>
                </a:solidFill>
                <a:latin typeface="Calibri" pitchFamily="34" charset="0"/>
                <a:ea typeface="Calibri" pitchFamily="34" charset="-122"/>
                <a:cs typeface="Calibri" pitchFamily="34" charset="-120"/>
              </a:rPr>
              <a:t>Building Referral and Collaboration Pathways</a:t>
            </a:r>
            <a:endParaRPr lang="en-US" sz="2400" dirty="0"/>
          </a:p>
        </p:txBody>
      </p:sp>
      <p:sp>
        <p:nvSpPr>
          <p:cNvPr id="3" name="Text 1"/>
          <p:cNvSpPr/>
          <p:nvPr/>
        </p:nvSpPr>
        <p:spPr>
          <a:xfrm>
            <a:off x="548640" y="4864608"/>
            <a:ext cx="8046720" cy="228600"/>
          </a:xfrm>
          <a:prstGeom prst="rect">
            <a:avLst/>
          </a:prstGeom>
          <a:noFill/>
          <a:ln/>
        </p:spPr>
        <p:txBody>
          <a:bodyPr wrap="square" lIns="0" tIns="0" rIns="0" bIns="0" rtlCol="0" anchor="t"/>
          <a:lstStyle/>
          <a:p>
            <a:pPr marL="0" indent="0" algn="l">
              <a:buNone/>
            </a:pPr>
            <a:r>
              <a:rPr lang="en-US" sz="900" dirty="0">
                <a:solidFill>
                  <a:srgbClr val="6B7280"/>
                </a:solidFill>
                <a:latin typeface="Calibri" pitchFamily="34" charset="0"/>
                <a:ea typeface="Calibri" pitchFamily="34" charset="-122"/>
                <a:cs typeface="Calibri" pitchFamily="34" charset="-120"/>
              </a:rPr>
              <a:t>Edisa Shirley, PhD, LMHC  |  FCA SE Regional 2026</a:t>
            </a:r>
            <a:endParaRPr lang="en-US" sz="900" dirty="0"/>
          </a:p>
        </p:txBody>
      </p:sp>
      <p:pic>
        <p:nvPicPr>
          <p:cNvPr id="4" name="Image 0" descr="preencoded.png"/>
          <p:cNvPicPr>
            <a:picLocks noChangeAspect="1"/>
          </p:cNvPicPr>
          <p:nvPr/>
        </p:nvPicPr>
        <p:blipFill>
          <a:blip r:embed="rId3"/>
          <a:stretch>
            <a:fillRect/>
          </a:stretch>
        </p:blipFill>
        <p:spPr>
          <a:xfrm>
            <a:off x="548640" y="1188720"/>
            <a:ext cx="502920" cy="502920"/>
          </a:xfrm>
          <a:prstGeom prst="rect">
            <a:avLst/>
          </a:prstGeom>
        </p:spPr>
      </p:pic>
      <p:sp>
        <p:nvSpPr>
          <p:cNvPr id="5" name="Text 2"/>
          <p:cNvSpPr/>
          <p:nvPr/>
        </p:nvSpPr>
        <p:spPr>
          <a:xfrm>
            <a:off x="1188720" y="1188720"/>
            <a:ext cx="7132320" cy="457200"/>
          </a:xfrm>
          <a:prstGeom prst="rect">
            <a:avLst/>
          </a:prstGeom>
          <a:noFill/>
          <a:ln/>
        </p:spPr>
        <p:txBody>
          <a:bodyPr wrap="square" lIns="0" tIns="0" rIns="0" bIns="0" rtlCol="0" anchor="t"/>
          <a:lstStyle/>
          <a:p>
            <a:pPr marL="0" indent="0" algn="l">
              <a:buNone/>
            </a:pPr>
            <a:r>
              <a:rPr lang="en-US" sz="1300" i="1" dirty="0">
                <a:solidFill>
                  <a:srgbClr val="5C6B73"/>
                </a:solidFill>
                <a:latin typeface="Calibri" pitchFamily="34" charset="0"/>
                <a:ea typeface="Calibri" pitchFamily="34" charset="-122"/>
                <a:cs typeface="Calibri" pitchFamily="34" charset="-120"/>
              </a:rPr>
              <a:t>A referral pathway is a list of NAMES, not a list of resources. Build it before you need it.</a:t>
            </a:r>
            <a:endParaRPr lang="en-US" sz="1300" dirty="0"/>
          </a:p>
        </p:txBody>
      </p:sp>
      <p:sp>
        <p:nvSpPr>
          <p:cNvPr id="6" name="Text 3"/>
          <p:cNvSpPr/>
          <p:nvPr/>
        </p:nvSpPr>
        <p:spPr>
          <a:xfrm>
            <a:off x="548640" y="1783080"/>
            <a:ext cx="8092440" cy="2926080"/>
          </a:xfrm>
          <a:prstGeom prst="rect">
            <a:avLst/>
          </a:prstGeom>
          <a:noFill/>
          <a:ln/>
        </p:spPr>
        <p:txBody>
          <a:bodyPr wrap="square" lIns="0" tIns="0" rIns="0" bIns="0" rtlCol="0" anchor="t"/>
          <a:lstStyle/>
          <a:p>
            <a:pPr marL="342900" indent="-342900" algn="l">
              <a:spcAft>
                <a:spcPts val="600"/>
              </a:spcAft>
              <a:buSzPct val="100000"/>
              <a:buChar char="•"/>
            </a:pPr>
            <a:r>
              <a:rPr lang="en-US" sz="1200" dirty="0">
                <a:solidFill>
                  <a:srgbClr val="2B2B2B"/>
                </a:solidFill>
                <a:latin typeface="Calibri" pitchFamily="34" charset="0"/>
                <a:ea typeface="Calibri" pitchFamily="34" charset="-122"/>
                <a:cs typeface="Calibri" pitchFamily="34" charset="-120"/>
              </a:rPr>
              <a:t>Identify 3–5 mental health providers in your community: a psychologist, a licensed counselor, a psychiatric prescriber, and ideally one bilingual or culturally-matched provider.</a:t>
            </a:r>
            <a:endParaRPr lang="en-US" sz="1200" dirty="0"/>
          </a:p>
          <a:p>
            <a:pPr marL="342900" indent="-342900" algn="l">
              <a:spcAft>
                <a:spcPts val="600"/>
              </a:spcAft>
              <a:buSzPct val="100000"/>
              <a:buChar char="•"/>
            </a:pPr>
            <a:r>
              <a:rPr lang="en-US" sz="1200" dirty="0">
                <a:solidFill>
                  <a:srgbClr val="2B2B2B"/>
                </a:solidFill>
                <a:latin typeface="Calibri" pitchFamily="34" charset="0"/>
                <a:ea typeface="Calibri" pitchFamily="34" charset="-122"/>
                <a:cs typeface="Calibri" pitchFamily="34" charset="-120"/>
              </a:rPr>
              <a:t>Confirm they accept the insurance plans your patients carry — including a sliding-scale or community option for self-pay patients.</a:t>
            </a:r>
            <a:endParaRPr lang="en-US" sz="1200" dirty="0"/>
          </a:p>
          <a:p>
            <a:pPr marL="342900" indent="-342900" algn="l">
              <a:spcAft>
                <a:spcPts val="600"/>
              </a:spcAft>
              <a:buSzPct val="100000"/>
              <a:buChar char="•"/>
            </a:pPr>
            <a:r>
              <a:rPr lang="en-US" sz="1200" dirty="0">
                <a:solidFill>
                  <a:srgbClr val="2B2B2B"/>
                </a:solidFill>
                <a:latin typeface="Calibri" pitchFamily="34" charset="0"/>
                <a:ea typeface="Calibri" pitchFamily="34" charset="-122"/>
                <a:cs typeface="Calibri" pitchFamily="34" charset="-120"/>
              </a:rPr>
              <a:t>Establish a relationship: introduce yourself, share your approach, ask how they prefer to receive referrals.</a:t>
            </a:r>
            <a:endParaRPr lang="en-US" sz="1200" dirty="0"/>
          </a:p>
          <a:p>
            <a:pPr marL="342900" indent="-342900" algn="l">
              <a:spcAft>
                <a:spcPts val="600"/>
              </a:spcAft>
              <a:buSzPct val="100000"/>
              <a:buChar char="•"/>
            </a:pPr>
            <a:r>
              <a:rPr lang="en-US" sz="1200" dirty="0">
                <a:solidFill>
                  <a:srgbClr val="2B2B2B"/>
                </a:solidFill>
                <a:latin typeface="Calibri" pitchFamily="34" charset="0"/>
                <a:ea typeface="Calibri" pitchFamily="34" charset="-122"/>
                <a:cs typeface="Calibri" pitchFamily="34" charset="-120"/>
              </a:rPr>
              <a:t>Maintain a one-page referral resource sheet for staff, updated quarterly.</a:t>
            </a:r>
            <a:endParaRPr lang="en-US" sz="1200" dirty="0"/>
          </a:p>
          <a:p>
            <a:pPr marL="342900" indent="-342900" algn="l">
              <a:spcAft>
                <a:spcPts val="600"/>
              </a:spcAft>
              <a:buSzPct val="100000"/>
              <a:buChar char="•"/>
            </a:pPr>
            <a:r>
              <a:rPr lang="en-US" sz="1200" dirty="0">
                <a:solidFill>
                  <a:srgbClr val="2B2B2B"/>
                </a:solidFill>
                <a:latin typeface="Calibri" pitchFamily="34" charset="0"/>
                <a:ea typeface="Calibri" pitchFamily="34" charset="-122"/>
                <a:cs typeface="Calibri" pitchFamily="34" charset="-120"/>
              </a:rPr>
              <a:t>Include emergency resources: 988 Suicide and Crisis Lifeline, local crisis stabilization, Florida 211, ER protocols.</a:t>
            </a:r>
            <a:endParaRPr lang="en-US" sz="1200" dirty="0"/>
          </a:p>
          <a:p>
            <a:pPr marL="342900" indent="-342900" algn="l">
              <a:spcAft>
                <a:spcPts val="600"/>
              </a:spcAft>
              <a:buSzPct val="100000"/>
              <a:buChar char="•"/>
            </a:pPr>
            <a:r>
              <a:rPr lang="en-US" sz="1200" dirty="0">
                <a:solidFill>
                  <a:srgbClr val="2B2B2B"/>
                </a:solidFill>
                <a:latin typeface="Calibri" pitchFamily="34" charset="0"/>
                <a:ea typeface="Calibri" pitchFamily="34" charset="-122"/>
                <a:cs typeface="Calibri" pitchFamily="34" charset="-120"/>
              </a:rPr>
              <a:t>Mental health colleagues are a referral source as well as a referral destination — when you build genuine relationships based on patient need, professional referrals flow both ways. This strengthens patient outcomes and your standing in the community.</a:t>
            </a:r>
            <a:endParaRPr lang="en-US" sz="12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 25">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48640" y="365760"/>
            <a:ext cx="8046720" cy="502920"/>
          </a:xfrm>
          <a:prstGeom prst="rect">
            <a:avLst/>
          </a:prstGeom>
          <a:noFill/>
          <a:ln/>
        </p:spPr>
        <p:txBody>
          <a:bodyPr wrap="square" lIns="0" tIns="0" rIns="0" bIns="0" rtlCol="0" anchor="t"/>
          <a:lstStyle/>
          <a:p>
            <a:pPr marL="0" indent="0" algn="l">
              <a:buNone/>
            </a:pPr>
            <a:r>
              <a:rPr lang="en-US" sz="2400" b="1" dirty="0">
                <a:solidFill>
                  <a:srgbClr val="1B3A4B"/>
                </a:solidFill>
                <a:latin typeface="Calibri" pitchFamily="34" charset="0"/>
                <a:ea typeface="Calibri" pitchFamily="34" charset="-122"/>
                <a:cs typeface="Calibri" pitchFamily="34" charset="-120"/>
              </a:rPr>
              <a:t>Warm Handoffs and Closed-Loop Coordination</a:t>
            </a:r>
            <a:endParaRPr lang="en-US" sz="2400" dirty="0"/>
          </a:p>
        </p:txBody>
      </p:sp>
      <p:sp>
        <p:nvSpPr>
          <p:cNvPr id="3" name="Text 1"/>
          <p:cNvSpPr/>
          <p:nvPr/>
        </p:nvSpPr>
        <p:spPr>
          <a:xfrm>
            <a:off x="548640" y="4864608"/>
            <a:ext cx="8046720" cy="228600"/>
          </a:xfrm>
          <a:prstGeom prst="rect">
            <a:avLst/>
          </a:prstGeom>
          <a:noFill/>
          <a:ln/>
        </p:spPr>
        <p:txBody>
          <a:bodyPr wrap="square" lIns="0" tIns="0" rIns="0" bIns="0" rtlCol="0" anchor="t"/>
          <a:lstStyle/>
          <a:p>
            <a:pPr marL="0" indent="0" algn="l">
              <a:buNone/>
            </a:pPr>
            <a:r>
              <a:rPr lang="en-US" sz="900" dirty="0">
                <a:solidFill>
                  <a:srgbClr val="6B7280"/>
                </a:solidFill>
                <a:latin typeface="Calibri" pitchFamily="34" charset="0"/>
                <a:ea typeface="Calibri" pitchFamily="34" charset="-122"/>
                <a:cs typeface="Calibri" pitchFamily="34" charset="-120"/>
              </a:rPr>
              <a:t>Edisa Shirley, PhD, LMHC  |  FCA SE Regional 2026</a:t>
            </a:r>
            <a:endParaRPr lang="en-US" sz="900" dirty="0"/>
          </a:p>
        </p:txBody>
      </p:sp>
      <p:pic>
        <p:nvPicPr>
          <p:cNvPr id="4" name="Image 0" descr="preencoded.png"/>
          <p:cNvPicPr>
            <a:picLocks noChangeAspect="1"/>
          </p:cNvPicPr>
          <p:nvPr/>
        </p:nvPicPr>
        <p:blipFill>
          <a:blip r:embed="rId3"/>
          <a:stretch>
            <a:fillRect/>
          </a:stretch>
        </p:blipFill>
        <p:spPr>
          <a:xfrm>
            <a:off x="548640" y="1188720"/>
            <a:ext cx="502920" cy="502920"/>
          </a:xfrm>
          <a:prstGeom prst="rect">
            <a:avLst/>
          </a:prstGeom>
        </p:spPr>
      </p:pic>
      <p:sp>
        <p:nvSpPr>
          <p:cNvPr id="5" name="Text 2"/>
          <p:cNvSpPr/>
          <p:nvPr/>
        </p:nvSpPr>
        <p:spPr>
          <a:xfrm>
            <a:off x="1188720" y="1188720"/>
            <a:ext cx="7132320" cy="457200"/>
          </a:xfrm>
          <a:prstGeom prst="rect">
            <a:avLst/>
          </a:prstGeom>
          <a:noFill/>
          <a:ln/>
        </p:spPr>
        <p:txBody>
          <a:bodyPr wrap="square" lIns="0" tIns="0" rIns="0" bIns="0" rtlCol="0" anchor="t"/>
          <a:lstStyle/>
          <a:p>
            <a:pPr marL="0" indent="0" algn="l">
              <a:buNone/>
            </a:pPr>
            <a:r>
              <a:rPr lang="en-US" sz="1300" i="1" dirty="0">
                <a:solidFill>
                  <a:srgbClr val="5C6B73"/>
                </a:solidFill>
                <a:latin typeface="Calibri" pitchFamily="34" charset="0"/>
                <a:ea typeface="Calibri" pitchFamily="34" charset="-122"/>
                <a:cs typeface="Calibri" pitchFamily="34" charset="-120"/>
              </a:rPr>
              <a:t>A referral that doesn't connect is a referral that didn't happen.</a:t>
            </a:r>
            <a:endParaRPr lang="en-US" sz="1300" dirty="0"/>
          </a:p>
        </p:txBody>
      </p:sp>
      <p:sp>
        <p:nvSpPr>
          <p:cNvPr id="6" name="Shape 3"/>
          <p:cNvSpPr/>
          <p:nvPr/>
        </p:nvSpPr>
        <p:spPr>
          <a:xfrm>
            <a:off x="640080" y="1938528"/>
            <a:ext cx="457200" cy="457200"/>
          </a:xfrm>
          <a:prstGeom prst="ellipse">
            <a:avLst/>
          </a:prstGeom>
          <a:solidFill>
            <a:srgbClr val="1B3A4B"/>
          </a:solidFill>
          <a:ln/>
        </p:spPr>
        <p:txBody>
          <a:bodyPr/>
          <a:lstStyle/>
          <a:p>
            <a:endParaRPr lang="en-US"/>
          </a:p>
        </p:txBody>
      </p:sp>
      <p:sp>
        <p:nvSpPr>
          <p:cNvPr id="7" name="Text 4"/>
          <p:cNvSpPr/>
          <p:nvPr/>
        </p:nvSpPr>
        <p:spPr>
          <a:xfrm>
            <a:off x="640080" y="1938528"/>
            <a:ext cx="457200" cy="457200"/>
          </a:xfrm>
          <a:prstGeom prst="rect">
            <a:avLst/>
          </a:prstGeom>
          <a:noFill/>
          <a:ln/>
        </p:spPr>
        <p:txBody>
          <a:bodyPr wrap="square" lIns="0" tIns="0" rIns="0" bIns="0" rtlCol="0" anchor="ctr"/>
          <a:lstStyle/>
          <a:p>
            <a:pPr marL="0" indent="0" algn="ctr">
              <a:buNone/>
            </a:pPr>
            <a:r>
              <a:rPr lang="en-US" sz="1600" b="1" dirty="0">
                <a:solidFill>
                  <a:srgbClr val="FFFFFF"/>
                </a:solidFill>
                <a:latin typeface="Calibri" pitchFamily="34" charset="0"/>
                <a:ea typeface="Calibri" pitchFamily="34" charset="-122"/>
                <a:cs typeface="Calibri" pitchFamily="34" charset="-120"/>
              </a:rPr>
              <a:t>1</a:t>
            </a:r>
            <a:endParaRPr lang="en-US" sz="1600" dirty="0"/>
          </a:p>
        </p:txBody>
      </p:sp>
      <p:sp>
        <p:nvSpPr>
          <p:cNvPr id="8" name="Text 5"/>
          <p:cNvSpPr/>
          <p:nvPr/>
        </p:nvSpPr>
        <p:spPr>
          <a:xfrm>
            <a:off x="1280160" y="1828800"/>
            <a:ext cx="1371600" cy="457200"/>
          </a:xfrm>
          <a:prstGeom prst="rect">
            <a:avLst/>
          </a:prstGeom>
          <a:noFill/>
          <a:ln/>
        </p:spPr>
        <p:txBody>
          <a:bodyPr wrap="square" lIns="0" tIns="0" rIns="0" bIns="0" rtlCol="0" anchor="ctr"/>
          <a:lstStyle/>
          <a:p>
            <a:pPr marL="0" indent="0" algn="l">
              <a:buNone/>
            </a:pPr>
            <a:r>
              <a:rPr lang="en-US" sz="1400" b="1" dirty="0">
                <a:solidFill>
                  <a:srgbClr val="1B3A4B"/>
                </a:solidFill>
                <a:latin typeface="Calibri" pitchFamily="34" charset="0"/>
                <a:ea typeface="Calibri" pitchFamily="34" charset="-122"/>
                <a:cs typeface="Calibri" pitchFamily="34" charset="-120"/>
              </a:rPr>
              <a:t>Introduce</a:t>
            </a:r>
            <a:endParaRPr lang="en-US" sz="1400" dirty="0"/>
          </a:p>
        </p:txBody>
      </p:sp>
      <p:sp>
        <p:nvSpPr>
          <p:cNvPr id="9" name="Text 6"/>
          <p:cNvSpPr/>
          <p:nvPr/>
        </p:nvSpPr>
        <p:spPr>
          <a:xfrm>
            <a:off x="2743200" y="1828800"/>
            <a:ext cx="5852160" cy="640080"/>
          </a:xfrm>
          <a:prstGeom prst="rect">
            <a:avLst/>
          </a:prstGeom>
          <a:noFill/>
          <a:ln/>
        </p:spPr>
        <p:txBody>
          <a:bodyPr wrap="square" lIns="0" tIns="0" rIns="0" bIns="0" rtlCol="0" anchor="ctr"/>
          <a:lstStyle/>
          <a:p>
            <a:pPr marL="0" indent="0" algn="l">
              <a:buNone/>
            </a:pPr>
            <a:r>
              <a:rPr lang="en-US" sz="1200" dirty="0">
                <a:solidFill>
                  <a:srgbClr val="2B2B2B"/>
                </a:solidFill>
                <a:latin typeface="Calibri" pitchFamily="34" charset="0"/>
                <a:ea typeface="Calibri" pitchFamily="34" charset="-122"/>
                <a:cs typeface="Calibri" pitchFamily="34" charset="-120"/>
              </a:rPr>
              <a:t>In-room: "I want to introduce you to someone I trust." Explain who they are and why they're relevant.</a:t>
            </a:r>
            <a:endParaRPr lang="en-US" sz="1200" dirty="0"/>
          </a:p>
        </p:txBody>
      </p:sp>
      <p:sp>
        <p:nvSpPr>
          <p:cNvPr id="10" name="Shape 7"/>
          <p:cNvSpPr/>
          <p:nvPr/>
        </p:nvSpPr>
        <p:spPr>
          <a:xfrm>
            <a:off x="640080" y="2651760"/>
            <a:ext cx="457200" cy="457200"/>
          </a:xfrm>
          <a:prstGeom prst="ellipse">
            <a:avLst/>
          </a:prstGeom>
          <a:solidFill>
            <a:srgbClr val="1B3A4B"/>
          </a:solidFill>
          <a:ln/>
        </p:spPr>
        <p:txBody>
          <a:bodyPr/>
          <a:lstStyle/>
          <a:p>
            <a:endParaRPr lang="en-US"/>
          </a:p>
        </p:txBody>
      </p:sp>
      <p:sp>
        <p:nvSpPr>
          <p:cNvPr id="11" name="Text 8"/>
          <p:cNvSpPr/>
          <p:nvPr/>
        </p:nvSpPr>
        <p:spPr>
          <a:xfrm>
            <a:off x="640080" y="2651760"/>
            <a:ext cx="457200" cy="457200"/>
          </a:xfrm>
          <a:prstGeom prst="rect">
            <a:avLst/>
          </a:prstGeom>
          <a:noFill/>
          <a:ln/>
        </p:spPr>
        <p:txBody>
          <a:bodyPr wrap="square" lIns="0" tIns="0" rIns="0" bIns="0" rtlCol="0" anchor="ctr"/>
          <a:lstStyle/>
          <a:p>
            <a:pPr marL="0" indent="0" algn="ctr">
              <a:buNone/>
            </a:pPr>
            <a:r>
              <a:rPr lang="en-US" sz="1600" b="1" dirty="0">
                <a:solidFill>
                  <a:srgbClr val="FFFFFF"/>
                </a:solidFill>
                <a:latin typeface="Calibri" pitchFamily="34" charset="0"/>
                <a:ea typeface="Calibri" pitchFamily="34" charset="-122"/>
                <a:cs typeface="Calibri" pitchFamily="34" charset="-120"/>
              </a:rPr>
              <a:t>2</a:t>
            </a:r>
            <a:endParaRPr lang="en-US" sz="1600" dirty="0"/>
          </a:p>
        </p:txBody>
      </p:sp>
      <p:sp>
        <p:nvSpPr>
          <p:cNvPr id="12" name="Text 9"/>
          <p:cNvSpPr/>
          <p:nvPr/>
        </p:nvSpPr>
        <p:spPr>
          <a:xfrm>
            <a:off x="1280160" y="2542032"/>
            <a:ext cx="1371600" cy="457200"/>
          </a:xfrm>
          <a:prstGeom prst="rect">
            <a:avLst/>
          </a:prstGeom>
          <a:noFill/>
          <a:ln/>
        </p:spPr>
        <p:txBody>
          <a:bodyPr wrap="square" lIns="0" tIns="0" rIns="0" bIns="0" rtlCol="0" anchor="ctr"/>
          <a:lstStyle/>
          <a:p>
            <a:pPr marL="0" indent="0" algn="l">
              <a:buNone/>
            </a:pPr>
            <a:r>
              <a:rPr lang="en-US" sz="1400" b="1" dirty="0">
                <a:solidFill>
                  <a:srgbClr val="1B3A4B"/>
                </a:solidFill>
                <a:latin typeface="Calibri" pitchFamily="34" charset="0"/>
                <a:ea typeface="Calibri" pitchFamily="34" charset="-122"/>
                <a:cs typeface="Calibri" pitchFamily="34" charset="-120"/>
              </a:rPr>
              <a:t>Connect</a:t>
            </a:r>
            <a:endParaRPr lang="en-US" sz="1400" dirty="0"/>
          </a:p>
        </p:txBody>
      </p:sp>
      <p:sp>
        <p:nvSpPr>
          <p:cNvPr id="13" name="Text 10"/>
          <p:cNvSpPr/>
          <p:nvPr/>
        </p:nvSpPr>
        <p:spPr>
          <a:xfrm>
            <a:off x="2743200" y="2542032"/>
            <a:ext cx="5852160" cy="640080"/>
          </a:xfrm>
          <a:prstGeom prst="rect">
            <a:avLst/>
          </a:prstGeom>
          <a:noFill/>
          <a:ln/>
        </p:spPr>
        <p:txBody>
          <a:bodyPr wrap="square" lIns="0" tIns="0" rIns="0" bIns="0" rtlCol="0" anchor="ctr"/>
          <a:lstStyle/>
          <a:p>
            <a:pPr marL="0" indent="0" algn="l">
              <a:buNone/>
            </a:pPr>
            <a:r>
              <a:rPr lang="en-US" sz="1200" dirty="0">
                <a:solidFill>
                  <a:srgbClr val="2B2B2B"/>
                </a:solidFill>
                <a:latin typeface="Calibri" pitchFamily="34" charset="0"/>
                <a:ea typeface="Calibri" pitchFamily="34" charset="-122"/>
                <a:cs typeface="Calibri" pitchFamily="34" charset="-120"/>
              </a:rPr>
              <a:t>Where possible, place the call from your office or have staff schedule the appointment before the patient leaves.</a:t>
            </a:r>
            <a:endParaRPr lang="en-US" sz="1200" dirty="0"/>
          </a:p>
        </p:txBody>
      </p:sp>
      <p:sp>
        <p:nvSpPr>
          <p:cNvPr id="14" name="Shape 11"/>
          <p:cNvSpPr/>
          <p:nvPr/>
        </p:nvSpPr>
        <p:spPr>
          <a:xfrm>
            <a:off x="640080" y="3364992"/>
            <a:ext cx="457200" cy="457200"/>
          </a:xfrm>
          <a:prstGeom prst="ellipse">
            <a:avLst/>
          </a:prstGeom>
          <a:solidFill>
            <a:srgbClr val="1B3A4B"/>
          </a:solidFill>
          <a:ln/>
        </p:spPr>
        <p:txBody>
          <a:bodyPr/>
          <a:lstStyle/>
          <a:p>
            <a:endParaRPr lang="en-US"/>
          </a:p>
        </p:txBody>
      </p:sp>
      <p:sp>
        <p:nvSpPr>
          <p:cNvPr id="15" name="Text 12"/>
          <p:cNvSpPr/>
          <p:nvPr/>
        </p:nvSpPr>
        <p:spPr>
          <a:xfrm>
            <a:off x="640080" y="3364992"/>
            <a:ext cx="457200" cy="457200"/>
          </a:xfrm>
          <a:prstGeom prst="rect">
            <a:avLst/>
          </a:prstGeom>
          <a:noFill/>
          <a:ln/>
        </p:spPr>
        <p:txBody>
          <a:bodyPr wrap="square" lIns="0" tIns="0" rIns="0" bIns="0" rtlCol="0" anchor="ctr"/>
          <a:lstStyle/>
          <a:p>
            <a:pPr marL="0" indent="0" algn="ctr">
              <a:buNone/>
            </a:pPr>
            <a:r>
              <a:rPr lang="en-US" sz="1600" b="1" dirty="0">
                <a:solidFill>
                  <a:srgbClr val="FFFFFF"/>
                </a:solidFill>
                <a:latin typeface="Calibri" pitchFamily="34" charset="0"/>
                <a:ea typeface="Calibri" pitchFamily="34" charset="-122"/>
                <a:cs typeface="Calibri" pitchFamily="34" charset="-120"/>
              </a:rPr>
              <a:t>3</a:t>
            </a:r>
            <a:endParaRPr lang="en-US" sz="1600" dirty="0"/>
          </a:p>
        </p:txBody>
      </p:sp>
      <p:sp>
        <p:nvSpPr>
          <p:cNvPr id="16" name="Text 13"/>
          <p:cNvSpPr/>
          <p:nvPr/>
        </p:nvSpPr>
        <p:spPr>
          <a:xfrm>
            <a:off x="1280160" y="3255264"/>
            <a:ext cx="1371600" cy="457200"/>
          </a:xfrm>
          <a:prstGeom prst="rect">
            <a:avLst/>
          </a:prstGeom>
          <a:noFill/>
          <a:ln/>
        </p:spPr>
        <p:txBody>
          <a:bodyPr wrap="square" lIns="0" tIns="0" rIns="0" bIns="0" rtlCol="0" anchor="ctr"/>
          <a:lstStyle/>
          <a:p>
            <a:pPr marL="0" indent="0" algn="l">
              <a:buNone/>
            </a:pPr>
            <a:r>
              <a:rPr lang="en-US" sz="1400" b="1" dirty="0">
                <a:solidFill>
                  <a:srgbClr val="1B3A4B"/>
                </a:solidFill>
                <a:latin typeface="Calibri" pitchFamily="34" charset="0"/>
                <a:ea typeface="Calibri" pitchFamily="34" charset="-122"/>
                <a:cs typeface="Calibri" pitchFamily="34" charset="-120"/>
              </a:rPr>
              <a:t>Authorize</a:t>
            </a:r>
            <a:endParaRPr lang="en-US" sz="1400" dirty="0"/>
          </a:p>
        </p:txBody>
      </p:sp>
      <p:sp>
        <p:nvSpPr>
          <p:cNvPr id="17" name="Text 14"/>
          <p:cNvSpPr/>
          <p:nvPr/>
        </p:nvSpPr>
        <p:spPr>
          <a:xfrm>
            <a:off x="2743200" y="3255264"/>
            <a:ext cx="5852160" cy="640080"/>
          </a:xfrm>
          <a:prstGeom prst="rect">
            <a:avLst/>
          </a:prstGeom>
          <a:noFill/>
          <a:ln/>
        </p:spPr>
        <p:txBody>
          <a:bodyPr wrap="square" lIns="0" tIns="0" rIns="0" bIns="0" rtlCol="0" anchor="ctr"/>
          <a:lstStyle/>
          <a:p>
            <a:pPr marL="0" indent="0" algn="l">
              <a:buNone/>
            </a:pPr>
            <a:r>
              <a:rPr lang="en-US" sz="1200" dirty="0">
                <a:solidFill>
                  <a:srgbClr val="2B2B2B"/>
                </a:solidFill>
                <a:latin typeface="Calibri" pitchFamily="34" charset="0"/>
                <a:ea typeface="Calibri" pitchFamily="34" charset="-122"/>
                <a:cs typeface="Calibri" pitchFamily="34" charset="-120"/>
              </a:rPr>
              <a:t>Obtain written consent for release of information. Send your relevant notes to the receiving provider.</a:t>
            </a:r>
            <a:endParaRPr lang="en-US" sz="1200" dirty="0"/>
          </a:p>
        </p:txBody>
      </p:sp>
      <p:sp>
        <p:nvSpPr>
          <p:cNvPr id="18" name="Shape 15"/>
          <p:cNvSpPr/>
          <p:nvPr/>
        </p:nvSpPr>
        <p:spPr>
          <a:xfrm>
            <a:off x="640080" y="4078224"/>
            <a:ext cx="457200" cy="457200"/>
          </a:xfrm>
          <a:prstGeom prst="ellipse">
            <a:avLst/>
          </a:prstGeom>
          <a:solidFill>
            <a:srgbClr val="1B3A4B"/>
          </a:solidFill>
          <a:ln/>
        </p:spPr>
        <p:txBody>
          <a:bodyPr/>
          <a:lstStyle/>
          <a:p>
            <a:endParaRPr lang="en-US"/>
          </a:p>
        </p:txBody>
      </p:sp>
      <p:sp>
        <p:nvSpPr>
          <p:cNvPr id="19" name="Text 16"/>
          <p:cNvSpPr/>
          <p:nvPr/>
        </p:nvSpPr>
        <p:spPr>
          <a:xfrm>
            <a:off x="640080" y="4078224"/>
            <a:ext cx="457200" cy="457200"/>
          </a:xfrm>
          <a:prstGeom prst="rect">
            <a:avLst/>
          </a:prstGeom>
          <a:noFill/>
          <a:ln/>
        </p:spPr>
        <p:txBody>
          <a:bodyPr wrap="square" lIns="0" tIns="0" rIns="0" bIns="0" rtlCol="0" anchor="ctr"/>
          <a:lstStyle/>
          <a:p>
            <a:pPr marL="0" indent="0" algn="ctr">
              <a:buNone/>
            </a:pPr>
            <a:r>
              <a:rPr lang="en-US" sz="1600" b="1" dirty="0">
                <a:solidFill>
                  <a:srgbClr val="FFFFFF"/>
                </a:solidFill>
                <a:latin typeface="Calibri" pitchFamily="34" charset="0"/>
                <a:ea typeface="Calibri" pitchFamily="34" charset="-122"/>
                <a:cs typeface="Calibri" pitchFamily="34" charset="-120"/>
              </a:rPr>
              <a:t>4</a:t>
            </a:r>
            <a:endParaRPr lang="en-US" sz="1600" dirty="0"/>
          </a:p>
        </p:txBody>
      </p:sp>
      <p:sp>
        <p:nvSpPr>
          <p:cNvPr id="20" name="Text 17"/>
          <p:cNvSpPr/>
          <p:nvPr/>
        </p:nvSpPr>
        <p:spPr>
          <a:xfrm>
            <a:off x="1280160" y="3968496"/>
            <a:ext cx="1371600" cy="457200"/>
          </a:xfrm>
          <a:prstGeom prst="rect">
            <a:avLst/>
          </a:prstGeom>
          <a:noFill/>
          <a:ln/>
        </p:spPr>
        <p:txBody>
          <a:bodyPr wrap="square" lIns="0" tIns="0" rIns="0" bIns="0" rtlCol="0" anchor="ctr"/>
          <a:lstStyle/>
          <a:p>
            <a:pPr marL="0" indent="0" algn="l">
              <a:buNone/>
            </a:pPr>
            <a:r>
              <a:rPr lang="en-US" sz="1400" b="1" dirty="0">
                <a:solidFill>
                  <a:srgbClr val="1B3A4B"/>
                </a:solidFill>
                <a:latin typeface="Calibri" pitchFamily="34" charset="0"/>
                <a:ea typeface="Calibri" pitchFamily="34" charset="-122"/>
                <a:cs typeface="Calibri" pitchFamily="34" charset="-120"/>
              </a:rPr>
              <a:t>Confirm</a:t>
            </a:r>
            <a:endParaRPr lang="en-US" sz="1400" dirty="0"/>
          </a:p>
        </p:txBody>
      </p:sp>
      <p:sp>
        <p:nvSpPr>
          <p:cNvPr id="21" name="Text 18"/>
          <p:cNvSpPr/>
          <p:nvPr/>
        </p:nvSpPr>
        <p:spPr>
          <a:xfrm>
            <a:off x="2743200" y="3968496"/>
            <a:ext cx="5852160" cy="640080"/>
          </a:xfrm>
          <a:prstGeom prst="rect">
            <a:avLst/>
          </a:prstGeom>
          <a:noFill/>
          <a:ln/>
        </p:spPr>
        <p:txBody>
          <a:bodyPr wrap="square" lIns="0" tIns="0" rIns="0" bIns="0" rtlCol="0" anchor="ctr"/>
          <a:lstStyle/>
          <a:p>
            <a:pPr marL="0" indent="0" algn="l">
              <a:buNone/>
            </a:pPr>
            <a:r>
              <a:rPr lang="en-US" sz="1200" dirty="0">
                <a:solidFill>
                  <a:srgbClr val="2B2B2B"/>
                </a:solidFill>
                <a:latin typeface="Calibri" pitchFamily="34" charset="0"/>
                <a:ea typeface="Calibri" pitchFamily="34" charset="-122"/>
                <a:cs typeface="Calibri" pitchFamily="34" charset="-120"/>
              </a:rPr>
              <a:t>At the next visit, ask about the appointment. If it didn't happen, troubleshoot — barriers are usually practical, not motivational.</a:t>
            </a:r>
            <a:endParaRPr lang="en-US" sz="12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 26">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48640" y="365760"/>
            <a:ext cx="8046720" cy="502920"/>
          </a:xfrm>
          <a:prstGeom prst="rect">
            <a:avLst/>
          </a:prstGeom>
          <a:noFill/>
          <a:ln/>
        </p:spPr>
        <p:txBody>
          <a:bodyPr wrap="square" lIns="0" tIns="0" rIns="0" bIns="0" rtlCol="0" anchor="t"/>
          <a:lstStyle/>
          <a:p>
            <a:pPr marL="0" indent="0" algn="l">
              <a:buNone/>
            </a:pPr>
            <a:r>
              <a:rPr lang="en-US" sz="2400" b="1" dirty="0">
                <a:solidFill>
                  <a:srgbClr val="1B3A4B"/>
                </a:solidFill>
                <a:latin typeface="Calibri" pitchFamily="34" charset="0"/>
                <a:ea typeface="Calibri" pitchFamily="34" charset="-122"/>
                <a:cs typeface="Calibri" pitchFamily="34" charset="-120"/>
              </a:rPr>
              <a:t>Integrating Into Your Practice Workflow</a:t>
            </a:r>
            <a:endParaRPr lang="en-US" sz="2400" dirty="0"/>
          </a:p>
        </p:txBody>
      </p:sp>
      <p:sp>
        <p:nvSpPr>
          <p:cNvPr id="3" name="Text 1"/>
          <p:cNvSpPr/>
          <p:nvPr/>
        </p:nvSpPr>
        <p:spPr>
          <a:xfrm>
            <a:off x="548640" y="4864608"/>
            <a:ext cx="8046720" cy="228600"/>
          </a:xfrm>
          <a:prstGeom prst="rect">
            <a:avLst/>
          </a:prstGeom>
          <a:noFill/>
          <a:ln/>
        </p:spPr>
        <p:txBody>
          <a:bodyPr wrap="square" lIns="0" tIns="0" rIns="0" bIns="0" rtlCol="0" anchor="t"/>
          <a:lstStyle/>
          <a:p>
            <a:pPr marL="0" indent="0" algn="l">
              <a:buNone/>
            </a:pPr>
            <a:r>
              <a:rPr lang="en-US" sz="900" dirty="0">
                <a:solidFill>
                  <a:srgbClr val="6B7280"/>
                </a:solidFill>
                <a:latin typeface="Calibri" pitchFamily="34" charset="0"/>
                <a:ea typeface="Calibri" pitchFamily="34" charset="-122"/>
                <a:cs typeface="Calibri" pitchFamily="34" charset="-120"/>
              </a:rPr>
              <a:t>Edisa Shirley, PhD, LMHC  |  FCA SE Regional 2026</a:t>
            </a:r>
            <a:endParaRPr lang="en-US" sz="900" dirty="0"/>
          </a:p>
        </p:txBody>
      </p:sp>
      <p:pic>
        <p:nvPicPr>
          <p:cNvPr id="4" name="Image 0" descr="preencoded.png"/>
          <p:cNvPicPr>
            <a:picLocks noChangeAspect="1"/>
          </p:cNvPicPr>
          <p:nvPr/>
        </p:nvPicPr>
        <p:blipFill>
          <a:blip r:embed="rId3"/>
          <a:stretch>
            <a:fillRect/>
          </a:stretch>
        </p:blipFill>
        <p:spPr>
          <a:xfrm>
            <a:off x="548640" y="1188720"/>
            <a:ext cx="502920" cy="502920"/>
          </a:xfrm>
          <a:prstGeom prst="rect">
            <a:avLst/>
          </a:prstGeom>
        </p:spPr>
      </p:pic>
      <p:sp>
        <p:nvSpPr>
          <p:cNvPr id="5" name="Text 2"/>
          <p:cNvSpPr/>
          <p:nvPr/>
        </p:nvSpPr>
        <p:spPr>
          <a:xfrm>
            <a:off x="1188720" y="1188720"/>
            <a:ext cx="7132320" cy="457200"/>
          </a:xfrm>
          <a:prstGeom prst="rect">
            <a:avLst/>
          </a:prstGeom>
          <a:noFill/>
          <a:ln/>
        </p:spPr>
        <p:txBody>
          <a:bodyPr wrap="square" lIns="0" tIns="0" rIns="0" bIns="0" rtlCol="0" anchor="t"/>
          <a:lstStyle/>
          <a:p>
            <a:pPr marL="0" indent="0" algn="l">
              <a:buNone/>
            </a:pPr>
            <a:r>
              <a:rPr lang="en-US" sz="1300" i="1" dirty="0">
                <a:solidFill>
                  <a:srgbClr val="5C6B73"/>
                </a:solidFill>
                <a:latin typeface="Calibri" pitchFamily="34" charset="0"/>
                <a:ea typeface="Calibri" pitchFamily="34" charset="-122"/>
                <a:cs typeface="Calibri" pitchFamily="34" charset="-120"/>
              </a:rPr>
              <a:t>The goal is structural — you build the workflow once, and it runs without heroics.</a:t>
            </a:r>
            <a:endParaRPr lang="en-US" sz="1300" dirty="0"/>
          </a:p>
        </p:txBody>
      </p:sp>
      <p:sp>
        <p:nvSpPr>
          <p:cNvPr id="6" name="Text 3"/>
          <p:cNvSpPr/>
          <p:nvPr/>
        </p:nvSpPr>
        <p:spPr>
          <a:xfrm>
            <a:off x="548640" y="1783080"/>
            <a:ext cx="8092440" cy="2926080"/>
          </a:xfrm>
          <a:prstGeom prst="rect">
            <a:avLst/>
          </a:prstGeom>
          <a:noFill/>
          <a:ln/>
        </p:spPr>
        <p:txBody>
          <a:bodyPr wrap="square" lIns="0" tIns="0" rIns="0" bIns="0" rtlCol="0" anchor="t"/>
          <a:lstStyle/>
          <a:p>
            <a:pPr marL="342900" indent="-342900" algn="l">
              <a:spcAft>
                <a:spcPts val="600"/>
              </a:spcAft>
              <a:buSzPct val="100000"/>
              <a:buChar char="•"/>
            </a:pPr>
            <a:r>
              <a:rPr lang="en-US" sz="1200" dirty="0">
                <a:solidFill>
                  <a:srgbClr val="2B2B2B"/>
                </a:solidFill>
                <a:latin typeface="Calibri" pitchFamily="34" charset="0"/>
                <a:ea typeface="Calibri" pitchFamily="34" charset="-122"/>
                <a:cs typeface="Calibri" pitchFamily="34" charset="-120"/>
              </a:rPr>
              <a:t>Bake screening into intake paperwork — same form every patient, every time.</a:t>
            </a:r>
            <a:endParaRPr lang="en-US" sz="1200" dirty="0"/>
          </a:p>
          <a:p>
            <a:pPr marL="342900" indent="-342900" algn="l">
              <a:spcAft>
                <a:spcPts val="600"/>
              </a:spcAft>
              <a:buSzPct val="100000"/>
              <a:buChar char="•"/>
            </a:pPr>
            <a:r>
              <a:rPr lang="en-US" sz="1200" dirty="0">
                <a:solidFill>
                  <a:srgbClr val="2B2B2B"/>
                </a:solidFill>
                <a:latin typeface="Calibri" pitchFamily="34" charset="0"/>
                <a:ea typeface="Calibri" pitchFamily="34" charset="-122"/>
                <a:cs typeface="Calibri" pitchFamily="34" charset="-120"/>
              </a:rPr>
              <a:t>Set re-exam protocols that automatically include a 60-second psychosocial check.</a:t>
            </a:r>
            <a:endParaRPr lang="en-US" sz="1200" dirty="0"/>
          </a:p>
          <a:p>
            <a:pPr marL="342900" indent="-342900" algn="l">
              <a:spcAft>
                <a:spcPts val="600"/>
              </a:spcAft>
              <a:buSzPct val="100000"/>
              <a:buChar char="•"/>
            </a:pPr>
            <a:r>
              <a:rPr lang="en-US" sz="1200" dirty="0">
                <a:solidFill>
                  <a:srgbClr val="2B2B2B"/>
                </a:solidFill>
                <a:latin typeface="Calibri" pitchFamily="34" charset="0"/>
                <a:ea typeface="Calibri" pitchFamily="34" charset="-122"/>
                <a:cs typeface="Calibri" pitchFamily="34" charset="-120"/>
              </a:rPr>
              <a:t>Define a "stalled care" trigger: e.g., 6 weeks without measurable VAS improvement = full PHQ-9 + GAD-7.</a:t>
            </a:r>
            <a:endParaRPr lang="en-US" sz="1200" dirty="0"/>
          </a:p>
          <a:p>
            <a:pPr marL="342900" indent="-342900" algn="l">
              <a:spcAft>
                <a:spcPts val="600"/>
              </a:spcAft>
              <a:buSzPct val="100000"/>
              <a:buChar char="•"/>
            </a:pPr>
            <a:r>
              <a:rPr lang="en-US" sz="1200" dirty="0">
                <a:solidFill>
                  <a:srgbClr val="2B2B2B"/>
                </a:solidFill>
                <a:latin typeface="Calibri" pitchFamily="34" charset="0"/>
                <a:ea typeface="Calibri" pitchFamily="34" charset="-122"/>
                <a:cs typeface="Calibri" pitchFamily="34" charset="-120"/>
              </a:rPr>
              <a:t>Train front desk and CAs on language: how to hand a screening form to a patient without making them feel labeled.</a:t>
            </a:r>
            <a:endParaRPr lang="en-US" sz="1200" dirty="0"/>
          </a:p>
          <a:p>
            <a:pPr marL="342900" indent="-342900" algn="l">
              <a:spcAft>
                <a:spcPts val="600"/>
              </a:spcAft>
              <a:buSzPct val="100000"/>
              <a:buChar char="•"/>
            </a:pPr>
            <a:r>
              <a:rPr lang="en-US" sz="1200" dirty="0">
                <a:solidFill>
                  <a:srgbClr val="2B2B2B"/>
                </a:solidFill>
                <a:latin typeface="Calibri" pitchFamily="34" charset="0"/>
                <a:ea typeface="Calibri" pitchFamily="34" charset="-122"/>
                <a:cs typeface="Calibri" pitchFamily="34" charset="-120"/>
              </a:rPr>
              <a:t>Establish staff awareness on the Q9 protocol — they need to know what to do if a patient screens positive.</a:t>
            </a:r>
            <a:endParaRPr lang="en-US" sz="1200" dirty="0"/>
          </a:p>
          <a:p>
            <a:pPr marL="342900" indent="-342900" algn="l">
              <a:spcAft>
                <a:spcPts val="600"/>
              </a:spcAft>
              <a:buSzPct val="100000"/>
              <a:buChar char="•"/>
            </a:pPr>
            <a:r>
              <a:rPr lang="en-US" sz="1200" dirty="0">
                <a:solidFill>
                  <a:srgbClr val="2B2B2B"/>
                </a:solidFill>
                <a:latin typeface="Calibri" pitchFamily="34" charset="0"/>
                <a:ea typeface="Calibri" pitchFamily="34" charset="-122"/>
                <a:cs typeface="Calibri" pitchFamily="34" charset="-120"/>
              </a:rPr>
              <a:t>Build referral pathway documentation into your standard operating procedures, not your individual memory.</a:t>
            </a:r>
            <a:endParaRPr lang="en-US" sz="1200" dirty="0"/>
          </a:p>
          <a:p>
            <a:pPr marL="342900" indent="-342900" algn="l">
              <a:spcAft>
                <a:spcPts val="600"/>
              </a:spcAft>
              <a:buSzPct val="100000"/>
              <a:buChar char="•"/>
            </a:pPr>
            <a:r>
              <a:rPr lang="en-US" sz="1200" dirty="0">
                <a:solidFill>
                  <a:srgbClr val="2B2B2B"/>
                </a:solidFill>
                <a:latin typeface="Calibri" pitchFamily="34" charset="0"/>
                <a:ea typeface="Calibri" pitchFamily="34" charset="-122"/>
                <a:cs typeface="Calibri" pitchFamily="34" charset="-120"/>
              </a:rPr>
              <a:t>Review screening data quarterly: how often are we identifying yellow flags? Are we actually referring? Are referrals connecting?</a:t>
            </a:r>
            <a:endParaRPr lang="en-US" sz="12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 27">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48640" y="365760"/>
            <a:ext cx="8046720" cy="502920"/>
          </a:xfrm>
          <a:prstGeom prst="rect">
            <a:avLst/>
          </a:prstGeom>
          <a:noFill/>
          <a:ln/>
        </p:spPr>
        <p:txBody>
          <a:bodyPr wrap="square" lIns="0" tIns="0" rIns="0" bIns="0" rtlCol="0" anchor="t"/>
          <a:lstStyle/>
          <a:p>
            <a:pPr marL="0" indent="0" algn="l">
              <a:buNone/>
            </a:pPr>
            <a:r>
              <a:rPr lang="en-US" sz="2400" b="1" dirty="0">
                <a:solidFill>
                  <a:srgbClr val="1B3A4B"/>
                </a:solidFill>
                <a:latin typeface="Calibri" pitchFamily="34" charset="0"/>
                <a:ea typeface="Calibri" pitchFamily="34" charset="-122"/>
                <a:cs typeface="Calibri" pitchFamily="34" charset="-120"/>
              </a:rPr>
              <a:t>Your Monday-Morning Implementation Plan</a:t>
            </a:r>
            <a:endParaRPr lang="en-US" sz="2400" dirty="0"/>
          </a:p>
        </p:txBody>
      </p:sp>
      <p:sp>
        <p:nvSpPr>
          <p:cNvPr id="3" name="Text 1"/>
          <p:cNvSpPr/>
          <p:nvPr/>
        </p:nvSpPr>
        <p:spPr>
          <a:xfrm>
            <a:off x="548640" y="4864608"/>
            <a:ext cx="8046720" cy="228600"/>
          </a:xfrm>
          <a:prstGeom prst="rect">
            <a:avLst/>
          </a:prstGeom>
          <a:noFill/>
          <a:ln/>
        </p:spPr>
        <p:txBody>
          <a:bodyPr wrap="square" lIns="0" tIns="0" rIns="0" bIns="0" rtlCol="0" anchor="t"/>
          <a:lstStyle/>
          <a:p>
            <a:pPr marL="0" indent="0" algn="l">
              <a:buNone/>
            </a:pPr>
            <a:r>
              <a:rPr lang="en-US" sz="900" dirty="0">
                <a:solidFill>
                  <a:srgbClr val="6B7280"/>
                </a:solidFill>
                <a:latin typeface="Calibri" pitchFamily="34" charset="0"/>
                <a:ea typeface="Calibri" pitchFamily="34" charset="-122"/>
                <a:cs typeface="Calibri" pitchFamily="34" charset="-120"/>
              </a:rPr>
              <a:t>Edisa Shirley, PhD, LMHC  |  FCA SE Regional 2026</a:t>
            </a:r>
            <a:endParaRPr lang="en-US" sz="900" dirty="0"/>
          </a:p>
        </p:txBody>
      </p:sp>
      <p:sp>
        <p:nvSpPr>
          <p:cNvPr id="4" name="Text 2"/>
          <p:cNvSpPr/>
          <p:nvPr/>
        </p:nvSpPr>
        <p:spPr>
          <a:xfrm>
            <a:off x="548640" y="1188720"/>
            <a:ext cx="8092440" cy="411480"/>
          </a:xfrm>
          <a:prstGeom prst="rect">
            <a:avLst/>
          </a:prstGeom>
          <a:noFill/>
          <a:ln/>
        </p:spPr>
        <p:txBody>
          <a:bodyPr wrap="square" lIns="0" tIns="0" rIns="0" bIns="0" rtlCol="0" anchor="t"/>
          <a:lstStyle/>
          <a:p>
            <a:pPr marL="0" indent="0" algn="l">
              <a:buNone/>
            </a:pPr>
            <a:r>
              <a:rPr lang="en-US" sz="1300" i="1" dirty="0">
                <a:solidFill>
                  <a:srgbClr val="5C6B73"/>
                </a:solidFill>
                <a:latin typeface="Calibri" pitchFamily="34" charset="0"/>
                <a:ea typeface="Calibri" pitchFamily="34" charset="-122"/>
                <a:cs typeface="Calibri" pitchFamily="34" charset="-120"/>
              </a:rPr>
              <a:t>Five steps, in order. Pick a target start date and put them on your calendar.</a:t>
            </a:r>
            <a:endParaRPr lang="en-US" sz="1300" dirty="0"/>
          </a:p>
        </p:txBody>
      </p:sp>
      <p:sp>
        <p:nvSpPr>
          <p:cNvPr id="5" name="Shape 3"/>
          <p:cNvSpPr/>
          <p:nvPr/>
        </p:nvSpPr>
        <p:spPr>
          <a:xfrm>
            <a:off x="640080" y="1737360"/>
            <a:ext cx="411480" cy="411480"/>
          </a:xfrm>
          <a:prstGeom prst="ellipse">
            <a:avLst/>
          </a:prstGeom>
          <a:solidFill>
            <a:srgbClr val="1B3A4B"/>
          </a:solidFill>
          <a:ln/>
        </p:spPr>
        <p:txBody>
          <a:bodyPr/>
          <a:lstStyle/>
          <a:p>
            <a:endParaRPr lang="en-US"/>
          </a:p>
        </p:txBody>
      </p:sp>
      <p:sp>
        <p:nvSpPr>
          <p:cNvPr id="6" name="Text 4"/>
          <p:cNvSpPr/>
          <p:nvPr/>
        </p:nvSpPr>
        <p:spPr>
          <a:xfrm>
            <a:off x="640080" y="1737360"/>
            <a:ext cx="411480" cy="411480"/>
          </a:xfrm>
          <a:prstGeom prst="rect">
            <a:avLst/>
          </a:prstGeom>
          <a:noFill/>
          <a:ln/>
        </p:spPr>
        <p:txBody>
          <a:bodyPr wrap="square" lIns="0" tIns="0" rIns="0" bIns="0" rtlCol="0" anchor="ctr"/>
          <a:lstStyle/>
          <a:p>
            <a:pPr marL="0" indent="0" algn="ctr">
              <a:buNone/>
            </a:pPr>
            <a:r>
              <a:rPr lang="en-US" sz="1600" b="1" dirty="0">
                <a:solidFill>
                  <a:srgbClr val="FFFFFF"/>
                </a:solidFill>
                <a:latin typeface="Calibri" pitchFamily="34" charset="0"/>
                <a:ea typeface="Calibri" pitchFamily="34" charset="-122"/>
                <a:cs typeface="Calibri" pitchFamily="34" charset="-120"/>
              </a:rPr>
              <a:t>1</a:t>
            </a:r>
            <a:endParaRPr lang="en-US" sz="1600" dirty="0"/>
          </a:p>
        </p:txBody>
      </p:sp>
      <p:sp>
        <p:nvSpPr>
          <p:cNvPr id="7" name="Text 5"/>
          <p:cNvSpPr/>
          <p:nvPr/>
        </p:nvSpPr>
        <p:spPr>
          <a:xfrm>
            <a:off x="1188720" y="1691640"/>
            <a:ext cx="1463040" cy="411480"/>
          </a:xfrm>
          <a:prstGeom prst="rect">
            <a:avLst/>
          </a:prstGeom>
          <a:noFill/>
          <a:ln/>
        </p:spPr>
        <p:txBody>
          <a:bodyPr wrap="square" lIns="0" tIns="0" rIns="0" bIns="0" rtlCol="0" anchor="ctr"/>
          <a:lstStyle/>
          <a:p>
            <a:pPr marL="0" indent="0" algn="l">
              <a:buNone/>
            </a:pPr>
            <a:r>
              <a:rPr lang="en-US" sz="1300" b="1" kern="0" spc="200" dirty="0">
                <a:solidFill>
                  <a:srgbClr val="C8A157"/>
                </a:solidFill>
                <a:latin typeface="Calibri" pitchFamily="34" charset="0"/>
                <a:ea typeface="Calibri" pitchFamily="34" charset="-122"/>
                <a:cs typeface="Calibri" pitchFamily="34" charset="-120"/>
              </a:rPr>
              <a:t>WEEK 1</a:t>
            </a:r>
            <a:endParaRPr lang="en-US" sz="1300" dirty="0"/>
          </a:p>
        </p:txBody>
      </p:sp>
      <p:sp>
        <p:nvSpPr>
          <p:cNvPr id="8" name="Text 6"/>
          <p:cNvSpPr/>
          <p:nvPr/>
        </p:nvSpPr>
        <p:spPr>
          <a:xfrm>
            <a:off x="2743200" y="1691640"/>
            <a:ext cx="5897880" cy="548640"/>
          </a:xfrm>
          <a:prstGeom prst="rect">
            <a:avLst/>
          </a:prstGeom>
          <a:noFill/>
          <a:ln/>
        </p:spPr>
        <p:txBody>
          <a:bodyPr wrap="square" lIns="0" tIns="0" rIns="0" bIns="0" rtlCol="0" anchor="ctr"/>
          <a:lstStyle/>
          <a:p>
            <a:pPr marL="0" indent="0" algn="l">
              <a:buNone/>
            </a:pPr>
            <a:r>
              <a:rPr lang="en-US" sz="1100" dirty="0">
                <a:solidFill>
                  <a:srgbClr val="2B2B2B"/>
                </a:solidFill>
                <a:latin typeface="Calibri" pitchFamily="34" charset="0"/>
                <a:ea typeface="Calibri" pitchFamily="34" charset="-122"/>
                <a:cs typeface="Calibri" pitchFamily="34" charset="-120"/>
              </a:rPr>
              <a:t>Add 2–3 screening questions to your intake paperwork (PHQ-2 + sleep). Print copies. Train staff on the language.</a:t>
            </a:r>
            <a:endParaRPr lang="en-US" sz="1100" dirty="0"/>
          </a:p>
        </p:txBody>
      </p:sp>
      <p:sp>
        <p:nvSpPr>
          <p:cNvPr id="9" name="Shape 7"/>
          <p:cNvSpPr/>
          <p:nvPr/>
        </p:nvSpPr>
        <p:spPr>
          <a:xfrm>
            <a:off x="640080" y="2340864"/>
            <a:ext cx="411480" cy="411480"/>
          </a:xfrm>
          <a:prstGeom prst="ellipse">
            <a:avLst/>
          </a:prstGeom>
          <a:solidFill>
            <a:srgbClr val="1B3A4B"/>
          </a:solidFill>
          <a:ln/>
        </p:spPr>
        <p:txBody>
          <a:bodyPr/>
          <a:lstStyle/>
          <a:p>
            <a:endParaRPr lang="en-US"/>
          </a:p>
        </p:txBody>
      </p:sp>
      <p:sp>
        <p:nvSpPr>
          <p:cNvPr id="10" name="Text 8"/>
          <p:cNvSpPr/>
          <p:nvPr/>
        </p:nvSpPr>
        <p:spPr>
          <a:xfrm>
            <a:off x="640080" y="2340864"/>
            <a:ext cx="411480" cy="411480"/>
          </a:xfrm>
          <a:prstGeom prst="rect">
            <a:avLst/>
          </a:prstGeom>
          <a:noFill/>
          <a:ln/>
        </p:spPr>
        <p:txBody>
          <a:bodyPr wrap="square" lIns="0" tIns="0" rIns="0" bIns="0" rtlCol="0" anchor="ctr"/>
          <a:lstStyle/>
          <a:p>
            <a:pPr marL="0" indent="0" algn="ctr">
              <a:buNone/>
            </a:pPr>
            <a:r>
              <a:rPr lang="en-US" sz="1600" b="1" dirty="0">
                <a:solidFill>
                  <a:srgbClr val="FFFFFF"/>
                </a:solidFill>
                <a:latin typeface="Calibri" pitchFamily="34" charset="0"/>
                <a:ea typeface="Calibri" pitchFamily="34" charset="-122"/>
                <a:cs typeface="Calibri" pitchFamily="34" charset="-120"/>
              </a:rPr>
              <a:t>2</a:t>
            </a:r>
            <a:endParaRPr lang="en-US" sz="1600" dirty="0"/>
          </a:p>
        </p:txBody>
      </p:sp>
      <p:sp>
        <p:nvSpPr>
          <p:cNvPr id="11" name="Text 9"/>
          <p:cNvSpPr/>
          <p:nvPr/>
        </p:nvSpPr>
        <p:spPr>
          <a:xfrm>
            <a:off x="1188720" y="2295144"/>
            <a:ext cx="1463040" cy="411480"/>
          </a:xfrm>
          <a:prstGeom prst="rect">
            <a:avLst/>
          </a:prstGeom>
          <a:noFill/>
          <a:ln/>
        </p:spPr>
        <p:txBody>
          <a:bodyPr wrap="square" lIns="0" tIns="0" rIns="0" bIns="0" rtlCol="0" anchor="ctr"/>
          <a:lstStyle/>
          <a:p>
            <a:pPr marL="0" indent="0" algn="l">
              <a:buNone/>
            </a:pPr>
            <a:r>
              <a:rPr lang="en-US" sz="1300" b="1" kern="0" spc="200" dirty="0">
                <a:solidFill>
                  <a:srgbClr val="C8A157"/>
                </a:solidFill>
                <a:latin typeface="Calibri" pitchFamily="34" charset="0"/>
                <a:ea typeface="Calibri" pitchFamily="34" charset="-122"/>
                <a:cs typeface="Calibri" pitchFamily="34" charset="-120"/>
              </a:rPr>
              <a:t>WEEK 2</a:t>
            </a:r>
            <a:endParaRPr lang="en-US" sz="1300" dirty="0"/>
          </a:p>
        </p:txBody>
      </p:sp>
      <p:sp>
        <p:nvSpPr>
          <p:cNvPr id="12" name="Text 10"/>
          <p:cNvSpPr/>
          <p:nvPr/>
        </p:nvSpPr>
        <p:spPr>
          <a:xfrm>
            <a:off x="2743200" y="2295144"/>
            <a:ext cx="5897880" cy="548640"/>
          </a:xfrm>
          <a:prstGeom prst="rect">
            <a:avLst/>
          </a:prstGeom>
          <a:noFill/>
          <a:ln/>
        </p:spPr>
        <p:txBody>
          <a:bodyPr wrap="square" lIns="0" tIns="0" rIns="0" bIns="0" rtlCol="0" anchor="ctr"/>
          <a:lstStyle/>
          <a:p>
            <a:pPr marL="0" indent="0" algn="l">
              <a:buNone/>
            </a:pPr>
            <a:r>
              <a:rPr lang="en-US" sz="1100" dirty="0">
                <a:solidFill>
                  <a:srgbClr val="2B2B2B"/>
                </a:solidFill>
                <a:latin typeface="Calibri" pitchFamily="34" charset="0"/>
                <a:ea typeface="Calibri" pitchFamily="34" charset="-122"/>
                <a:cs typeface="Calibri" pitchFamily="34" charset="-120"/>
              </a:rPr>
              <a:t>Build your referral list: 3–5 specific mental health providers. Call to introduce yourself. Confirm insurance fit.</a:t>
            </a:r>
            <a:endParaRPr lang="en-US" sz="1100" dirty="0"/>
          </a:p>
        </p:txBody>
      </p:sp>
      <p:sp>
        <p:nvSpPr>
          <p:cNvPr id="13" name="Shape 11"/>
          <p:cNvSpPr/>
          <p:nvPr/>
        </p:nvSpPr>
        <p:spPr>
          <a:xfrm>
            <a:off x="640080" y="2944368"/>
            <a:ext cx="411480" cy="411480"/>
          </a:xfrm>
          <a:prstGeom prst="ellipse">
            <a:avLst/>
          </a:prstGeom>
          <a:solidFill>
            <a:srgbClr val="1B3A4B"/>
          </a:solidFill>
          <a:ln/>
        </p:spPr>
        <p:txBody>
          <a:bodyPr/>
          <a:lstStyle/>
          <a:p>
            <a:endParaRPr lang="en-US"/>
          </a:p>
        </p:txBody>
      </p:sp>
      <p:sp>
        <p:nvSpPr>
          <p:cNvPr id="14" name="Text 12"/>
          <p:cNvSpPr/>
          <p:nvPr/>
        </p:nvSpPr>
        <p:spPr>
          <a:xfrm>
            <a:off x="640080" y="2944368"/>
            <a:ext cx="411480" cy="411480"/>
          </a:xfrm>
          <a:prstGeom prst="rect">
            <a:avLst/>
          </a:prstGeom>
          <a:noFill/>
          <a:ln/>
        </p:spPr>
        <p:txBody>
          <a:bodyPr wrap="square" lIns="0" tIns="0" rIns="0" bIns="0" rtlCol="0" anchor="ctr"/>
          <a:lstStyle/>
          <a:p>
            <a:pPr marL="0" indent="0" algn="ctr">
              <a:buNone/>
            </a:pPr>
            <a:r>
              <a:rPr lang="en-US" sz="1600" b="1" dirty="0">
                <a:solidFill>
                  <a:srgbClr val="FFFFFF"/>
                </a:solidFill>
                <a:latin typeface="Calibri" pitchFamily="34" charset="0"/>
                <a:ea typeface="Calibri" pitchFamily="34" charset="-122"/>
                <a:cs typeface="Calibri" pitchFamily="34" charset="-120"/>
              </a:rPr>
              <a:t>3</a:t>
            </a:r>
            <a:endParaRPr lang="en-US" sz="1600" dirty="0"/>
          </a:p>
        </p:txBody>
      </p:sp>
      <p:sp>
        <p:nvSpPr>
          <p:cNvPr id="15" name="Text 13"/>
          <p:cNvSpPr/>
          <p:nvPr/>
        </p:nvSpPr>
        <p:spPr>
          <a:xfrm>
            <a:off x="1188720" y="2898648"/>
            <a:ext cx="1463040" cy="411480"/>
          </a:xfrm>
          <a:prstGeom prst="rect">
            <a:avLst/>
          </a:prstGeom>
          <a:noFill/>
          <a:ln/>
        </p:spPr>
        <p:txBody>
          <a:bodyPr wrap="square" lIns="0" tIns="0" rIns="0" bIns="0" rtlCol="0" anchor="ctr"/>
          <a:lstStyle/>
          <a:p>
            <a:pPr marL="0" indent="0" algn="l">
              <a:buNone/>
            </a:pPr>
            <a:r>
              <a:rPr lang="en-US" sz="1300" b="1" kern="0" spc="200" dirty="0">
                <a:solidFill>
                  <a:srgbClr val="C8A157"/>
                </a:solidFill>
                <a:latin typeface="Calibri" pitchFamily="34" charset="0"/>
                <a:ea typeface="Calibri" pitchFamily="34" charset="-122"/>
                <a:cs typeface="Calibri" pitchFamily="34" charset="-120"/>
              </a:rPr>
              <a:t>WEEK 3–4</a:t>
            </a:r>
            <a:endParaRPr lang="en-US" sz="1300" dirty="0"/>
          </a:p>
        </p:txBody>
      </p:sp>
      <p:sp>
        <p:nvSpPr>
          <p:cNvPr id="16" name="Text 14"/>
          <p:cNvSpPr/>
          <p:nvPr/>
        </p:nvSpPr>
        <p:spPr>
          <a:xfrm>
            <a:off x="2743200" y="2898648"/>
            <a:ext cx="5897880" cy="548640"/>
          </a:xfrm>
          <a:prstGeom prst="rect">
            <a:avLst/>
          </a:prstGeom>
          <a:noFill/>
          <a:ln/>
        </p:spPr>
        <p:txBody>
          <a:bodyPr wrap="square" lIns="0" tIns="0" rIns="0" bIns="0" rtlCol="0" anchor="ctr"/>
          <a:lstStyle/>
          <a:p>
            <a:pPr marL="0" indent="0" algn="l">
              <a:buNone/>
            </a:pPr>
            <a:r>
              <a:rPr lang="en-US" sz="1100" dirty="0">
                <a:solidFill>
                  <a:srgbClr val="2B2B2B"/>
                </a:solidFill>
                <a:latin typeface="Calibri" pitchFamily="34" charset="0"/>
                <a:ea typeface="Calibri" pitchFamily="34" charset="-122"/>
                <a:cs typeface="Calibri" pitchFamily="34" charset="-120"/>
              </a:rPr>
              <a:t>Update re-exam protocols to include a 60-second psychosocial check-in. Train CAs and associates on the new template.</a:t>
            </a:r>
            <a:endParaRPr lang="en-US" sz="1100" dirty="0"/>
          </a:p>
        </p:txBody>
      </p:sp>
      <p:sp>
        <p:nvSpPr>
          <p:cNvPr id="17" name="Shape 15"/>
          <p:cNvSpPr/>
          <p:nvPr/>
        </p:nvSpPr>
        <p:spPr>
          <a:xfrm>
            <a:off x="640080" y="3547872"/>
            <a:ext cx="411480" cy="411480"/>
          </a:xfrm>
          <a:prstGeom prst="ellipse">
            <a:avLst/>
          </a:prstGeom>
          <a:solidFill>
            <a:srgbClr val="1B3A4B"/>
          </a:solidFill>
          <a:ln/>
        </p:spPr>
        <p:txBody>
          <a:bodyPr/>
          <a:lstStyle/>
          <a:p>
            <a:endParaRPr lang="en-US"/>
          </a:p>
        </p:txBody>
      </p:sp>
      <p:sp>
        <p:nvSpPr>
          <p:cNvPr id="18" name="Text 16"/>
          <p:cNvSpPr/>
          <p:nvPr/>
        </p:nvSpPr>
        <p:spPr>
          <a:xfrm>
            <a:off x="640080" y="3547872"/>
            <a:ext cx="411480" cy="411480"/>
          </a:xfrm>
          <a:prstGeom prst="rect">
            <a:avLst/>
          </a:prstGeom>
          <a:noFill/>
          <a:ln/>
        </p:spPr>
        <p:txBody>
          <a:bodyPr wrap="square" lIns="0" tIns="0" rIns="0" bIns="0" rtlCol="0" anchor="ctr"/>
          <a:lstStyle/>
          <a:p>
            <a:pPr marL="0" indent="0" algn="ctr">
              <a:buNone/>
            </a:pPr>
            <a:r>
              <a:rPr lang="en-US" sz="1600" b="1" dirty="0">
                <a:solidFill>
                  <a:srgbClr val="FFFFFF"/>
                </a:solidFill>
                <a:latin typeface="Calibri" pitchFamily="34" charset="0"/>
                <a:ea typeface="Calibri" pitchFamily="34" charset="-122"/>
                <a:cs typeface="Calibri" pitchFamily="34" charset="-120"/>
              </a:rPr>
              <a:t>4</a:t>
            </a:r>
            <a:endParaRPr lang="en-US" sz="1600" dirty="0"/>
          </a:p>
        </p:txBody>
      </p:sp>
      <p:sp>
        <p:nvSpPr>
          <p:cNvPr id="19" name="Text 17"/>
          <p:cNvSpPr/>
          <p:nvPr/>
        </p:nvSpPr>
        <p:spPr>
          <a:xfrm>
            <a:off x="1188720" y="3502152"/>
            <a:ext cx="1463040" cy="411480"/>
          </a:xfrm>
          <a:prstGeom prst="rect">
            <a:avLst/>
          </a:prstGeom>
          <a:noFill/>
          <a:ln/>
        </p:spPr>
        <p:txBody>
          <a:bodyPr wrap="square" lIns="0" tIns="0" rIns="0" bIns="0" rtlCol="0" anchor="ctr"/>
          <a:lstStyle/>
          <a:p>
            <a:pPr marL="0" indent="0" algn="l">
              <a:buNone/>
            </a:pPr>
            <a:r>
              <a:rPr lang="en-US" sz="1300" b="1" kern="0" spc="200" dirty="0">
                <a:solidFill>
                  <a:srgbClr val="C8A157"/>
                </a:solidFill>
                <a:latin typeface="Calibri" pitchFamily="34" charset="0"/>
                <a:ea typeface="Calibri" pitchFamily="34" charset="-122"/>
                <a:cs typeface="Calibri" pitchFamily="34" charset="-120"/>
              </a:rPr>
              <a:t>WEEK 5–6</a:t>
            </a:r>
            <a:endParaRPr lang="en-US" sz="1300" dirty="0"/>
          </a:p>
        </p:txBody>
      </p:sp>
      <p:sp>
        <p:nvSpPr>
          <p:cNvPr id="20" name="Text 18"/>
          <p:cNvSpPr/>
          <p:nvPr/>
        </p:nvSpPr>
        <p:spPr>
          <a:xfrm>
            <a:off x="2743200" y="3502152"/>
            <a:ext cx="5897880" cy="548640"/>
          </a:xfrm>
          <a:prstGeom prst="rect">
            <a:avLst/>
          </a:prstGeom>
          <a:noFill/>
          <a:ln/>
        </p:spPr>
        <p:txBody>
          <a:bodyPr wrap="square" lIns="0" tIns="0" rIns="0" bIns="0" rtlCol="0" anchor="ctr"/>
          <a:lstStyle/>
          <a:p>
            <a:pPr marL="0" indent="0" algn="l">
              <a:buNone/>
            </a:pPr>
            <a:r>
              <a:rPr lang="en-US" sz="1100" dirty="0">
                <a:solidFill>
                  <a:srgbClr val="2B2B2B"/>
                </a:solidFill>
                <a:latin typeface="Calibri" pitchFamily="34" charset="0"/>
                <a:ea typeface="Calibri" pitchFamily="34" charset="-122"/>
                <a:cs typeface="Calibri" pitchFamily="34" charset="-120"/>
              </a:rPr>
              <a:t>Define your "stalled care" trigger and what happens when it fires (full PHQ-9, GAD-7, and proactive referral conversation).</a:t>
            </a:r>
            <a:endParaRPr lang="en-US" sz="1100" dirty="0"/>
          </a:p>
        </p:txBody>
      </p:sp>
      <p:sp>
        <p:nvSpPr>
          <p:cNvPr id="21" name="Shape 19"/>
          <p:cNvSpPr/>
          <p:nvPr/>
        </p:nvSpPr>
        <p:spPr>
          <a:xfrm>
            <a:off x="640080" y="4151376"/>
            <a:ext cx="411480" cy="411480"/>
          </a:xfrm>
          <a:prstGeom prst="ellipse">
            <a:avLst/>
          </a:prstGeom>
          <a:solidFill>
            <a:srgbClr val="1B3A4B"/>
          </a:solidFill>
          <a:ln/>
        </p:spPr>
        <p:txBody>
          <a:bodyPr/>
          <a:lstStyle/>
          <a:p>
            <a:endParaRPr lang="en-US"/>
          </a:p>
        </p:txBody>
      </p:sp>
      <p:sp>
        <p:nvSpPr>
          <p:cNvPr id="22" name="Text 20"/>
          <p:cNvSpPr/>
          <p:nvPr/>
        </p:nvSpPr>
        <p:spPr>
          <a:xfrm>
            <a:off x="640080" y="4151376"/>
            <a:ext cx="411480" cy="411480"/>
          </a:xfrm>
          <a:prstGeom prst="rect">
            <a:avLst/>
          </a:prstGeom>
          <a:noFill/>
          <a:ln/>
        </p:spPr>
        <p:txBody>
          <a:bodyPr wrap="square" lIns="0" tIns="0" rIns="0" bIns="0" rtlCol="0" anchor="ctr"/>
          <a:lstStyle/>
          <a:p>
            <a:pPr marL="0" indent="0" algn="ctr">
              <a:buNone/>
            </a:pPr>
            <a:r>
              <a:rPr lang="en-US" sz="1600" b="1" dirty="0">
                <a:solidFill>
                  <a:srgbClr val="FFFFFF"/>
                </a:solidFill>
                <a:latin typeface="Calibri" pitchFamily="34" charset="0"/>
                <a:ea typeface="Calibri" pitchFamily="34" charset="-122"/>
                <a:cs typeface="Calibri" pitchFamily="34" charset="-120"/>
              </a:rPr>
              <a:t>5</a:t>
            </a:r>
            <a:endParaRPr lang="en-US" sz="1600" dirty="0"/>
          </a:p>
        </p:txBody>
      </p:sp>
      <p:sp>
        <p:nvSpPr>
          <p:cNvPr id="23" name="Text 21"/>
          <p:cNvSpPr/>
          <p:nvPr/>
        </p:nvSpPr>
        <p:spPr>
          <a:xfrm>
            <a:off x="1188720" y="4105656"/>
            <a:ext cx="1463040" cy="411480"/>
          </a:xfrm>
          <a:prstGeom prst="rect">
            <a:avLst/>
          </a:prstGeom>
          <a:noFill/>
          <a:ln/>
        </p:spPr>
        <p:txBody>
          <a:bodyPr wrap="square" lIns="0" tIns="0" rIns="0" bIns="0" rtlCol="0" anchor="ctr"/>
          <a:lstStyle/>
          <a:p>
            <a:pPr marL="0" indent="0" algn="l">
              <a:buNone/>
            </a:pPr>
            <a:r>
              <a:rPr lang="en-US" sz="1300" b="1" kern="0" spc="200" dirty="0">
                <a:solidFill>
                  <a:srgbClr val="C8A157"/>
                </a:solidFill>
                <a:latin typeface="Calibri" pitchFamily="34" charset="0"/>
                <a:ea typeface="Calibri" pitchFamily="34" charset="-122"/>
                <a:cs typeface="Calibri" pitchFamily="34" charset="-120"/>
              </a:rPr>
              <a:t>WEEK 7+</a:t>
            </a:r>
            <a:endParaRPr lang="en-US" sz="1300" dirty="0"/>
          </a:p>
        </p:txBody>
      </p:sp>
      <p:sp>
        <p:nvSpPr>
          <p:cNvPr id="24" name="Text 22"/>
          <p:cNvSpPr/>
          <p:nvPr/>
        </p:nvSpPr>
        <p:spPr>
          <a:xfrm>
            <a:off x="2743200" y="4105656"/>
            <a:ext cx="5897880" cy="548640"/>
          </a:xfrm>
          <a:prstGeom prst="rect">
            <a:avLst/>
          </a:prstGeom>
          <a:noFill/>
          <a:ln/>
        </p:spPr>
        <p:txBody>
          <a:bodyPr wrap="square" lIns="0" tIns="0" rIns="0" bIns="0" rtlCol="0" anchor="ctr"/>
          <a:lstStyle/>
          <a:p>
            <a:pPr marL="0" indent="0" algn="l">
              <a:buNone/>
            </a:pPr>
            <a:r>
              <a:rPr lang="en-US" sz="1100" dirty="0">
                <a:solidFill>
                  <a:srgbClr val="2B2B2B"/>
                </a:solidFill>
                <a:latin typeface="Calibri" pitchFamily="34" charset="0"/>
                <a:ea typeface="Calibri" pitchFamily="34" charset="-122"/>
                <a:cs typeface="Calibri" pitchFamily="34" charset="-120"/>
              </a:rPr>
              <a:t>Establish quarterly review cadence: screening rates, positive finds, referrals made, and referrals that actually connected.</a:t>
            </a:r>
            <a:endParaRPr lang="en-US" sz="11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 28">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48640" y="365760"/>
            <a:ext cx="8046720" cy="502920"/>
          </a:xfrm>
          <a:prstGeom prst="rect">
            <a:avLst/>
          </a:prstGeom>
          <a:noFill/>
          <a:ln/>
        </p:spPr>
        <p:txBody>
          <a:bodyPr wrap="square" lIns="0" tIns="0" rIns="0" bIns="0" rtlCol="0" anchor="t"/>
          <a:lstStyle/>
          <a:p>
            <a:pPr marL="0" indent="0" algn="l">
              <a:buNone/>
            </a:pPr>
            <a:r>
              <a:rPr lang="en-US" sz="2400" b="1" dirty="0">
                <a:solidFill>
                  <a:srgbClr val="1B3A4B"/>
                </a:solidFill>
                <a:latin typeface="Calibri" pitchFamily="34" charset="0"/>
                <a:ea typeface="Calibri" pitchFamily="34" charset="-122"/>
                <a:cs typeface="Calibri" pitchFamily="34" charset="-120"/>
              </a:rPr>
              <a:t>Key Takeaways</a:t>
            </a:r>
            <a:endParaRPr lang="en-US" sz="2400" dirty="0"/>
          </a:p>
        </p:txBody>
      </p:sp>
      <p:sp>
        <p:nvSpPr>
          <p:cNvPr id="3" name="Text 1"/>
          <p:cNvSpPr/>
          <p:nvPr/>
        </p:nvSpPr>
        <p:spPr>
          <a:xfrm>
            <a:off x="548640" y="4864608"/>
            <a:ext cx="8046720" cy="228600"/>
          </a:xfrm>
          <a:prstGeom prst="rect">
            <a:avLst/>
          </a:prstGeom>
          <a:noFill/>
          <a:ln/>
        </p:spPr>
        <p:txBody>
          <a:bodyPr wrap="square" lIns="0" tIns="0" rIns="0" bIns="0" rtlCol="0" anchor="t"/>
          <a:lstStyle/>
          <a:p>
            <a:pPr marL="0" indent="0" algn="l">
              <a:buNone/>
            </a:pPr>
            <a:r>
              <a:rPr lang="en-US" sz="900" dirty="0">
                <a:solidFill>
                  <a:srgbClr val="6B7280"/>
                </a:solidFill>
                <a:latin typeface="Calibri" pitchFamily="34" charset="0"/>
                <a:ea typeface="Calibri" pitchFamily="34" charset="-122"/>
                <a:cs typeface="Calibri" pitchFamily="34" charset="-120"/>
              </a:rPr>
              <a:t>Edisa Shirley, PhD, LMHC  |  FCA SE Regional 2026</a:t>
            </a:r>
            <a:endParaRPr lang="en-US" sz="900" dirty="0"/>
          </a:p>
        </p:txBody>
      </p:sp>
      <p:pic>
        <p:nvPicPr>
          <p:cNvPr id="4" name="Image 0" descr="preencoded.png"/>
          <p:cNvPicPr>
            <a:picLocks noChangeAspect="1"/>
          </p:cNvPicPr>
          <p:nvPr/>
        </p:nvPicPr>
        <p:blipFill>
          <a:blip r:embed="rId3"/>
          <a:stretch>
            <a:fillRect/>
          </a:stretch>
        </p:blipFill>
        <p:spPr>
          <a:xfrm>
            <a:off x="548640" y="1188720"/>
            <a:ext cx="502920" cy="502920"/>
          </a:xfrm>
          <a:prstGeom prst="rect">
            <a:avLst/>
          </a:prstGeom>
        </p:spPr>
      </p:pic>
      <p:sp>
        <p:nvSpPr>
          <p:cNvPr id="5" name="Text 2"/>
          <p:cNvSpPr/>
          <p:nvPr/>
        </p:nvSpPr>
        <p:spPr>
          <a:xfrm>
            <a:off x="1188720" y="1188720"/>
            <a:ext cx="7132320" cy="457200"/>
          </a:xfrm>
          <a:prstGeom prst="rect">
            <a:avLst/>
          </a:prstGeom>
          <a:noFill/>
          <a:ln/>
        </p:spPr>
        <p:txBody>
          <a:bodyPr wrap="square" lIns="0" tIns="0" rIns="0" bIns="0" rtlCol="0" anchor="t"/>
          <a:lstStyle/>
          <a:p>
            <a:pPr marL="0" indent="0" algn="l">
              <a:buNone/>
            </a:pPr>
            <a:r>
              <a:rPr lang="en-US" sz="1300" i="1" dirty="0">
                <a:solidFill>
                  <a:srgbClr val="5C6B73"/>
                </a:solidFill>
                <a:latin typeface="Calibri" pitchFamily="34" charset="0"/>
                <a:ea typeface="Calibri" pitchFamily="34" charset="-122"/>
                <a:cs typeface="Calibri" pitchFamily="34" charset="-120"/>
              </a:rPr>
              <a:t>Three ideas to leave the room with:</a:t>
            </a:r>
            <a:endParaRPr lang="en-US" sz="1300" dirty="0"/>
          </a:p>
        </p:txBody>
      </p:sp>
      <p:sp>
        <p:nvSpPr>
          <p:cNvPr id="6" name="Shape 3"/>
          <p:cNvSpPr/>
          <p:nvPr/>
        </p:nvSpPr>
        <p:spPr>
          <a:xfrm>
            <a:off x="640080" y="1938528"/>
            <a:ext cx="502920" cy="502920"/>
          </a:xfrm>
          <a:prstGeom prst="ellipse">
            <a:avLst/>
          </a:prstGeom>
          <a:solidFill>
            <a:srgbClr val="1B3A4B"/>
          </a:solidFill>
          <a:ln/>
        </p:spPr>
        <p:txBody>
          <a:bodyPr/>
          <a:lstStyle/>
          <a:p>
            <a:endParaRPr lang="en-US"/>
          </a:p>
        </p:txBody>
      </p:sp>
      <p:sp>
        <p:nvSpPr>
          <p:cNvPr id="7" name="Text 4"/>
          <p:cNvSpPr/>
          <p:nvPr/>
        </p:nvSpPr>
        <p:spPr>
          <a:xfrm>
            <a:off x="640080" y="1938528"/>
            <a:ext cx="502920" cy="502920"/>
          </a:xfrm>
          <a:prstGeom prst="rect">
            <a:avLst/>
          </a:prstGeom>
          <a:noFill/>
          <a:ln/>
        </p:spPr>
        <p:txBody>
          <a:bodyPr wrap="square" lIns="0" tIns="0" rIns="0" bIns="0" rtlCol="0" anchor="ctr"/>
          <a:lstStyle/>
          <a:p>
            <a:pPr marL="0" indent="0" algn="ctr">
              <a:buNone/>
            </a:pPr>
            <a:r>
              <a:rPr lang="en-US" sz="1600" b="1" dirty="0">
                <a:solidFill>
                  <a:srgbClr val="FFFFFF"/>
                </a:solidFill>
                <a:latin typeface="Calibri" pitchFamily="34" charset="0"/>
                <a:ea typeface="Calibri" pitchFamily="34" charset="-122"/>
                <a:cs typeface="Calibri" pitchFamily="34" charset="-120"/>
              </a:rPr>
              <a:t>1</a:t>
            </a:r>
            <a:endParaRPr lang="en-US" sz="1600" dirty="0"/>
          </a:p>
        </p:txBody>
      </p:sp>
      <p:sp>
        <p:nvSpPr>
          <p:cNvPr id="8" name="Text 5"/>
          <p:cNvSpPr/>
          <p:nvPr/>
        </p:nvSpPr>
        <p:spPr>
          <a:xfrm>
            <a:off x="1371600" y="1828800"/>
            <a:ext cx="7178040" cy="914400"/>
          </a:xfrm>
          <a:prstGeom prst="rect">
            <a:avLst/>
          </a:prstGeom>
          <a:noFill/>
          <a:ln/>
        </p:spPr>
        <p:txBody>
          <a:bodyPr wrap="square" lIns="0" tIns="0" rIns="0" bIns="0" rtlCol="0" anchor="t"/>
          <a:lstStyle/>
          <a:p>
            <a:pPr marL="0" indent="0" algn="l">
              <a:buNone/>
            </a:pPr>
            <a:r>
              <a:rPr lang="en-US" sz="1300" dirty="0">
                <a:solidFill>
                  <a:srgbClr val="2B2B2B"/>
                </a:solidFill>
                <a:latin typeface="Calibri" pitchFamily="34" charset="0"/>
                <a:ea typeface="Calibri" pitchFamily="34" charset="-122"/>
                <a:cs typeface="Calibri" pitchFamily="34" charset="-120"/>
              </a:rPr>
              <a:t>Most chronic pain caseloads carry psychosocial factors that influence outcomes. Your role is to recognize, communicate, and refer — not to diagnose or treat.</a:t>
            </a:r>
            <a:endParaRPr lang="en-US" sz="1300" dirty="0"/>
          </a:p>
        </p:txBody>
      </p:sp>
      <p:sp>
        <p:nvSpPr>
          <p:cNvPr id="9" name="Shape 6"/>
          <p:cNvSpPr/>
          <p:nvPr/>
        </p:nvSpPr>
        <p:spPr>
          <a:xfrm>
            <a:off x="640080" y="2926080"/>
            <a:ext cx="502920" cy="502920"/>
          </a:xfrm>
          <a:prstGeom prst="ellipse">
            <a:avLst/>
          </a:prstGeom>
          <a:solidFill>
            <a:srgbClr val="1B3A4B"/>
          </a:solidFill>
          <a:ln/>
        </p:spPr>
        <p:txBody>
          <a:bodyPr/>
          <a:lstStyle/>
          <a:p>
            <a:endParaRPr lang="en-US"/>
          </a:p>
        </p:txBody>
      </p:sp>
      <p:sp>
        <p:nvSpPr>
          <p:cNvPr id="10" name="Text 7"/>
          <p:cNvSpPr/>
          <p:nvPr/>
        </p:nvSpPr>
        <p:spPr>
          <a:xfrm>
            <a:off x="640080" y="2926080"/>
            <a:ext cx="502920" cy="502920"/>
          </a:xfrm>
          <a:prstGeom prst="rect">
            <a:avLst/>
          </a:prstGeom>
          <a:noFill/>
          <a:ln/>
        </p:spPr>
        <p:txBody>
          <a:bodyPr wrap="square" lIns="0" tIns="0" rIns="0" bIns="0" rtlCol="0" anchor="ctr"/>
          <a:lstStyle/>
          <a:p>
            <a:pPr marL="0" indent="0" algn="ctr">
              <a:buNone/>
            </a:pPr>
            <a:r>
              <a:rPr lang="en-US" sz="1600" b="1" dirty="0">
                <a:solidFill>
                  <a:srgbClr val="FFFFFF"/>
                </a:solidFill>
                <a:latin typeface="Calibri" pitchFamily="34" charset="0"/>
                <a:ea typeface="Calibri" pitchFamily="34" charset="-122"/>
                <a:cs typeface="Calibri" pitchFamily="34" charset="-120"/>
              </a:rPr>
              <a:t>2</a:t>
            </a:r>
            <a:endParaRPr lang="en-US" sz="1600" dirty="0"/>
          </a:p>
        </p:txBody>
      </p:sp>
      <p:sp>
        <p:nvSpPr>
          <p:cNvPr id="11" name="Text 8"/>
          <p:cNvSpPr/>
          <p:nvPr/>
        </p:nvSpPr>
        <p:spPr>
          <a:xfrm>
            <a:off x="1371600" y="2816352"/>
            <a:ext cx="7178040" cy="914400"/>
          </a:xfrm>
          <a:prstGeom prst="rect">
            <a:avLst/>
          </a:prstGeom>
          <a:noFill/>
          <a:ln/>
        </p:spPr>
        <p:txBody>
          <a:bodyPr wrap="square" lIns="0" tIns="0" rIns="0" bIns="0" rtlCol="0" anchor="t"/>
          <a:lstStyle/>
          <a:p>
            <a:pPr marL="0" indent="0" algn="l">
              <a:buNone/>
            </a:pPr>
            <a:r>
              <a:rPr lang="en-US" sz="1300" dirty="0">
                <a:solidFill>
                  <a:srgbClr val="2B2B2B"/>
                </a:solidFill>
                <a:latin typeface="Calibri" pitchFamily="34" charset="0"/>
                <a:ea typeface="Calibri" pitchFamily="34" charset="-122"/>
                <a:cs typeface="Calibri" pitchFamily="34" charset="-120"/>
              </a:rPr>
              <a:t>Screening and referral are within your scope under Florida Chapter 460. Diagnosing and treating are not. Stay on the right side of that line and you protect both the patient and yourself.</a:t>
            </a:r>
            <a:endParaRPr lang="en-US" sz="1300" dirty="0"/>
          </a:p>
        </p:txBody>
      </p:sp>
      <p:sp>
        <p:nvSpPr>
          <p:cNvPr id="12" name="Shape 9"/>
          <p:cNvSpPr/>
          <p:nvPr/>
        </p:nvSpPr>
        <p:spPr>
          <a:xfrm>
            <a:off x="640080" y="3913632"/>
            <a:ext cx="502920" cy="502920"/>
          </a:xfrm>
          <a:prstGeom prst="ellipse">
            <a:avLst/>
          </a:prstGeom>
          <a:solidFill>
            <a:srgbClr val="1B3A4B"/>
          </a:solidFill>
          <a:ln/>
        </p:spPr>
        <p:txBody>
          <a:bodyPr/>
          <a:lstStyle/>
          <a:p>
            <a:endParaRPr lang="en-US"/>
          </a:p>
        </p:txBody>
      </p:sp>
      <p:sp>
        <p:nvSpPr>
          <p:cNvPr id="13" name="Text 10"/>
          <p:cNvSpPr/>
          <p:nvPr/>
        </p:nvSpPr>
        <p:spPr>
          <a:xfrm>
            <a:off x="640080" y="3913632"/>
            <a:ext cx="502920" cy="502920"/>
          </a:xfrm>
          <a:prstGeom prst="rect">
            <a:avLst/>
          </a:prstGeom>
          <a:noFill/>
          <a:ln/>
        </p:spPr>
        <p:txBody>
          <a:bodyPr wrap="square" lIns="0" tIns="0" rIns="0" bIns="0" rtlCol="0" anchor="ctr"/>
          <a:lstStyle/>
          <a:p>
            <a:pPr marL="0" indent="0" algn="ctr">
              <a:buNone/>
            </a:pPr>
            <a:r>
              <a:rPr lang="en-US" sz="1600" b="1" dirty="0">
                <a:solidFill>
                  <a:srgbClr val="FFFFFF"/>
                </a:solidFill>
                <a:latin typeface="Calibri" pitchFamily="34" charset="0"/>
                <a:ea typeface="Calibri" pitchFamily="34" charset="-122"/>
                <a:cs typeface="Calibri" pitchFamily="34" charset="-120"/>
              </a:rPr>
              <a:t>3</a:t>
            </a:r>
            <a:endParaRPr lang="en-US" sz="1600" dirty="0"/>
          </a:p>
        </p:txBody>
      </p:sp>
      <p:sp>
        <p:nvSpPr>
          <p:cNvPr id="14" name="Text 11"/>
          <p:cNvSpPr/>
          <p:nvPr/>
        </p:nvSpPr>
        <p:spPr>
          <a:xfrm>
            <a:off x="1371600" y="3803904"/>
            <a:ext cx="7178040" cy="914400"/>
          </a:xfrm>
          <a:prstGeom prst="rect">
            <a:avLst/>
          </a:prstGeom>
          <a:noFill/>
          <a:ln/>
        </p:spPr>
        <p:txBody>
          <a:bodyPr wrap="square" lIns="0" tIns="0" rIns="0" bIns="0" rtlCol="0" anchor="t"/>
          <a:lstStyle/>
          <a:p>
            <a:pPr marL="0" indent="0" algn="l">
              <a:buNone/>
            </a:pPr>
            <a:r>
              <a:rPr lang="en-US" sz="1300" dirty="0">
                <a:solidFill>
                  <a:srgbClr val="2B2B2B"/>
                </a:solidFill>
                <a:latin typeface="Calibri" pitchFamily="34" charset="0"/>
                <a:ea typeface="Calibri" pitchFamily="34" charset="-122"/>
                <a:cs typeface="Calibri" pitchFamily="34" charset="-120"/>
              </a:rPr>
              <a:t>Workflow beats willpower. Build the screening into intake, the check-in into re-exams, and the referral pathway before you need it. Structure carries the behavior.</a:t>
            </a:r>
            <a:endParaRPr lang="en-US" sz="13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48640" y="365760"/>
            <a:ext cx="8046720" cy="502920"/>
          </a:xfrm>
          <a:prstGeom prst="rect">
            <a:avLst/>
          </a:prstGeom>
          <a:noFill/>
          <a:ln/>
        </p:spPr>
        <p:txBody>
          <a:bodyPr wrap="square" lIns="0" tIns="0" rIns="0" bIns="0" rtlCol="0" anchor="t"/>
          <a:lstStyle/>
          <a:p>
            <a:pPr marL="0" indent="0" algn="l">
              <a:buNone/>
            </a:pPr>
            <a:r>
              <a:rPr lang="en-US" sz="2400" b="1" dirty="0">
                <a:solidFill>
                  <a:srgbClr val="1B3A4B"/>
                </a:solidFill>
                <a:latin typeface="Calibri" pitchFamily="34" charset="0"/>
                <a:ea typeface="Calibri" pitchFamily="34" charset="-122"/>
                <a:cs typeface="Calibri" pitchFamily="34" charset="-120"/>
              </a:rPr>
              <a:t>Speaker Disclosure</a:t>
            </a:r>
            <a:endParaRPr lang="en-US" sz="2400" dirty="0"/>
          </a:p>
        </p:txBody>
      </p:sp>
      <p:sp>
        <p:nvSpPr>
          <p:cNvPr id="3" name="Text 1"/>
          <p:cNvSpPr/>
          <p:nvPr/>
        </p:nvSpPr>
        <p:spPr>
          <a:xfrm>
            <a:off x="548640" y="4864608"/>
            <a:ext cx="8046720" cy="228600"/>
          </a:xfrm>
          <a:prstGeom prst="rect">
            <a:avLst/>
          </a:prstGeom>
          <a:noFill/>
          <a:ln/>
        </p:spPr>
        <p:txBody>
          <a:bodyPr wrap="square" lIns="0" tIns="0" rIns="0" bIns="0" rtlCol="0" anchor="t"/>
          <a:lstStyle/>
          <a:p>
            <a:pPr marL="0" indent="0" algn="l">
              <a:buNone/>
            </a:pPr>
            <a:r>
              <a:rPr lang="en-US" sz="900" dirty="0">
                <a:solidFill>
                  <a:srgbClr val="6B7280"/>
                </a:solidFill>
                <a:latin typeface="Calibri" pitchFamily="34" charset="0"/>
                <a:ea typeface="Calibri" pitchFamily="34" charset="-122"/>
                <a:cs typeface="Calibri" pitchFamily="34" charset="-120"/>
              </a:rPr>
              <a:t>Edisa Shirley, PhD, LMHC  |  FCA SE Regional 2026</a:t>
            </a:r>
            <a:endParaRPr lang="en-US" sz="900" dirty="0"/>
          </a:p>
        </p:txBody>
      </p:sp>
      <p:pic>
        <p:nvPicPr>
          <p:cNvPr id="4" name="Image 0" descr="preencoded.png"/>
          <p:cNvPicPr>
            <a:picLocks noChangeAspect="1"/>
          </p:cNvPicPr>
          <p:nvPr/>
        </p:nvPicPr>
        <p:blipFill>
          <a:blip r:embed="rId3"/>
          <a:stretch>
            <a:fillRect/>
          </a:stretch>
        </p:blipFill>
        <p:spPr>
          <a:xfrm>
            <a:off x="640080" y="1280160"/>
            <a:ext cx="640080" cy="640080"/>
          </a:xfrm>
          <a:prstGeom prst="rect">
            <a:avLst/>
          </a:prstGeom>
        </p:spPr>
      </p:pic>
      <p:sp>
        <p:nvSpPr>
          <p:cNvPr id="5" name="Text 2"/>
          <p:cNvSpPr/>
          <p:nvPr/>
        </p:nvSpPr>
        <p:spPr>
          <a:xfrm>
            <a:off x="1463040" y="1234440"/>
            <a:ext cx="7040880" cy="1371600"/>
          </a:xfrm>
          <a:prstGeom prst="rect">
            <a:avLst/>
          </a:prstGeom>
          <a:noFill/>
          <a:ln/>
        </p:spPr>
        <p:txBody>
          <a:bodyPr wrap="square" lIns="0" tIns="0" rIns="0" bIns="0" rtlCol="0" anchor="t"/>
          <a:lstStyle/>
          <a:p>
            <a:pPr marL="0" indent="0" algn="l">
              <a:spcAft>
                <a:spcPts val="800"/>
              </a:spcAft>
              <a:buNone/>
            </a:pPr>
            <a:r>
              <a:rPr lang="en-US" sz="1300" dirty="0">
                <a:solidFill>
                  <a:srgbClr val="2B2B2B"/>
                </a:solidFill>
                <a:latin typeface="Calibri" pitchFamily="34" charset="0"/>
                <a:ea typeface="Calibri" pitchFamily="34" charset="-122"/>
                <a:cs typeface="Calibri" pitchFamily="34" charset="-120"/>
              </a:rPr>
              <a:t>Before we begin, I want to disclose my professional affiliations. I serve as Chief Growth Officer at a healthcare practice management technology company that operates in the chiropractic, behavioral health, and multispecialty space, and that organization is supporting my travel to this event as a Florida Chiropractic Association exhibitor.</a:t>
            </a:r>
            <a:endParaRPr lang="en-US" sz="1300" dirty="0"/>
          </a:p>
        </p:txBody>
      </p:sp>
      <p:sp>
        <p:nvSpPr>
          <p:cNvPr id="6" name="Text 3"/>
          <p:cNvSpPr/>
          <p:nvPr/>
        </p:nvSpPr>
        <p:spPr>
          <a:xfrm>
            <a:off x="1463040" y="2697480"/>
            <a:ext cx="7040880" cy="1280160"/>
          </a:xfrm>
          <a:prstGeom prst="rect">
            <a:avLst/>
          </a:prstGeom>
          <a:noFill/>
          <a:ln/>
        </p:spPr>
        <p:txBody>
          <a:bodyPr wrap="square" lIns="0" tIns="0" rIns="0" bIns="0" rtlCol="0" anchor="t"/>
          <a:lstStyle/>
          <a:p>
            <a:pPr marL="0" indent="0" algn="l">
              <a:spcAft>
                <a:spcPts val="800"/>
              </a:spcAft>
              <a:buNone/>
            </a:pPr>
            <a:r>
              <a:rPr lang="en-US" sz="1300" dirty="0">
                <a:solidFill>
                  <a:srgbClr val="2B2B2B"/>
                </a:solidFill>
                <a:latin typeface="Calibri" pitchFamily="34" charset="0"/>
                <a:ea typeface="Calibri" pitchFamily="34" charset="-122"/>
                <a:cs typeface="Calibri" pitchFamily="34" charset="-120"/>
              </a:rPr>
              <a:t>The content of this lecture is educational and vendor-neutral. I will not be promoting any specific product, service, or vendor. All recommendations are based on the best available evidence and are intended to be useful to your practice regardless of the technology or vendors you currently use.</a:t>
            </a:r>
            <a:endParaRPr lang="en-US" sz="1300" dirty="0"/>
          </a:p>
        </p:txBody>
      </p:sp>
      <p:sp>
        <p:nvSpPr>
          <p:cNvPr id="7" name="Text 4"/>
          <p:cNvSpPr/>
          <p:nvPr/>
        </p:nvSpPr>
        <p:spPr>
          <a:xfrm>
            <a:off x="1463040" y="4069080"/>
            <a:ext cx="7040880" cy="365760"/>
          </a:xfrm>
          <a:prstGeom prst="rect">
            <a:avLst/>
          </a:prstGeom>
          <a:noFill/>
          <a:ln/>
        </p:spPr>
        <p:txBody>
          <a:bodyPr wrap="square" lIns="0" tIns="0" rIns="0" bIns="0" rtlCol="0" anchor="t"/>
          <a:lstStyle/>
          <a:p>
            <a:pPr marL="0" indent="0" algn="l">
              <a:buNone/>
            </a:pPr>
            <a:r>
              <a:rPr lang="en-US" sz="1100" i="1" dirty="0">
                <a:solidFill>
                  <a:srgbClr val="6B7280"/>
                </a:solidFill>
                <a:latin typeface="Calibri" pitchFamily="34" charset="0"/>
                <a:ea typeface="Calibri" pitchFamily="34" charset="-122"/>
                <a:cs typeface="Calibri" pitchFamily="34" charset="-120"/>
              </a:rPr>
              <a:t>— Disclosure made in accordance with FCA Speaker Responsibilities and FBOCM rules.</a:t>
            </a:r>
            <a:endParaRPr lang="en-US" sz="11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 29">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48640" y="365760"/>
            <a:ext cx="8046720" cy="502920"/>
          </a:xfrm>
          <a:prstGeom prst="rect">
            <a:avLst/>
          </a:prstGeom>
          <a:noFill/>
          <a:ln/>
        </p:spPr>
        <p:txBody>
          <a:bodyPr wrap="square" lIns="0" tIns="0" rIns="0" bIns="0" rtlCol="0" anchor="t"/>
          <a:lstStyle/>
          <a:p>
            <a:pPr marL="0" indent="0" algn="l">
              <a:buNone/>
            </a:pPr>
            <a:r>
              <a:rPr lang="en-US" sz="2400" b="1" dirty="0">
                <a:solidFill>
                  <a:srgbClr val="1B3A4B"/>
                </a:solidFill>
                <a:latin typeface="Calibri" pitchFamily="34" charset="0"/>
                <a:ea typeface="Calibri" pitchFamily="34" charset="-122"/>
                <a:cs typeface="Calibri" pitchFamily="34" charset="-120"/>
              </a:rPr>
              <a:t>Resources and References</a:t>
            </a:r>
            <a:endParaRPr lang="en-US" sz="2400" dirty="0"/>
          </a:p>
        </p:txBody>
      </p:sp>
      <p:sp>
        <p:nvSpPr>
          <p:cNvPr id="3" name="Text 1"/>
          <p:cNvSpPr/>
          <p:nvPr/>
        </p:nvSpPr>
        <p:spPr>
          <a:xfrm>
            <a:off x="548640" y="4864608"/>
            <a:ext cx="8046720" cy="228600"/>
          </a:xfrm>
          <a:prstGeom prst="rect">
            <a:avLst/>
          </a:prstGeom>
          <a:noFill/>
          <a:ln/>
        </p:spPr>
        <p:txBody>
          <a:bodyPr wrap="square" lIns="0" tIns="0" rIns="0" bIns="0" rtlCol="0" anchor="t"/>
          <a:lstStyle/>
          <a:p>
            <a:pPr marL="0" indent="0" algn="l">
              <a:buNone/>
            </a:pPr>
            <a:r>
              <a:rPr lang="en-US" sz="900" dirty="0">
                <a:solidFill>
                  <a:srgbClr val="6B7280"/>
                </a:solidFill>
                <a:latin typeface="Calibri" pitchFamily="34" charset="0"/>
                <a:ea typeface="Calibri" pitchFamily="34" charset="-122"/>
                <a:cs typeface="Calibri" pitchFamily="34" charset="-120"/>
              </a:rPr>
              <a:t>Edisa Shirley, PhD, LMHC  |  FCA SE Regional 2026</a:t>
            </a:r>
            <a:endParaRPr lang="en-US" sz="900" dirty="0"/>
          </a:p>
        </p:txBody>
      </p:sp>
      <p:pic>
        <p:nvPicPr>
          <p:cNvPr id="4" name="Image 0" descr="preencoded.png"/>
          <p:cNvPicPr>
            <a:picLocks noChangeAspect="1"/>
          </p:cNvPicPr>
          <p:nvPr/>
        </p:nvPicPr>
        <p:blipFill>
          <a:blip r:embed="rId3"/>
          <a:stretch>
            <a:fillRect/>
          </a:stretch>
        </p:blipFill>
        <p:spPr>
          <a:xfrm>
            <a:off x="548640" y="1188720"/>
            <a:ext cx="502920" cy="502920"/>
          </a:xfrm>
          <a:prstGeom prst="rect">
            <a:avLst/>
          </a:prstGeom>
        </p:spPr>
      </p:pic>
      <p:sp>
        <p:nvSpPr>
          <p:cNvPr id="5" name="Text 2"/>
          <p:cNvSpPr/>
          <p:nvPr/>
        </p:nvSpPr>
        <p:spPr>
          <a:xfrm>
            <a:off x="548640" y="1783080"/>
            <a:ext cx="3931920" cy="320040"/>
          </a:xfrm>
          <a:prstGeom prst="rect">
            <a:avLst/>
          </a:prstGeom>
          <a:noFill/>
          <a:ln/>
        </p:spPr>
        <p:txBody>
          <a:bodyPr wrap="square" lIns="0" tIns="0" rIns="0" bIns="0" rtlCol="0" anchor="t"/>
          <a:lstStyle/>
          <a:p>
            <a:pPr marL="0" indent="0" algn="l">
              <a:buNone/>
            </a:pPr>
            <a:r>
              <a:rPr lang="en-US" sz="1100" b="1" kern="0" spc="300" dirty="0">
                <a:solidFill>
                  <a:srgbClr val="C8A157"/>
                </a:solidFill>
                <a:latin typeface="Calibri" pitchFamily="34" charset="0"/>
                <a:ea typeface="Calibri" pitchFamily="34" charset="-122"/>
                <a:cs typeface="Calibri" pitchFamily="34" charset="-120"/>
              </a:rPr>
              <a:t>SCREENING TOOLS</a:t>
            </a:r>
            <a:endParaRPr lang="en-US" sz="1100" dirty="0"/>
          </a:p>
        </p:txBody>
      </p:sp>
      <p:sp>
        <p:nvSpPr>
          <p:cNvPr id="6" name="Text 3"/>
          <p:cNvSpPr/>
          <p:nvPr/>
        </p:nvSpPr>
        <p:spPr>
          <a:xfrm>
            <a:off x="548640" y="2103120"/>
            <a:ext cx="3931920" cy="1463040"/>
          </a:xfrm>
          <a:prstGeom prst="rect">
            <a:avLst/>
          </a:prstGeom>
          <a:noFill/>
          <a:ln/>
        </p:spPr>
        <p:txBody>
          <a:bodyPr wrap="square" lIns="0" tIns="0" rIns="0" bIns="0" rtlCol="0" anchor="t"/>
          <a:lstStyle/>
          <a:p>
            <a:pPr marL="342900" indent="-342900" algn="l">
              <a:spcAft>
                <a:spcPts val="600"/>
              </a:spcAft>
              <a:buSzPct val="100000"/>
              <a:buChar char="•"/>
            </a:pPr>
            <a:r>
              <a:rPr lang="en-US" sz="1000" dirty="0">
                <a:solidFill>
                  <a:srgbClr val="2B2B2B"/>
                </a:solidFill>
                <a:latin typeface="Calibri" pitchFamily="34" charset="0"/>
                <a:ea typeface="Calibri" pitchFamily="34" charset="-122"/>
                <a:cs typeface="Calibri" pitchFamily="34" charset="-120"/>
              </a:rPr>
              <a:t>PHQ-9 (Kroenke et al., J Gen Intern Med, 2001) — public domain</a:t>
            </a:r>
            <a:endParaRPr lang="en-US" sz="1000" dirty="0"/>
          </a:p>
          <a:p>
            <a:pPr marL="342900" indent="-342900" algn="l">
              <a:spcAft>
                <a:spcPts val="600"/>
              </a:spcAft>
              <a:buSzPct val="100000"/>
              <a:buChar char="•"/>
            </a:pPr>
            <a:r>
              <a:rPr lang="en-US" sz="1000" dirty="0">
                <a:solidFill>
                  <a:srgbClr val="2B2B2B"/>
                </a:solidFill>
                <a:latin typeface="Calibri" pitchFamily="34" charset="0"/>
                <a:ea typeface="Calibri" pitchFamily="34" charset="-122"/>
                <a:cs typeface="Calibri" pitchFamily="34" charset="-120"/>
              </a:rPr>
              <a:t>GAD-7 (Spitzer et al., Arch Intern Med, 2006) — freely available, no permission required</a:t>
            </a:r>
            <a:endParaRPr lang="en-US" sz="1000" dirty="0"/>
          </a:p>
          <a:p>
            <a:pPr marL="342900" indent="-342900" algn="l">
              <a:spcAft>
                <a:spcPts val="600"/>
              </a:spcAft>
              <a:buSzPct val="100000"/>
              <a:buChar char="•"/>
            </a:pPr>
            <a:r>
              <a:rPr lang="en-US" sz="1000" dirty="0">
                <a:solidFill>
                  <a:srgbClr val="2B2B2B"/>
                </a:solidFill>
                <a:latin typeface="Calibri" pitchFamily="34" charset="0"/>
                <a:ea typeface="Calibri" pitchFamily="34" charset="-122"/>
                <a:cs typeface="Calibri" pitchFamily="34" charset="-120"/>
              </a:rPr>
              <a:t>Pain Catastrophizing Scale (Sullivan, 1995)</a:t>
            </a:r>
            <a:endParaRPr lang="en-US" sz="1000" dirty="0"/>
          </a:p>
          <a:p>
            <a:pPr marL="342900" indent="-342900" algn="l">
              <a:spcAft>
                <a:spcPts val="600"/>
              </a:spcAft>
              <a:buSzPct val="100000"/>
              <a:buChar char="•"/>
            </a:pPr>
            <a:r>
              <a:rPr lang="en-US" sz="1000" dirty="0">
                <a:solidFill>
                  <a:srgbClr val="2B2B2B"/>
                </a:solidFill>
                <a:latin typeface="Calibri" pitchFamily="34" charset="0"/>
                <a:ea typeface="Calibri" pitchFamily="34" charset="-122"/>
                <a:cs typeface="Calibri" pitchFamily="34" charset="-120"/>
              </a:rPr>
              <a:t>Available via SAMHSA, APA, phqscreeners.com</a:t>
            </a:r>
            <a:endParaRPr lang="en-US" sz="1000" dirty="0"/>
          </a:p>
        </p:txBody>
      </p:sp>
      <p:sp>
        <p:nvSpPr>
          <p:cNvPr id="7" name="Text 4"/>
          <p:cNvSpPr/>
          <p:nvPr/>
        </p:nvSpPr>
        <p:spPr>
          <a:xfrm>
            <a:off x="548640" y="3657600"/>
            <a:ext cx="3931920" cy="320040"/>
          </a:xfrm>
          <a:prstGeom prst="rect">
            <a:avLst/>
          </a:prstGeom>
          <a:noFill/>
          <a:ln/>
        </p:spPr>
        <p:txBody>
          <a:bodyPr wrap="square" lIns="0" tIns="0" rIns="0" bIns="0" rtlCol="0" anchor="t"/>
          <a:lstStyle/>
          <a:p>
            <a:pPr marL="0" indent="0" algn="l">
              <a:buNone/>
            </a:pPr>
            <a:r>
              <a:rPr lang="en-US" sz="1100" b="1" kern="0" spc="300" dirty="0">
                <a:solidFill>
                  <a:srgbClr val="C8A157"/>
                </a:solidFill>
                <a:latin typeface="Calibri" pitchFamily="34" charset="0"/>
                <a:ea typeface="Calibri" pitchFamily="34" charset="-122"/>
                <a:cs typeface="Calibri" pitchFamily="34" charset="-120"/>
              </a:rPr>
              <a:t>REGULATORY &amp; SCOPE</a:t>
            </a:r>
            <a:endParaRPr lang="en-US" sz="1100" dirty="0"/>
          </a:p>
        </p:txBody>
      </p:sp>
      <p:sp>
        <p:nvSpPr>
          <p:cNvPr id="8" name="Text 5"/>
          <p:cNvSpPr/>
          <p:nvPr/>
        </p:nvSpPr>
        <p:spPr>
          <a:xfrm>
            <a:off x="548640" y="3977640"/>
            <a:ext cx="3931920" cy="868680"/>
          </a:xfrm>
          <a:prstGeom prst="rect">
            <a:avLst/>
          </a:prstGeom>
          <a:noFill/>
          <a:ln/>
        </p:spPr>
        <p:txBody>
          <a:bodyPr wrap="square" lIns="0" tIns="0" rIns="0" bIns="0" rtlCol="0" anchor="t"/>
          <a:lstStyle/>
          <a:p>
            <a:pPr marL="342900" indent="-342900" algn="l">
              <a:spcAft>
                <a:spcPts val="600"/>
              </a:spcAft>
              <a:buSzPct val="100000"/>
              <a:buChar char="•"/>
            </a:pPr>
            <a:r>
              <a:rPr lang="en-US" sz="1000" dirty="0">
                <a:solidFill>
                  <a:srgbClr val="2B2B2B"/>
                </a:solidFill>
                <a:latin typeface="Calibri" pitchFamily="34" charset="0"/>
                <a:ea typeface="Calibri" pitchFamily="34" charset="-122"/>
                <a:cs typeface="Calibri" pitchFamily="34" charset="-120"/>
              </a:rPr>
              <a:t>Florida Statutes Chapter 460 — Chiropractic Practice Act</a:t>
            </a:r>
            <a:endParaRPr lang="en-US" sz="1000" dirty="0"/>
          </a:p>
          <a:p>
            <a:pPr marL="342900" indent="-342900" algn="l">
              <a:spcAft>
                <a:spcPts val="600"/>
              </a:spcAft>
              <a:buSzPct val="100000"/>
              <a:buChar char="•"/>
            </a:pPr>
            <a:r>
              <a:rPr lang="en-US" sz="1000" dirty="0">
                <a:solidFill>
                  <a:srgbClr val="2B2B2B"/>
                </a:solidFill>
                <a:latin typeface="Calibri" pitchFamily="34" charset="0"/>
                <a:ea typeface="Calibri" pitchFamily="34" charset="-122"/>
                <a:cs typeface="Calibri" pitchFamily="34" charset="-120"/>
              </a:rPr>
              <a:t>Florida Administrative Code Chapter 64B2 — FBOCM rules</a:t>
            </a:r>
            <a:endParaRPr lang="en-US" sz="1000" dirty="0"/>
          </a:p>
          <a:p>
            <a:pPr marL="342900" indent="-342900" algn="l">
              <a:spcAft>
                <a:spcPts val="600"/>
              </a:spcAft>
              <a:buSzPct val="100000"/>
              <a:buChar char="•"/>
            </a:pPr>
            <a:r>
              <a:rPr lang="en-US" sz="1000" dirty="0">
                <a:solidFill>
                  <a:srgbClr val="2B2B2B"/>
                </a:solidFill>
                <a:latin typeface="Calibri" pitchFamily="34" charset="0"/>
                <a:ea typeface="Calibri" pitchFamily="34" charset="-122"/>
                <a:cs typeface="Calibri" pitchFamily="34" charset="-120"/>
              </a:rPr>
              <a:t>FBOCM continuing education guidance</a:t>
            </a:r>
            <a:endParaRPr lang="en-US" sz="1000" dirty="0"/>
          </a:p>
        </p:txBody>
      </p:sp>
      <p:sp>
        <p:nvSpPr>
          <p:cNvPr id="9" name="Text 6"/>
          <p:cNvSpPr/>
          <p:nvPr/>
        </p:nvSpPr>
        <p:spPr>
          <a:xfrm>
            <a:off x="4663440" y="1783080"/>
            <a:ext cx="3931920" cy="320040"/>
          </a:xfrm>
          <a:prstGeom prst="rect">
            <a:avLst/>
          </a:prstGeom>
          <a:noFill/>
          <a:ln/>
        </p:spPr>
        <p:txBody>
          <a:bodyPr wrap="square" lIns="0" tIns="0" rIns="0" bIns="0" rtlCol="0" anchor="t"/>
          <a:lstStyle/>
          <a:p>
            <a:pPr marL="0" indent="0" algn="l">
              <a:buNone/>
            </a:pPr>
            <a:r>
              <a:rPr lang="en-US" sz="1100" b="1" kern="0" spc="300" dirty="0">
                <a:solidFill>
                  <a:srgbClr val="C8A157"/>
                </a:solidFill>
                <a:latin typeface="Calibri" pitchFamily="34" charset="0"/>
                <a:ea typeface="Calibri" pitchFamily="34" charset="-122"/>
                <a:cs typeface="Calibri" pitchFamily="34" charset="-120"/>
              </a:rPr>
              <a:t>CLINICAL EVIDENCE</a:t>
            </a:r>
            <a:endParaRPr lang="en-US" sz="1100" dirty="0"/>
          </a:p>
        </p:txBody>
      </p:sp>
      <p:sp>
        <p:nvSpPr>
          <p:cNvPr id="10" name="Text 7"/>
          <p:cNvSpPr/>
          <p:nvPr/>
        </p:nvSpPr>
        <p:spPr>
          <a:xfrm>
            <a:off x="4663440" y="2103120"/>
            <a:ext cx="3931920" cy="1463040"/>
          </a:xfrm>
          <a:prstGeom prst="rect">
            <a:avLst/>
          </a:prstGeom>
          <a:noFill/>
          <a:ln/>
        </p:spPr>
        <p:txBody>
          <a:bodyPr wrap="square" lIns="0" tIns="0" rIns="0" bIns="0" rtlCol="0" anchor="t"/>
          <a:lstStyle/>
          <a:p>
            <a:pPr marL="342900" indent="-342900" algn="l">
              <a:spcAft>
                <a:spcPts val="600"/>
              </a:spcAft>
              <a:buSzPct val="100000"/>
              <a:buChar char="•"/>
            </a:pPr>
            <a:r>
              <a:rPr lang="en-US" sz="1000" dirty="0">
                <a:solidFill>
                  <a:srgbClr val="2B2B2B"/>
                </a:solidFill>
                <a:latin typeface="Calibri" pitchFamily="34" charset="0"/>
                <a:ea typeface="Calibri" pitchFamily="34" charset="-122"/>
                <a:cs typeface="Calibri" pitchFamily="34" charset="-120"/>
              </a:rPr>
              <a:t>Engel GL. The need for a new medical model. Science 1977</a:t>
            </a:r>
            <a:endParaRPr lang="en-US" sz="1000" dirty="0"/>
          </a:p>
          <a:p>
            <a:pPr marL="342900" indent="-342900" algn="l">
              <a:spcAft>
                <a:spcPts val="600"/>
              </a:spcAft>
              <a:buSzPct val="100000"/>
              <a:buChar char="•"/>
            </a:pPr>
            <a:r>
              <a:rPr lang="en-US" sz="1000" dirty="0">
                <a:solidFill>
                  <a:srgbClr val="2B2B2B"/>
                </a:solidFill>
                <a:latin typeface="Calibri" pitchFamily="34" charset="0"/>
                <a:ea typeface="Calibri" pitchFamily="34" charset="-122"/>
                <a:cs typeface="Calibri" pitchFamily="34" charset="-120"/>
              </a:rPr>
              <a:t>Bair MJ et al. Depression and pain comorbidity. Arch Intern Med 2003</a:t>
            </a:r>
            <a:endParaRPr lang="en-US" sz="1000" dirty="0"/>
          </a:p>
          <a:p>
            <a:pPr marL="342900" indent="-342900" algn="l">
              <a:spcAft>
                <a:spcPts val="600"/>
              </a:spcAft>
              <a:buSzPct val="100000"/>
              <a:buChar char="•"/>
            </a:pPr>
            <a:r>
              <a:rPr lang="en-US" sz="1000" dirty="0">
                <a:solidFill>
                  <a:srgbClr val="2B2B2B"/>
                </a:solidFill>
                <a:latin typeface="Calibri" pitchFamily="34" charset="0"/>
                <a:ea typeface="Calibri" pitchFamily="34" charset="-122"/>
                <a:cs typeface="Calibri" pitchFamily="34" charset="-120"/>
              </a:rPr>
              <a:t>Linton SJ, Shaw WS. Impact of psychological factors on pain. Phys Ther 2011</a:t>
            </a:r>
            <a:endParaRPr lang="en-US" sz="1000" dirty="0"/>
          </a:p>
          <a:p>
            <a:pPr marL="342900" indent="-342900" algn="l">
              <a:spcAft>
                <a:spcPts val="600"/>
              </a:spcAft>
              <a:buSzPct val="100000"/>
              <a:buChar char="•"/>
            </a:pPr>
            <a:r>
              <a:rPr lang="en-US" sz="1000" dirty="0">
                <a:solidFill>
                  <a:srgbClr val="2B2B2B"/>
                </a:solidFill>
                <a:latin typeface="Calibri" pitchFamily="34" charset="0"/>
                <a:ea typeface="Calibri" pitchFamily="34" charset="-122"/>
                <a:cs typeface="Calibri" pitchFamily="34" charset="-120"/>
              </a:rPr>
              <a:t>Kendall, Linton, Main. Yellow flags in acute LBP. NZ ACC, 1997</a:t>
            </a:r>
            <a:endParaRPr lang="en-US" sz="1000" dirty="0"/>
          </a:p>
          <a:p>
            <a:pPr marL="342900" indent="-342900" algn="l">
              <a:spcAft>
                <a:spcPts val="600"/>
              </a:spcAft>
              <a:buSzPct val="100000"/>
              <a:buChar char="•"/>
            </a:pPr>
            <a:r>
              <a:rPr lang="en-US" sz="1000" dirty="0">
                <a:solidFill>
                  <a:srgbClr val="2B2B2B"/>
                </a:solidFill>
                <a:latin typeface="Calibri" pitchFamily="34" charset="0"/>
                <a:ea typeface="Calibri" pitchFamily="34" charset="-122"/>
                <a:cs typeface="Calibri" pitchFamily="34" charset="-120"/>
              </a:rPr>
              <a:t>DiMatteo MR et al. Depression and noncompliance. Arch Intern Med 2000</a:t>
            </a:r>
            <a:endParaRPr lang="en-US" sz="1000" dirty="0"/>
          </a:p>
        </p:txBody>
      </p:sp>
      <p:sp>
        <p:nvSpPr>
          <p:cNvPr id="11" name="Text 8"/>
          <p:cNvSpPr/>
          <p:nvPr/>
        </p:nvSpPr>
        <p:spPr>
          <a:xfrm>
            <a:off x="4663440" y="3657600"/>
            <a:ext cx="3931920" cy="320040"/>
          </a:xfrm>
          <a:prstGeom prst="rect">
            <a:avLst/>
          </a:prstGeom>
          <a:noFill/>
          <a:ln/>
        </p:spPr>
        <p:txBody>
          <a:bodyPr wrap="square" lIns="0" tIns="0" rIns="0" bIns="0" rtlCol="0" anchor="t"/>
          <a:lstStyle/>
          <a:p>
            <a:pPr marL="0" indent="0" algn="l">
              <a:buNone/>
            </a:pPr>
            <a:r>
              <a:rPr lang="en-US" sz="1100" b="1" kern="0" spc="300" dirty="0">
                <a:solidFill>
                  <a:srgbClr val="C8A157"/>
                </a:solidFill>
                <a:latin typeface="Calibri" pitchFamily="34" charset="0"/>
                <a:ea typeface="Calibri" pitchFamily="34" charset="-122"/>
                <a:cs typeface="Calibri" pitchFamily="34" charset="-120"/>
              </a:rPr>
              <a:t>CRISIS &amp; REFERRAL</a:t>
            </a:r>
            <a:endParaRPr lang="en-US" sz="1100" dirty="0"/>
          </a:p>
        </p:txBody>
      </p:sp>
      <p:sp>
        <p:nvSpPr>
          <p:cNvPr id="12" name="Text 9"/>
          <p:cNvSpPr/>
          <p:nvPr/>
        </p:nvSpPr>
        <p:spPr>
          <a:xfrm>
            <a:off x="4663440" y="3977640"/>
            <a:ext cx="3931920" cy="868680"/>
          </a:xfrm>
          <a:prstGeom prst="rect">
            <a:avLst/>
          </a:prstGeom>
          <a:noFill/>
          <a:ln/>
        </p:spPr>
        <p:txBody>
          <a:bodyPr wrap="square" lIns="0" tIns="0" rIns="0" bIns="0" rtlCol="0" anchor="t"/>
          <a:lstStyle/>
          <a:p>
            <a:pPr marL="342900" indent="-342900" algn="l">
              <a:spcAft>
                <a:spcPts val="600"/>
              </a:spcAft>
              <a:buSzPct val="100000"/>
              <a:buChar char="•"/>
            </a:pPr>
            <a:r>
              <a:rPr lang="en-US" sz="1000" dirty="0">
                <a:solidFill>
                  <a:srgbClr val="2B2B2B"/>
                </a:solidFill>
                <a:latin typeface="Calibri" pitchFamily="34" charset="0"/>
                <a:ea typeface="Calibri" pitchFamily="34" charset="-122"/>
                <a:cs typeface="Calibri" pitchFamily="34" charset="-120"/>
              </a:rPr>
              <a:t>988 Suicide &amp; Crisis Lifeline — call or text 988</a:t>
            </a:r>
            <a:endParaRPr lang="en-US" sz="1000" dirty="0"/>
          </a:p>
          <a:p>
            <a:pPr marL="342900" indent="-342900" algn="l">
              <a:spcAft>
                <a:spcPts val="600"/>
              </a:spcAft>
              <a:buSzPct val="100000"/>
              <a:buChar char="•"/>
            </a:pPr>
            <a:r>
              <a:rPr lang="en-US" sz="1000" dirty="0">
                <a:solidFill>
                  <a:srgbClr val="2B2B2B"/>
                </a:solidFill>
                <a:latin typeface="Calibri" pitchFamily="34" charset="0"/>
                <a:ea typeface="Calibri" pitchFamily="34" charset="-122"/>
                <a:cs typeface="Calibri" pitchFamily="34" charset="-120"/>
              </a:rPr>
              <a:t>Florida 211 — fl211.org</a:t>
            </a:r>
            <a:endParaRPr lang="en-US" sz="1000" dirty="0"/>
          </a:p>
          <a:p>
            <a:pPr marL="342900" indent="-342900" algn="l">
              <a:spcAft>
                <a:spcPts val="600"/>
              </a:spcAft>
              <a:buSzPct val="100000"/>
              <a:buChar char="•"/>
            </a:pPr>
            <a:r>
              <a:rPr lang="en-US" sz="1000" dirty="0">
                <a:solidFill>
                  <a:srgbClr val="2B2B2B"/>
                </a:solidFill>
                <a:latin typeface="Calibri" pitchFamily="34" charset="0"/>
                <a:ea typeface="Calibri" pitchFamily="34" charset="-122"/>
                <a:cs typeface="Calibri" pitchFamily="34" charset="-120"/>
              </a:rPr>
              <a:t>SAMHSA Treatment Locator — findtreatment.gov</a:t>
            </a:r>
            <a:endParaRPr lang="en-US" sz="1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 30">
    <p:bg>
      <p:bgPr>
        <a:solidFill>
          <a:srgbClr val="1B3A4B"/>
        </a:solidFill>
        <a:effectLst/>
      </p:bgPr>
    </p:bg>
    <p:spTree>
      <p:nvGrpSpPr>
        <p:cNvPr id="1" name=""/>
        <p:cNvGrpSpPr/>
        <p:nvPr/>
      </p:nvGrpSpPr>
      <p:grpSpPr>
        <a:xfrm>
          <a:off x="0" y="0"/>
          <a:ext cx="0" cy="0"/>
          <a:chOff x="0" y="0"/>
          <a:chExt cx="0" cy="0"/>
        </a:xfrm>
      </p:grpSpPr>
      <p:sp>
        <p:nvSpPr>
          <p:cNvPr id="2" name="Shape 0"/>
          <p:cNvSpPr/>
          <p:nvPr/>
        </p:nvSpPr>
        <p:spPr>
          <a:xfrm>
            <a:off x="640080" y="2103120"/>
            <a:ext cx="548640" cy="36576"/>
          </a:xfrm>
          <a:prstGeom prst="rect">
            <a:avLst/>
          </a:prstGeom>
          <a:solidFill>
            <a:srgbClr val="C8A157"/>
          </a:solidFill>
          <a:ln/>
        </p:spPr>
        <p:txBody>
          <a:bodyPr/>
          <a:lstStyle/>
          <a:p>
            <a:endParaRPr lang="en-US"/>
          </a:p>
        </p:txBody>
      </p:sp>
      <p:sp>
        <p:nvSpPr>
          <p:cNvPr id="3" name="Text 1"/>
          <p:cNvSpPr/>
          <p:nvPr/>
        </p:nvSpPr>
        <p:spPr>
          <a:xfrm>
            <a:off x="640080" y="1691640"/>
            <a:ext cx="7863840" cy="365760"/>
          </a:xfrm>
          <a:prstGeom prst="rect">
            <a:avLst/>
          </a:prstGeom>
          <a:noFill/>
          <a:ln/>
        </p:spPr>
        <p:txBody>
          <a:bodyPr wrap="square" lIns="0" tIns="0" rIns="0" bIns="0" rtlCol="0" anchor="t"/>
          <a:lstStyle/>
          <a:p>
            <a:pPr marL="0" indent="0" algn="l">
              <a:buNone/>
            </a:pPr>
            <a:r>
              <a:rPr lang="en-US" sz="1400" b="1" kern="0" spc="400" dirty="0">
                <a:solidFill>
                  <a:srgbClr val="C8A157"/>
                </a:solidFill>
                <a:latin typeface="Calibri" pitchFamily="34" charset="0"/>
                <a:ea typeface="Calibri" pitchFamily="34" charset="-122"/>
                <a:cs typeface="Calibri" pitchFamily="34" charset="-120"/>
              </a:rPr>
              <a:t>QUESTIONS &amp; DISCUSSION</a:t>
            </a:r>
            <a:endParaRPr lang="en-US" sz="1400" dirty="0"/>
          </a:p>
        </p:txBody>
      </p:sp>
      <p:sp>
        <p:nvSpPr>
          <p:cNvPr id="4" name="Text 2"/>
          <p:cNvSpPr/>
          <p:nvPr/>
        </p:nvSpPr>
        <p:spPr>
          <a:xfrm>
            <a:off x="640080" y="2286000"/>
            <a:ext cx="7863840" cy="822960"/>
          </a:xfrm>
          <a:prstGeom prst="rect">
            <a:avLst/>
          </a:prstGeom>
          <a:noFill/>
          <a:ln/>
        </p:spPr>
        <p:txBody>
          <a:bodyPr wrap="square" lIns="0" tIns="0" rIns="0" bIns="0" rtlCol="0" anchor="t"/>
          <a:lstStyle/>
          <a:p>
            <a:pPr marL="0" indent="0" algn="l">
              <a:buNone/>
            </a:pPr>
            <a:r>
              <a:rPr lang="en-US" sz="4000" b="1" dirty="0">
                <a:solidFill>
                  <a:srgbClr val="FFFFFF"/>
                </a:solidFill>
                <a:latin typeface="Calibri" pitchFamily="34" charset="0"/>
                <a:ea typeface="Calibri" pitchFamily="34" charset="-122"/>
                <a:cs typeface="Calibri" pitchFamily="34" charset="-120"/>
              </a:rPr>
              <a:t>Thank you.</a:t>
            </a:r>
            <a:endParaRPr lang="en-US" sz="4000" dirty="0"/>
          </a:p>
        </p:txBody>
      </p:sp>
      <p:sp>
        <p:nvSpPr>
          <p:cNvPr id="5" name="Text 3"/>
          <p:cNvSpPr/>
          <p:nvPr/>
        </p:nvSpPr>
        <p:spPr>
          <a:xfrm>
            <a:off x="640080" y="3291840"/>
            <a:ext cx="7863840" cy="457200"/>
          </a:xfrm>
          <a:prstGeom prst="rect">
            <a:avLst/>
          </a:prstGeom>
          <a:noFill/>
          <a:ln/>
        </p:spPr>
        <p:txBody>
          <a:bodyPr wrap="square" lIns="0" tIns="0" rIns="0" bIns="0" rtlCol="0" anchor="t"/>
          <a:lstStyle/>
          <a:p>
            <a:pPr marL="0" indent="0" algn="l">
              <a:buNone/>
            </a:pPr>
            <a:r>
              <a:rPr lang="en-US" sz="1800" dirty="0">
                <a:solidFill>
                  <a:srgbClr val="FFFFFF"/>
                </a:solidFill>
                <a:latin typeface="Calibri" pitchFamily="34" charset="0"/>
                <a:ea typeface="Calibri" pitchFamily="34" charset="-122"/>
                <a:cs typeface="Calibri" pitchFamily="34" charset="-120"/>
              </a:rPr>
              <a:t>Edisa Shirley, PhD, LMHC</a:t>
            </a:r>
            <a:endParaRPr lang="en-US" sz="1800" dirty="0"/>
          </a:p>
        </p:txBody>
      </p:sp>
      <p:sp>
        <p:nvSpPr>
          <p:cNvPr id="6" name="Text 4"/>
          <p:cNvSpPr/>
          <p:nvPr/>
        </p:nvSpPr>
        <p:spPr>
          <a:xfrm>
            <a:off x="640080" y="3749040"/>
            <a:ext cx="7863840" cy="365760"/>
          </a:xfrm>
          <a:prstGeom prst="rect">
            <a:avLst/>
          </a:prstGeom>
          <a:noFill/>
          <a:ln/>
        </p:spPr>
        <p:txBody>
          <a:bodyPr wrap="square" lIns="0" tIns="0" rIns="0" bIns="0" rtlCol="0" anchor="t"/>
          <a:lstStyle/>
          <a:p>
            <a:pPr marL="0" indent="0" algn="l">
              <a:buNone/>
            </a:pPr>
            <a:r>
              <a:rPr lang="en-US" sz="1200" dirty="0">
                <a:solidFill>
                  <a:srgbClr val="AAAAAA"/>
                </a:solidFill>
                <a:latin typeface="Calibri" pitchFamily="34" charset="0"/>
                <a:ea typeface="Calibri" pitchFamily="34" charset="-122"/>
                <a:cs typeface="Calibri" pitchFamily="34" charset="-120"/>
              </a:rPr>
              <a:t>Co-presented with Dr. Dan Gogliotti  |  FCA SE Regional Convention 2026</a:t>
            </a:r>
            <a:endParaRPr lang="en-US"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48640" y="365760"/>
            <a:ext cx="8046720" cy="502920"/>
          </a:xfrm>
          <a:prstGeom prst="rect">
            <a:avLst/>
          </a:prstGeom>
          <a:noFill/>
          <a:ln/>
        </p:spPr>
        <p:txBody>
          <a:bodyPr wrap="square" lIns="0" tIns="0" rIns="0" bIns="0" rtlCol="0" anchor="t"/>
          <a:lstStyle/>
          <a:p>
            <a:pPr marL="0" indent="0" algn="l">
              <a:buNone/>
            </a:pPr>
            <a:r>
              <a:rPr lang="en-US" sz="2400" b="1" dirty="0">
                <a:solidFill>
                  <a:srgbClr val="1B3A4B"/>
                </a:solidFill>
                <a:latin typeface="Calibri" pitchFamily="34" charset="0"/>
                <a:ea typeface="Calibri" pitchFamily="34" charset="-122"/>
                <a:cs typeface="Calibri" pitchFamily="34" charset="-120"/>
              </a:rPr>
              <a:t>Educational Scope</a:t>
            </a:r>
            <a:endParaRPr lang="en-US" sz="2400" dirty="0"/>
          </a:p>
        </p:txBody>
      </p:sp>
      <p:sp>
        <p:nvSpPr>
          <p:cNvPr id="3" name="Text 1"/>
          <p:cNvSpPr/>
          <p:nvPr/>
        </p:nvSpPr>
        <p:spPr>
          <a:xfrm>
            <a:off x="548640" y="4864608"/>
            <a:ext cx="8046720" cy="228600"/>
          </a:xfrm>
          <a:prstGeom prst="rect">
            <a:avLst/>
          </a:prstGeom>
          <a:noFill/>
          <a:ln/>
        </p:spPr>
        <p:txBody>
          <a:bodyPr wrap="square" lIns="0" tIns="0" rIns="0" bIns="0" rtlCol="0" anchor="t"/>
          <a:lstStyle/>
          <a:p>
            <a:pPr marL="0" indent="0" algn="l">
              <a:buNone/>
            </a:pPr>
            <a:r>
              <a:rPr lang="en-US" sz="900" dirty="0">
                <a:solidFill>
                  <a:srgbClr val="6B7280"/>
                </a:solidFill>
                <a:latin typeface="Calibri" pitchFamily="34" charset="0"/>
                <a:ea typeface="Calibri" pitchFamily="34" charset="-122"/>
                <a:cs typeface="Calibri" pitchFamily="34" charset="-120"/>
              </a:rPr>
              <a:t>Edisa Shirley, PhD, LMHC  |  FCA SE Regional 2026</a:t>
            </a:r>
            <a:endParaRPr lang="en-US" sz="900" dirty="0"/>
          </a:p>
        </p:txBody>
      </p:sp>
      <p:pic>
        <p:nvPicPr>
          <p:cNvPr id="4" name="Image 0" descr="preencoded.png"/>
          <p:cNvPicPr>
            <a:picLocks noChangeAspect="1"/>
          </p:cNvPicPr>
          <p:nvPr/>
        </p:nvPicPr>
        <p:blipFill>
          <a:blip r:embed="rId3"/>
          <a:stretch>
            <a:fillRect/>
          </a:stretch>
        </p:blipFill>
        <p:spPr>
          <a:xfrm>
            <a:off x="640080" y="1280160"/>
            <a:ext cx="640080" cy="640080"/>
          </a:xfrm>
          <a:prstGeom prst="rect">
            <a:avLst/>
          </a:prstGeom>
        </p:spPr>
      </p:pic>
      <p:sp>
        <p:nvSpPr>
          <p:cNvPr id="5" name="Text 2"/>
          <p:cNvSpPr/>
          <p:nvPr/>
        </p:nvSpPr>
        <p:spPr>
          <a:xfrm>
            <a:off x="1463040" y="1234440"/>
            <a:ext cx="7040880" cy="3291840"/>
          </a:xfrm>
          <a:prstGeom prst="rect">
            <a:avLst/>
          </a:prstGeom>
          <a:noFill/>
          <a:ln/>
        </p:spPr>
        <p:txBody>
          <a:bodyPr wrap="square" lIns="0" tIns="0" rIns="0" bIns="0" rtlCol="0" anchor="t"/>
          <a:lstStyle/>
          <a:p>
            <a:pPr marL="0" indent="0" algn="l">
              <a:spcAft>
                <a:spcPts val="1000"/>
              </a:spcAft>
              <a:buNone/>
            </a:pPr>
            <a:r>
              <a:rPr lang="en-US" sz="1300" dirty="0">
                <a:solidFill>
                  <a:srgbClr val="2B2B2B"/>
                </a:solidFill>
                <a:latin typeface="Calibri" pitchFamily="34" charset="0"/>
                <a:ea typeface="Calibri" pitchFamily="34" charset="-122"/>
                <a:cs typeface="Calibri" pitchFamily="34" charset="-120"/>
              </a:rPr>
              <a:t>This session is delivered in compliance with Florida Statute 460.408(1)(b) and Florida Administrative Code Rule 64B2-13.004.</a:t>
            </a:r>
            <a:endParaRPr lang="en-US" sz="1300" dirty="0"/>
          </a:p>
          <a:p>
            <a:pPr marL="0" indent="0" algn="l">
              <a:spcAft>
                <a:spcPts val="1000"/>
              </a:spcAft>
              <a:buNone/>
            </a:pPr>
            <a:r>
              <a:rPr lang="en-US" sz="1300" dirty="0">
                <a:solidFill>
                  <a:srgbClr val="2B2B2B"/>
                </a:solidFill>
                <a:latin typeface="Calibri" pitchFamily="34" charset="0"/>
                <a:ea typeface="Calibri" pitchFamily="34" charset="-122"/>
                <a:cs typeface="Calibri" pitchFamily="34" charset="-120"/>
              </a:rPr>
              <a:t>Content is educational, vendor-neutral, and non-promotional. No products or services will be demonstrated or endorsed.</a:t>
            </a:r>
            <a:endParaRPr lang="en-US" sz="1300" dirty="0"/>
          </a:p>
          <a:p>
            <a:pPr marL="0" indent="0" algn="l">
              <a:buNone/>
            </a:pPr>
            <a:r>
              <a:rPr lang="en-US" sz="1300" dirty="0">
                <a:solidFill>
                  <a:srgbClr val="2B2B2B"/>
                </a:solidFill>
                <a:latin typeface="Calibri" pitchFamily="34" charset="0"/>
                <a:ea typeface="Calibri" pitchFamily="34" charset="-122"/>
                <a:cs typeface="Calibri" pitchFamily="34" charset="-120"/>
              </a:rPr>
              <a:t>Clinical recommendations are supported by the best available evidence from medical literature and are intended to inform — not replace — your clinical judgment within your scope of practice.</a:t>
            </a:r>
            <a:endParaRPr lang="en-US" sz="13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48640" y="365760"/>
            <a:ext cx="8046720" cy="502920"/>
          </a:xfrm>
          <a:prstGeom prst="rect">
            <a:avLst/>
          </a:prstGeom>
          <a:noFill/>
          <a:ln/>
        </p:spPr>
        <p:txBody>
          <a:bodyPr wrap="square" lIns="0" tIns="0" rIns="0" bIns="0" rtlCol="0" anchor="t"/>
          <a:lstStyle/>
          <a:p>
            <a:pPr marL="0" indent="0" algn="l">
              <a:buNone/>
            </a:pPr>
            <a:r>
              <a:rPr lang="en-US" sz="2400" b="1" dirty="0">
                <a:solidFill>
                  <a:srgbClr val="1B3A4B"/>
                </a:solidFill>
                <a:latin typeface="Calibri" pitchFamily="34" charset="0"/>
                <a:ea typeface="Calibri" pitchFamily="34" charset="-122"/>
                <a:cs typeface="Calibri" pitchFamily="34" charset="-120"/>
              </a:rPr>
              <a:t>Learning Objectives</a:t>
            </a:r>
            <a:endParaRPr lang="en-US" sz="2400" dirty="0"/>
          </a:p>
        </p:txBody>
      </p:sp>
      <p:sp>
        <p:nvSpPr>
          <p:cNvPr id="3" name="Text 1"/>
          <p:cNvSpPr/>
          <p:nvPr/>
        </p:nvSpPr>
        <p:spPr>
          <a:xfrm>
            <a:off x="548640" y="164592"/>
            <a:ext cx="8046720" cy="228600"/>
          </a:xfrm>
          <a:prstGeom prst="rect">
            <a:avLst/>
          </a:prstGeom>
          <a:noFill/>
          <a:ln/>
        </p:spPr>
        <p:txBody>
          <a:bodyPr wrap="square" lIns="0" tIns="0" rIns="0" bIns="0" rtlCol="0" anchor="t"/>
          <a:lstStyle/>
          <a:p>
            <a:pPr marL="0" indent="0" algn="l">
              <a:buNone/>
            </a:pPr>
            <a:r>
              <a:rPr lang="en-US" sz="1000" b="1" kern="0" spc="400" dirty="0">
                <a:solidFill>
                  <a:srgbClr val="C8A157"/>
                </a:solidFill>
                <a:latin typeface="Calibri" pitchFamily="34" charset="0"/>
                <a:ea typeface="Calibri" pitchFamily="34" charset="-122"/>
                <a:cs typeface="Calibri" pitchFamily="34" charset="-120"/>
              </a:rPr>
              <a:t>WHAT YOU WILL LEAVE WITH</a:t>
            </a:r>
            <a:endParaRPr lang="en-US" sz="1000" dirty="0"/>
          </a:p>
        </p:txBody>
      </p:sp>
      <p:sp>
        <p:nvSpPr>
          <p:cNvPr id="4" name="Text 2"/>
          <p:cNvSpPr/>
          <p:nvPr/>
        </p:nvSpPr>
        <p:spPr>
          <a:xfrm>
            <a:off x="548640" y="4864608"/>
            <a:ext cx="8046720" cy="228600"/>
          </a:xfrm>
          <a:prstGeom prst="rect">
            <a:avLst/>
          </a:prstGeom>
          <a:noFill/>
          <a:ln/>
        </p:spPr>
        <p:txBody>
          <a:bodyPr wrap="square" lIns="0" tIns="0" rIns="0" bIns="0" rtlCol="0" anchor="t"/>
          <a:lstStyle/>
          <a:p>
            <a:pPr marL="0" indent="0" algn="l">
              <a:buNone/>
            </a:pPr>
            <a:r>
              <a:rPr lang="en-US" sz="900" dirty="0">
                <a:solidFill>
                  <a:srgbClr val="6B7280"/>
                </a:solidFill>
                <a:latin typeface="Calibri" pitchFamily="34" charset="0"/>
                <a:ea typeface="Calibri" pitchFamily="34" charset="-122"/>
                <a:cs typeface="Calibri" pitchFamily="34" charset="-120"/>
              </a:rPr>
              <a:t>Edisa Shirley, PhD, LMHC  |  FCA SE Regional 2026</a:t>
            </a:r>
            <a:endParaRPr lang="en-US" sz="900" dirty="0"/>
          </a:p>
        </p:txBody>
      </p:sp>
      <p:sp>
        <p:nvSpPr>
          <p:cNvPr id="5" name="Shape 3"/>
          <p:cNvSpPr/>
          <p:nvPr/>
        </p:nvSpPr>
        <p:spPr>
          <a:xfrm>
            <a:off x="640080" y="1280160"/>
            <a:ext cx="502920" cy="502920"/>
          </a:xfrm>
          <a:prstGeom prst="ellipse">
            <a:avLst/>
          </a:prstGeom>
          <a:solidFill>
            <a:srgbClr val="1B3A4B"/>
          </a:solidFill>
          <a:ln/>
        </p:spPr>
        <p:txBody>
          <a:bodyPr/>
          <a:lstStyle/>
          <a:p>
            <a:endParaRPr lang="en-US"/>
          </a:p>
        </p:txBody>
      </p:sp>
      <p:sp>
        <p:nvSpPr>
          <p:cNvPr id="6" name="Text 4"/>
          <p:cNvSpPr/>
          <p:nvPr/>
        </p:nvSpPr>
        <p:spPr>
          <a:xfrm>
            <a:off x="640080" y="1280160"/>
            <a:ext cx="502920" cy="502920"/>
          </a:xfrm>
          <a:prstGeom prst="rect">
            <a:avLst/>
          </a:prstGeom>
          <a:noFill/>
          <a:ln/>
        </p:spPr>
        <p:txBody>
          <a:bodyPr wrap="square" lIns="0" tIns="0" rIns="0" bIns="0" rtlCol="0" anchor="ctr"/>
          <a:lstStyle/>
          <a:p>
            <a:pPr marL="0" indent="0" algn="ctr">
              <a:buNone/>
            </a:pPr>
            <a:r>
              <a:rPr lang="en-US" sz="1600" b="1" dirty="0">
                <a:solidFill>
                  <a:srgbClr val="FFFFFF"/>
                </a:solidFill>
                <a:latin typeface="Calibri" pitchFamily="34" charset="0"/>
                <a:ea typeface="Calibri" pitchFamily="34" charset="-122"/>
                <a:cs typeface="Calibri" pitchFamily="34" charset="-120"/>
              </a:rPr>
              <a:t>1</a:t>
            </a:r>
            <a:endParaRPr lang="en-US" sz="1600" dirty="0"/>
          </a:p>
        </p:txBody>
      </p:sp>
      <p:sp>
        <p:nvSpPr>
          <p:cNvPr id="7" name="Text 5"/>
          <p:cNvSpPr/>
          <p:nvPr/>
        </p:nvSpPr>
        <p:spPr>
          <a:xfrm>
            <a:off x="1371600" y="1188720"/>
            <a:ext cx="7132320" cy="411480"/>
          </a:xfrm>
          <a:prstGeom prst="rect">
            <a:avLst/>
          </a:prstGeom>
          <a:noFill/>
          <a:ln/>
        </p:spPr>
        <p:txBody>
          <a:bodyPr wrap="square" lIns="0" tIns="0" rIns="0" bIns="0" rtlCol="0" anchor="t"/>
          <a:lstStyle/>
          <a:p>
            <a:pPr marL="0" indent="0" algn="l">
              <a:buNone/>
            </a:pPr>
            <a:r>
              <a:rPr lang="en-US" sz="1800" b="1" dirty="0">
                <a:solidFill>
                  <a:srgbClr val="1B3A4B"/>
                </a:solidFill>
                <a:latin typeface="Calibri" pitchFamily="34" charset="0"/>
                <a:ea typeface="Calibri" pitchFamily="34" charset="-122"/>
                <a:cs typeface="Calibri" pitchFamily="34" charset="-120"/>
              </a:rPr>
              <a:t>Identify</a:t>
            </a:r>
            <a:endParaRPr lang="en-US" sz="1800" dirty="0"/>
          </a:p>
        </p:txBody>
      </p:sp>
      <p:sp>
        <p:nvSpPr>
          <p:cNvPr id="8" name="Text 6"/>
          <p:cNvSpPr/>
          <p:nvPr/>
        </p:nvSpPr>
        <p:spPr>
          <a:xfrm>
            <a:off x="1371600" y="1645920"/>
            <a:ext cx="7132320" cy="640080"/>
          </a:xfrm>
          <a:prstGeom prst="rect">
            <a:avLst/>
          </a:prstGeom>
          <a:noFill/>
          <a:ln/>
        </p:spPr>
        <p:txBody>
          <a:bodyPr wrap="square" lIns="0" tIns="0" rIns="0" bIns="0" rtlCol="0" anchor="t"/>
          <a:lstStyle/>
          <a:p>
            <a:pPr marL="0" indent="0" algn="l">
              <a:buNone/>
            </a:pPr>
            <a:r>
              <a:rPr lang="en-US" sz="1300" dirty="0">
                <a:solidFill>
                  <a:srgbClr val="2B2B2B"/>
                </a:solidFill>
                <a:latin typeface="Calibri" pitchFamily="34" charset="0"/>
                <a:ea typeface="Calibri" pitchFamily="34" charset="-122"/>
                <a:cs typeface="Calibri" pitchFamily="34" charset="-120"/>
              </a:rPr>
              <a:t>Common psychosocial factors that negatively influence pain presentation, healing, and adherence in chiropractic patients.</a:t>
            </a:r>
            <a:endParaRPr lang="en-US" sz="1300" dirty="0"/>
          </a:p>
        </p:txBody>
      </p:sp>
      <p:sp>
        <p:nvSpPr>
          <p:cNvPr id="9" name="Shape 7"/>
          <p:cNvSpPr/>
          <p:nvPr/>
        </p:nvSpPr>
        <p:spPr>
          <a:xfrm>
            <a:off x="640080" y="2423160"/>
            <a:ext cx="502920" cy="502920"/>
          </a:xfrm>
          <a:prstGeom prst="ellipse">
            <a:avLst/>
          </a:prstGeom>
          <a:solidFill>
            <a:srgbClr val="1B3A4B"/>
          </a:solidFill>
          <a:ln/>
        </p:spPr>
        <p:txBody>
          <a:bodyPr/>
          <a:lstStyle/>
          <a:p>
            <a:endParaRPr lang="en-US"/>
          </a:p>
        </p:txBody>
      </p:sp>
      <p:sp>
        <p:nvSpPr>
          <p:cNvPr id="10" name="Text 8"/>
          <p:cNvSpPr/>
          <p:nvPr/>
        </p:nvSpPr>
        <p:spPr>
          <a:xfrm>
            <a:off x="640080" y="2423160"/>
            <a:ext cx="502920" cy="502920"/>
          </a:xfrm>
          <a:prstGeom prst="rect">
            <a:avLst/>
          </a:prstGeom>
          <a:noFill/>
          <a:ln/>
        </p:spPr>
        <p:txBody>
          <a:bodyPr wrap="square" lIns="0" tIns="0" rIns="0" bIns="0" rtlCol="0" anchor="ctr"/>
          <a:lstStyle/>
          <a:p>
            <a:pPr marL="0" indent="0" algn="ctr">
              <a:buNone/>
            </a:pPr>
            <a:r>
              <a:rPr lang="en-US" sz="1600" b="1" dirty="0">
                <a:solidFill>
                  <a:srgbClr val="FFFFFF"/>
                </a:solidFill>
                <a:latin typeface="Calibri" pitchFamily="34" charset="0"/>
                <a:ea typeface="Calibri" pitchFamily="34" charset="-122"/>
                <a:cs typeface="Calibri" pitchFamily="34" charset="-120"/>
              </a:rPr>
              <a:t>2</a:t>
            </a:r>
            <a:endParaRPr lang="en-US" sz="1600" dirty="0"/>
          </a:p>
        </p:txBody>
      </p:sp>
      <p:sp>
        <p:nvSpPr>
          <p:cNvPr id="11" name="Text 9"/>
          <p:cNvSpPr/>
          <p:nvPr/>
        </p:nvSpPr>
        <p:spPr>
          <a:xfrm>
            <a:off x="1371600" y="2331720"/>
            <a:ext cx="7132320" cy="411480"/>
          </a:xfrm>
          <a:prstGeom prst="rect">
            <a:avLst/>
          </a:prstGeom>
          <a:noFill/>
          <a:ln/>
        </p:spPr>
        <p:txBody>
          <a:bodyPr wrap="square" lIns="0" tIns="0" rIns="0" bIns="0" rtlCol="0" anchor="t"/>
          <a:lstStyle/>
          <a:p>
            <a:pPr marL="0" indent="0" algn="l">
              <a:buNone/>
            </a:pPr>
            <a:r>
              <a:rPr lang="en-US" sz="1800" b="1" dirty="0">
                <a:solidFill>
                  <a:srgbClr val="1B3A4B"/>
                </a:solidFill>
                <a:latin typeface="Calibri" pitchFamily="34" charset="0"/>
                <a:ea typeface="Calibri" pitchFamily="34" charset="-122"/>
                <a:cs typeface="Calibri" pitchFamily="34" charset="-120"/>
              </a:rPr>
              <a:t>Apply</a:t>
            </a:r>
            <a:endParaRPr lang="en-US" sz="1800" dirty="0"/>
          </a:p>
        </p:txBody>
      </p:sp>
      <p:sp>
        <p:nvSpPr>
          <p:cNvPr id="12" name="Text 10"/>
          <p:cNvSpPr/>
          <p:nvPr/>
        </p:nvSpPr>
        <p:spPr>
          <a:xfrm>
            <a:off x="1371600" y="2788920"/>
            <a:ext cx="7132320" cy="640080"/>
          </a:xfrm>
          <a:prstGeom prst="rect">
            <a:avLst/>
          </a:prstGeom>
          <a:noFill/>
          <a:ln/>
        </p:spPr>
        <p:txBody>
          <a:bodyPr wrap="square" lIns="0" tIns="0" rIns="0" bIns="0" rtlCol="0" anchor="t"/>
          <a:lstStyle/>
          <a:p>
            <a:pPr marL="0" indent="0" algn="l">
              <a:buNone/>
            </a:pPr>
            <a:r>
              <a:rPr lang="en-US" sz="1300" dirty="0">
                <a:solidFill>
                  <a:srgbClr val="2B2B2B"/>
                </a:solidFill>
                <a:latin typeface="Calibri" pitchFamily="34" charset="0"/>
                <a:ea typeface="Calibri" pitchFamily="34" charset="-122"/>
                <a:cs typeface="Calibri" pitchFamily="34" charset="-120"/>
              </a:rPr>
              <a:t>Scope-appropriate communication and screening strategies that address mental health influences while remaining compliant with Florida chiropractic regulations.</a:t>
            </a:r>
            <a:endParaRPr lang="en-US" sz="1300" dirty="0"/>
          </a:p>
        </p:txBody>
      </p:sp>
      <p:sp>
        <p:nvSpPr>
          <p:cNvPr id="13" name="Shape 11"/>
          <p:cNvSpPr/>
          <p:nvPr/>
        </p:nvSpPr>
        <p:spPr>
          <a:xfrm>
            <a:off x="640080" y="3566160"/>
            <a:ext cx="502920" cy="502920"/>
          </a:xfrm>
          <a:prstGeom prst="ellipse">
            <a:avLst/>
          </a:prstGeom>
          <a:solidFill>
            <a:srgbClr val="1B3A4B"/>
          </a:solidFill>
          <a:ln/>
        </p:spPr>
        <p:txBody>
          <a:bodyPr/>
          <a:lstStyle/>
          <a:p>
            <a:endParaRPr lang="en-US"/>
          </a:p>
        </p:txBody>
      </p:sp>
      <p:sp>
        <p:nvSpPr>
          <p:cNvPr id="14" name="Text 12"/>
          <p:cNvSpPr/>
          <p:nvPr/>
        </p:nvSpPr>
        <p:spPr>
          <a:xfrm>
            <a:off x="640080" y="3566160"/>
            <a:ext cx="502920" cy="502920"/>
          </a:xfrm>
          <a:prstGeom prst="rect">
            <a:avLst/>
          </a:prstGeom>
          <a:noFill/>
          <a:ln/>
        </p:spPr>
        <p:txBody>
          <a:bodyPr wrap="square" lIns="0" tIns="0" rIns="0" bIns="0" rtlCol="0" anchor="ctr"/>
          <a:lstStyle/>
          <a:p>
            <a:pPr marL="0" indent="0" algn="ctr">
              <a:buNone/>
            </a:pPr>
            <a:r>
              <a:rPr lang="en-US" sz="1600" b="1" dirty="0">
                <a:solidFill>
                  <a:srgbClr val="FFFFFF"/>
                </a:solidFill>
                <a:latin typeface="Calibri" pitchFamily="34" charset="0"/>
                <a:ea typeface="Calibri" pitchFamily="34" charset="-122"/>
                <a:cs typeface="Calibri" pitchFamily="34" charset="-120"/>
              </a:rPr>
              <a:t>3</a:t>
            </a:r>
            <a:endParaRPr lang="en-US" sz="1600" dirty="0"/>
          </a:p>
        </p:txBody>
      </p:sp>
      <p:sp>
        <p:nvSpPr>
          <p:cNvPr id="15" name="Text 13"/>
          <p:cNvSpPr/>
          <p:nvPr/>
        </p:nvSpPr>
        <p:spPr>
          <a:xfrm>
            <a:off x="1371600" y="3474720"/>
            <a:ext cx="7132320" cy="411480"/>
          </a:xfrm>
          <a:prstGeom prst="rect">
            <a:avLst/>
          </a:prstGeom>
          <a:noFill/>
          <a:ln/>
        </p:spPr>
        <p:txBody>
          <a:bodyPr wrap="square" lIns="0" tIns="0" rIns="0" bIns="0" rtlCol="0" anchor="t"/>
          <a:lstStyle/>
          <a:p>
            <a:pPr marL="0" indent="0" algn="l">
              <a:buNone/>
            </a:pPr>
            <a:r>
              <a:rPr lang="en-US" sz="1800" b="1" dirty="0">
                <a:solidFill>
                  <a:srgbClr val="1B3A4B"/>
                </a:solidFill>
                <a:latin typeface="Calibri" pitchFamily="34" charset="0"/>
                <a:ea typeface="Calibri" pitchFamily="34" charset="-122"/>
                <a:cs typeface="Calibri" pitchFamily="34" charset="-120"/>
              </a:rPr>
              <a:t>Implement</a:t>
            </a:r>
            <a:endParaRPr lang="en-US" sz="1800" dirty="0"/>
          </a:p>
        </p:txBody>
      </p:sp>
      <p:sp>
        <p:nvSpPr>
          <p:cNvPr id="16" name="Text 14"/>
          <p:cNvSpPr/>
          <p:nvPr/>
        </p:nvSpPr>
        <p:spPr>
          <a:xfrm>
            <a:off x="1371600" y="3931920"/>
            <a:ext cx="7132320" cy="640080"/>
          </a:xfrm>
          <a:prstGeom prst="rect">
            <a:avLst/>
          </a:prstGeom>
          <a:noFill/>
          <a:ln/>
        </p:spPr>
        <p:txBody>
          <a:bodyPr wrap="square" lIns="0" tIns="0" rIns="0" bIns="0" rtlCol="0" anchor="t"/>
          <a:lstStyle/>
          <a:p>
            <a:pPr marL="0" indent="0" algn="l">
              <a:buNone/>
            </a:pPr>
            <a:r>
              <a:rPr lang="en-US" sz="1300" dirty="0">
                <a:solidFill>
                  <a:srgbClr val="2B2B2B"/>
                </a:solidFill>
                <a:latin typeface="Calibri" pitchFamily="34" charset="0"/>
                <a:ea typeface="Calibri" pitchFamily="34" charset="-122"/>
                <a:cs typeface="Calibri" pitchFamily="34" charset="-120"/>
              </a:rPr>
              <a:t>A structured referral and care-coordination workflow that improves continuity of care and patient retention.</a:t>
            </a:r>
            <a:endParaRPr lang="en-US" sz="13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5">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48640" y="365760"/>
            <a:ext cx="8046720" cy="502920"/>
          </a:xfrm>
          <a:prstGeom prst="rect">
            <a:avLst/>
          </a:prstGeom>
          <a:noFill/>
          <a:ln/>
        </p:spPr>
        <p:txBody>
          <a:bodyPr wrap="square" lIns="0" tIns="0" rIns="0" bIns="0" rtlCol="0" anchor="t"/>
          <a:lstStyle/>
          <a:p>
            <a:pPr marL="0" indent="0" algn="l">
              <a:buNone/>
            </a:pPr>
            <a:r>
              <a:rPr lang="en-US" sz="2400" b="1" dirty="0">
                <a:solidFill>
                  <a:srgbClr val="1B3A4B"/>
                </a:solidFill>
                <a:latin typeface="Calibri" pitchFamily="34" charset="0"/>
                <a:ea typeface="Calibri" pitchFamily="34" charset="-122"/>
                <a:cs typeface="Calibri" pitchFamily="34" charset="-120"/>
              </a:rPr>
              <a:t>Why This Matters in Your Practice</a:t>
            </a:r>
            <a:endParaRPr lang="en-US" sz="2400" dirty="0"/>
          </a:p>
        </p:txBody>
      </p:sp>
      <p:sp>
        <p:nvSpPr>
          <p:cNvPr id="3" name="Text 1"/>
          <p:cNvSpPr/>
          <p:nvPr/>
        </p:nvSpPr>
        <p:spPr>
          <a:xfrm>
            <a:off x="548640" y="4864608"/>
            <a:ext cx="8046720" cy="228600"/>
          </a:xfrm>
          <a:prstGeom prst="rect">
            <a:avLst/>
          </a:prstGeom>
          <a:noFill/>
          <a:ln/>
        </p:spPr>
        <p:txBody>
          <a:bodyPr wrap="square" lIns="0" tIns="0" rIns="0" bIns="0" rtlCol="0" anchor="t"/>
          <a:lstStyle/>
          <a:p>
            <a:pPr marL="0" indent="0" algn="l">
              <a:buNone/>
            </a:pPr>
            <a:r>
              <a:rPr lang="en-US" sz="900" dirty="0">
                <a:solidFill>
                  <a:srgbClr val="6B7280"/>
                </a:solidFill>
                <a:latin typeface="Calibri" pitchFamily="34" charset="0"/>
                <a:ea typeface="Calibri" pitchFamily="34" charset="-122"/>
                <a:cs typeface="Calibri" pitchFamily="34" charset="-120"/>
              </a:rPr>
              <a:t>Edisa Shirley, PhD, LMHC  |  FCA SE Regional 2026</a:t>
            </a:r>
            <a:endParaRPr lang="en-US" sz="900" dirty="0"/>
          </a:p>
        </p:txBody>
      </p:sp>
      <p:sp>
        <p:nvSpPr>
          <p:cNvPr id="4" name="Shape 2"/>
          <p:cNvSpPr/>
          <p:nvPr/>
        </p:nvSpPr>
        <p:spPr>
          <a:xfrm>
            <a:off x="548640" y="1188720"/>
            <a:ext cx="2606040" cy="1554480"/>
          </a:xfrm>
          <a:prstGeom prst="rect">
            <a:avLst/>
          </a:prstGeom>
          <a:solidFill>
            <a:srgbClr val="F3F4F6"/>
          </a:solidFill>
          <a:ln/>
        </p:spPr>
        <p:txBody>
          <a:bodyPr/>
          <a:lstStyle/>
          <a:p>
            <a:endParaRPr lang="en-US"/>
          </a:p>
        </p:txBody>
      </p:sp>
      <p:sp>
        <p:nvSpPr>
          <p:cNvPr id="5" name="Text 3"/>
          <p:cNvSpPr/>
          <p:nvPr/>
        </p:nvSpPr>
        <p:spPr>
          <a:xfrm>
            <a:off x="548640" y="1325880"/>
            <a:ext cx="2606040" cy="854964"/>
          </a:xfrm>
          <a:prstGeom prst="rect">
            <a:avLst/>
          </a:prstGeom>
          <a:noFill/>
          <a:ln/>
        </p:spPr>
        <p:txBody>
          <a:bodyPr wrap="square" lIns="0" tIns="0" rIns="0" bIns="0" rtlCol="0" anchor="ctr"/>
          <a:lstStyle/>
          <a:p>
            <a:pPr marL="0" indent="0" algn="ctr">
              <a:buNone/>
            </a:pPr>
            <a:r>
              <a:rPr lang="en-US" sz="3600" b="1" dirty="0">
                <a:solidFill>
                  <a:srgbClr val="1B3A4B"/>
                </a:solidFill>
                <a:latin typeface="Calibri" pitchFamily="34" charset="0"/>
                <a:ea typeface="Calibri" pitchFamily="34" charset="-122"/>
                <a:cs typeface="Calibri" pitchFamily="34" charset="-120"/>
              </a:rPr>
              <a:t>23%</a:t>
            </a:r>
            <a:endParaRPr lang="en-US" sz="3600" dirty="0"/>
          </a:p>
        </p:txBody>
      </p:sp>
      <p:sp>
        <p:nvSpPr>
          <p:cNvPr id="6" name="Text 4"/>
          <p:cNvSpPr/>
          <p:nvPr/>
        </p:nvSpPr>
        <p:spPr>
          <a:xfrm>
            <a:off x="685800" y="2152498"/>
            <a:ext cx="2331720" cy="466344"/>
          </a:xfrm>
          <a:prstGeom prst="rect">
            <a:avLst/>
          </a:prstGeom>
          <a:noFill/>
          <a:ln/>
        </p:spPr>
        <p:txBody>
          <a:bodyPr wrap="square" lIns="0" tIns="0" rIns="0" bIns="0" rtlCol="0" anchor="t"/>
          <a:lstStyle/>
          <a:p>
            <a:pPr marL="0" indent="0" algn="ctr">
              <a:buNone/>
            </a:pPr>
            <a:r>
              <a:rPr lang="en-US" sz="1000" dirty="0">
                <a:solidFill>
                  <a:srgbClr val="2B2B2B"/>
                </a:solidFill>
                <a:latin typeface="Calibri" pitchFamily="34" charset="0"/>
                <a:ea typeface="Calibri" pitchFamily="34" charset="-122"/>
                <a:cs typeface="Calibri" pitchFamily="34" charset="-120"/>
              </a:rPr>
              <a:t>of U.S. adults experienced any mental illness in 2022 — more than 1 in 5 (NIMH/NSDUH, 2022)</a:t>
            </a:r>
            <a:endParaRPr lang="en-US" sz="1000" dirty="0"/>
          </a:p>
        </p:txBody>
      </p:sp>
      <p:sp>
        <p:nvSpPr>
          <p:cNvPr id="7" name="Shape 5"/>
          <p:cNvSpPr/>
          <p:nvPr/>
        </p:nvSpPr>
        <p:spPr>
          <a:xfrm>
            <a:off x="3291840" y="1188720"/>
            <a:ext cx="2606040" cy="1554480"/>
          </a:xfrm>
          <a:prstGeom prst="rect">
            <a:avLst/>
          </a:prstGeom>
          <a:solidFill>
            <a:srgbClr val="F3F4F6"/>
          </a:solidFill>
          <a:ln/>
        </p:spPr>
        <p:txBody>
          <a:bodyPr/>
          <a:lstStyle/>
          <a:p>
            <a:endParaRPr lang="en-US"/>
          </a:p>
        </p:txBody>
      </p:sp>
      <p:sp>
        <p:nvSpPr>
          <p:cNvPr id="8" name="Text 6"/>
          <p:cNvSpPr/>
          <p:nvPr/>
        </p:nvSpPr>
        <p:spPr>
          <a:xfrm>
            <a:off x="3291840" y="1325880"/>
            <a:ext cx="2606040" cy="854964"/>
          </a:xfrm>
          <a:prstGeom prst="rect">
            <a:avLst/>
          </a:prstGeom>
          <a:noFill/>
          <a:ln/>
        </p:spPr>
        <p:txBody>
          <a:bodyPr wrap="square" lIns="0" tIns="0" rIns="0" bIns="0" rtlCol="0" anchor="ctr"/>
          <a:lstStyle/>
          <a:p>
            <a:pPr marL="0" indent="0" algn="ctr">
              <a:buNone/>
            </a:pPr>
            <a:r>
              <a:rPr lang="en-US" sz="3600" b="1" dirty="0">
                <a:solidFill>
                  <a:srgbClr val="1B3A4B"/>
                </a:solidFill>
                <a:latin typeface="Calibri" pitchFamily="34" charset="0"/>
                <a:ea typeface="Calibri" pitchFamily="34" charset="-122"/>
                <a:cs typeface="Calibri" pitchFamily="34" charset="-120"/>
              </a:rPr>
              <a:t>52%</a:t>
            </a:r>
            <a:endParaRPr lang="en-US" sz="3600" dirty="0"/>
          </a:p>
        </p:txBody>
      </p:sp>
      <p:sp>
        <p:nvSpPr>
          <p:cNvPr id="9" name="Text 7"/>
          <p:cNvSpPr/>
          <p:nvPr/>
        </p:nvSpPr>
        <p:spPr>
          <a:xfrm>
            <a:off x="3429000" y="2152498"/>
            <a:ext cx="2331720" cy="466344"/>
          </a:xfrm>
          <a:prstGeom prst="rect">
            <a:avLst/>
          </a:prstGeom>
          <a:noFill/>
          <a:ln/>
        </p:spPr>
        <p:txBody>
          <a:bodyPr wrap="square" lIns="0" tIns="0" rIns="0" bIns="0" rtlCol="0" anchor="t"/>
          <a:lstStyle/>
          <a:p>
            <a:pPr marL="0" indent="0" algn="ctr">
              <a:buNone/>
            </a:pPr>
            <a:r>
              <a:rPr lang="en-US" sz="1000" dirty="0">
                <a:solidFill>
                  <a:srgbClr val="2B2B2B"/>
                </a:solidFill>
                <a:latin typeface="Calibri" pitchFamily="34" charset="0"/>
                <a:ea typeface="Calibri" pitchFamily="34" charset="-122"/>
                <a:cs typeface="Calibri" pitchFamily="34" charset="-120"/>
              </a:rPr>
              <a:t>major depression prevalence reported in specialty pain clinic populations (Bair et al., Arch Intern Med, 2003)</a:t>
            </a:r>
            <a:endParaRPr lang="en-US" sz="1000" dirty="0"/>
          </a:p>
        </p:txBody>
      </p:sp>
      <p:sp>
        <p:nvSpPr>
          <p:cNvPr id="10" name="Shape 8"/>
          <p:cNvSpPr/>
          <p:nvPr/>
        </p:nvSpPr>
        <p:spPr>
          <a:xfrm>
            <a:off x="6035040" y="1188720"/>
            <a:ext cx="2606040" cy="1554480"/>
          </a:xfrm>
          <a:prstGeom prst="rect">
            <a:avLst/>
          </a:prstGeom>
          <a:solidFill>
            <a:srgbClr val="F3F4F6"/>
          </a:solidFill>
          <a:ln/>
        </p:spPr>
        <p:txBody>
          <a:bodyPr/>
          <a:lstStyle/>
          <a:p>
            <a:endParaRPr lang="en-US"/>
          </a:p>
        </p:txBody>
      </p:sp>
      <p:sp>
        <p:nvSpPr>
          <p:cNvPr id="11" name="Text 9"/>
          <p:cNvSpPr/>
          <p:nvPr/>
        </p:nvSpPr>
        <p:spPr>
          <a:xfrm>
            <a:off x="6035040" y="1325880"/>
            <a:ext cx="2606040" cy="854964"/>
          </a:xfrm>
          <a:prstGeom prst="rect">
            <a:avLst/>
          </a:prstGeom>
          <a:noFill/>
          <a:ln/>
        </p:spPr>
        <p:txBody>
          <a:bodyPr wrap="square" lIns="0" tIns="0" rIns="0" bIns="0" rtlCol="0" anchor="ctr"/>
          <a:lstStyle/>
          <a:p>
            <a:pPr marL="0" indent="0" algn="ctr">
              <a:buNone/>
            </a:pPr>
            <a:r>
              <a:rPr lang="en-US" sz="3600" b="1" dirty="0">
                <a:solidFill>
                  <a:srgbClr val="1B3A4B"/>
                </a:solidFill>
                <a:latin typeface="Calibri" pitchFamily="34" charset="0"/>
                <a:ea typeface="Calibri" pitchFamily="34" charset="-122"/>
                <a:cs typeface="Calibri" pitchFamily="34" charset="-120"/>
              </a:rPr>
              <a:t>3×</a:t>
            </a:r>
            <a:endParaRPr lang="en-US" sz="3600" dirty="0"/>
          </a:p>
        </p:txBody>
      </p:sp>
      <p:sp>
        <p:nvSpPr>
          <p:cNvPr id="12" name="Text 10"/>
          <p:cNvSpPr/>
          <p:nvPr/>
        </p:nvSpPr>
        <p:spPr>
          <a:xfrm>
            <a:off x="6172200" y="2152498"/>
            <a:ext cx="2331720" cy="466344"/>
          </a:xfrm>
          <a:prstGeom prst="rect">
            <a:avLst/>
          </a:prstGeom>
          <a:noFill/>
          <a:ln/>
        </p:spPr>
        <p:txBody>
          <a:bodyPr wrap="square" lIns="0" tIns="0" rIns="0" bIns="0" rtlCol="0" anchor="t"/>
          <a:lstStyle/>
          <a:p>
            <a:pPr marL="0" indent="0" algn="ctr">
              <a:buNone/>
            </a:pPr>
            <a:r>
              <a:rPr lang="en-US" sz="1000" dirty="0">
                <a:solidFill>
                  <a:srgbClr val="2B2B2B"/>
                </a:solidFill>
                <a:latin typeface="Calibri" pitchFamily="34" charset="0"/>
                <a:ea typeface="Calibri" pitchFamily="34" charset="-122"/>
                <a:cs typeface="Calibri" pitchFamily="34" charset="-120"/>
              </a:rPr>
              <a:t>higher odds of poor recovery in chronic pain patients with high pain catastrophizing scores (Sullivan et al., Pain Catastrophizing Scale literature)</a:t>
            </a:r>
            <a:endParaRPr lang="en-US" sz="1000" dirty="0"/>
          </a:p>
        </p:txBody>
      </p:sp>
      <p:sp>
        <p:nvSpPr>
          <p:cNvPr id="13" name="Text 11"/>
          <p:cNvSpPr/>
          <p:nvPr/>
        </p:nvSpPr>
        <p:spPr>
          <a:xfrm>
            <a:off x="548640" y="3108960"/>
            <a:ext cx="8092440" cy="1463040"/>
          </a:xfrm>
          <a:prstGeom prst="rect">
            <a:avLst/>
          </a:prstGeom>
          <a:noFill/>
          <a:ln/>
        </p:spPr>
        <p:txBody>
          <a:bodyPr wrap="square" lIns="0" tIns="0" rIns="0" bIns="0" rtlCol="0" anchor="t"/>
          <a:lstStyle/>
          <a:p>
            <a:pPr marL="0" indent="0" algn="l">
              <a:buNone/>
            </a:pPr>
            <a:r>
              <a:rPr lang="en-US" sz="1500" i="1" dirty="0">
                <a:solidFill>
                  <a:srgbClr val="2B2B2B"/>
                </a:solidFill>
                <a:latin typeface="Calibri" pitchFamily="34" charset="0"/>
                <a:ea typeface="Calibri" pitchFamily="34" charset="-122"/>
                <a:cs typeface="Calibri" pitchFamily="34" charset="-120"/>
              </a:rPr>
              <a:t>Your patients are bringing more than musculoskeletal complaints into the room. The question for the profession is no longer whether psychosocial factors affect chiropractic outcomes — it’s how each of us builds a scope-appropriate way to recognize and respond.</a:t>
            </a:r>
            <a:endParaRPr lang="en-US" sz="15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6">
    <p:bg>
      <p:bgPr>
        <a:solidFill>
          <a:srgbClr val="1B3A4B"/>
        </a:solidFill>
        <a:effectLst/>
      </p:bgPr>
    </p:bg>
    <p:spTree>
      <p:nvGrpSpPr>
        <p:cNvPr id="1" name=""/>
        <p:cNvGrpSpPr/>
        <p:nvPr/>
      </p:nvGrpSpPr>
      <p:grpSpPr>
        <a:xfrm>
          <a:off x="0" y="0"/>
          <a:ext cx="0" cy="0"/>
          <a:chOff x="0" y="0"/>
          <a:chExt cx="0" cy="0"/>
        </a:xfrm>
      </p:grpSpPr>
      <p:sp>
        <p:nvSpPr>
          <p:cNvPr id="2" name="Shape 0"/>
          <p:cNvSpPr/>
          <p:nvPr/>
        </p:nvSpPr>
        <p:spPr>
          <a:xfrm>
            <a:off x="640080" y="2103120"/>
            <a:ext cx="548640" cy="36576"/>
          </a:xfrm>
          <a:prstGeom prst="rect">
            <a:avLst/>
          </a:prstGeom>
          <a:solidFill>
            <a:srgbClr val="C8A157"/>
          </a:solidFill>
          <a:ln/>
        </p:spPr>
        <p:txBody>
          <a:bodyPr/>
          <a:lstStyle/>
          <a:p>
            <a:endParaRPr lang="en-US"/>
          </a:p>
        </p:txBody>
      </p:sp>
      <p:sp>
        <p:nvSpPr>
          <p:cNvPr id="3" name="Text 1"/>
          <p:cNvSpPr/>
          <p:nvPr/>
        </p:nvSpPr>
        <p:spPr>
          <a:xfrm>
            <a:off x="640080" y="1645920"/>
            <a:ext cx="7863840" cy="365760"/>
          </a:xfrm>
          <a:prstGeom prst="rect">
            <a:avLst/>
          </a:prstGeom>
          <a:noFill/>
          <a:ln/>
        </p:spPr>
        <p:txBody>
          <a:bodyPr wrap="square" lIns="0" tIns="0" rIns="0" bIns="0" rtlCol="0" anchor="t"/>
          <a:lstStyle/>
          <a:p>
            <a:pPr marL="0" indent="0" algn="l">
              <a:buNone/>
            </a:pPr>
            <a:r>
              <a:rPr lang="en-US" sz="1400" b="1" kern="0" spc="400" dirty="0">
                <a:solidFill>
                  <a:srgbClr val="C8A157"/>
                </a:solidFill>
                <a:latin typeface="Calibri" pitchFamily="34" charset="0"/>
                <a:ea typeface="Calibri" pitchFamily="34" charset="-122"/>
                <a:cs typeface="Calibri" pitchFamily="34" charset="-120"/>
              </a:rPr>
              <a:t>HOUR ONE</a:t>
            </a:r>
            <a:endParaRPr lang="en-US" sz="1400" dirty="0"/>
          </a:p>
        </p:txBody>
      </p:sp>
      <p:sp>
        <p:nvSpPr>
          <p:cNvPr id="4" name="Text 2"/>
          <p:cNvSpPr/>
          <p:nvPr/>
        </p:nvSpPr>
        <p:spPr>
          <a:xfrm>
            <a:off x="640080" y="2286000"/>
            <a:ext cx="7863840" cy="1463040"/>
          </a:xfrm>
          <a:prstGeom prst="rect">
            <a:avLst/>
          </a:prstGeom>
          <a:noFill/>
          <a:ln/>
        </p:spPr>
        <p:txBody>
          <a:bodyPr wrap="square" lIns="0" tIns="0" rIns="0" bIns="0" rtlCol="0" anchor="t"/>
          <a:lstStyle/>
          <a:p>
            <a:pPr marL="0" indent="0" algn="l">
              <a:buNone/>
            </a:pPr>
            <a:r>
              <a:rPr lang="en-US" sz="3200" b="1" dirty="0">
                <a:solidFill>
                  <a:srgbClr val="FFFFFF"/>
                </a:solidFill>
                <a:latin typeface="Calibri" pitchFamily="34" charset="0"/>
                <a:ea typeface="Calibri" pitchFamily="34" charset="-122"/>
                <a:cs typeface="Calibri" pitchFamily="34" charset="-120"/>
              </a:rPr>
              <a:t>Understanding the Mind–Body Impact on Chiropractic Outcomes</a:t>
            </a:r>
            <a:endParaRPr lang="en-US" sz="3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7">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48640" y="365760"/>
            <a:ext cx="8046720" cy="502920"/>
          </a:xfrm>
          <a:prstGeom prst="rect">
            <a:avLst/>
          </a:prstGeom>
          <a:noFill/>
          <a:ln/>
        </p:spPr>
        <p:txBody>
          <a:bodyPr wrap="square" lIns="0" tIns="0" rIns="0" bIns="0" rtlCol="0" anchor="t"/>
          <a:lstStyle/>
          <a:p>
            <a:pPr marL="0" indent="0" algn="l">
              <a:buNone/>
            </a:pPr>
            <a:r>
              <a:rPr lang="en-US" sz="2400" b="1" dirty="0">
                <a:solidFill>
                  <a:srgbClr val="1B3A4B"/>
                </a:solidFill>
                <a:latin typeface="Calibri" pitchFamily="34" charset="0"/>
                <a:ea typeface="Calibri" pitchFamily="34" charset="-122"/>
                <a:cs typeface="Calibri" pitchFamily="34" charset="-120"/>
              </a:rPr>
              <a:t>Prevalence in Pain Populations</a:t>
            </a:r>
            <a:endParaRPr lang="en-US" sz="2400" dirty="0"/>
          </a:p>
        </p:txBody>
      </p:sp>
      <p:sp>
        <p:nvSpPr>
          <p:cNvPr id="3" name="Text 1"/>
          <p:cNvSpPr/>
          <p:nvPr/>
        </p:nvSpPr>
        <p:spPr>
          <a:xfrm>
            <a:off x="548640" y="4864608"/>
            <a:ext cx="8046720" cy="228600"/>
          </a:xfrm>
          <a:prstGeom prst="rect">
            <a:avLst/>
          </a:prstGeom>
          <a:noFill/>
          <a:ln/>
        </p:spPr>
        <p:txBody>
          <a:bodyPr wrap="square" lIns="0" tIns="0" rIns="0" bIns="0" rtlCol="0" anchor="t"/>
          <a:lstStyle/>
          <a:p>
            <a:pPr marL="0" indent="0" algn="l">
              <a:buNone/>
            </a:pPr>
            <a:r>
              <a:rPr lang="en-US" sz="900" dirty="0">
                <a:solidFill>
                  <a:srgbClr val="6B7280"/>
                </a:solidFill>
                <a:latin typeface="Calibri" pitchFamily="34" charset="0"/>
                <a:ea typeface="Calibri" pitchFamily="34" charset="-122"/>
                <a:cs typeface="Calibri" pitchFamily="34" charset="-120"/>
              </a:rPr>
              <a:t>Edisa Shirley, PhD, LMHC  |  FCA SE Regional 2026</a:t>
            </a:r>
            <a:endParaRPr lang="en-US" sz="900" dirty="0"/>
          </a:p>
        </p:txBody>
      </p:sp>
      <p:pic>
        <p:nvPicPr>
          <p:cNvPr id="4" name="Image 0" descr="preencoded.png"/>
          <p:cNvPicPr>
            <a:picLocks noChangeAspect="1"/>
          </p:cNvPicPr>
          <p:nvPr/>
        </p:nvPicPr>
        <p:blipFill>
          <a:blip r:embed="rId3"/>
          <a:stretch>
            <a:fillRect/>
          </a:stretch>
        </p:blipFill>
        <p:spPr>
          <a:xfrm>
            <a:off x="548640" y="1188720"/>
            <a:ext cx="548640" cy="548640"/>
          </a:xfrm>
          <a:prstGeom prst="rect">
            <a:avLst/>
          </a:prstGeom>
        </p:spPr>
      </p:pic>
      <p:sp>
        <p:nvSpPr>
          <p:cNvPr id="5" name="Text 2"/>
          <p:cNvSpPr/>
          <p:nvPr/>
        </p:nvSpPr>
        <p:spPr>
          <a:xfrm>
            <a:off x="1234440" y="1207008"/>
            <a:ext cx="6858000" cy="365760"/>
          </a:xfrm>
          <a:prstGeom prst="rect">
            <a:avLst/>
          </a:prstGeom>
          <a:noFill/>
          <a:ln/>
        </p:spPr>
        <p:txBody>
          <a:bodyPr wrap="square" lIns="0" tIns="0" rIns="0" bIns="0" rtlCol="0" anchor="t"/>
          <a:lstStyle/>
          <a:p>
            <a:pPr marL="0" indent="0" algn="l">
              <a:buNone/>
            </a:pPr>
            <a:r>
              <a:rPr lang="en-US" sz="1400" b="1" dirty="0">
                <a:solidFill>
                  <a:srgbClr val="5C6B73"/>
                </a:solidFill>
                <a:latin typeface="Calibri" pitchFamily="34" charset="0"/>
                <a:ea typeface="Calibri" pitchFamily="34" charset="-122"/>
                <a:cs typeface="Calibri" pitchFamily="34" charset="-120"/>
              </a:rPr>
              <a:t>What the literature shows</a:t>
            </a:r>
            <a:endParaRPr lang="en-US" sz="1400" dirty="0"/>
          </a:p>
        </p:txBody>
      </p:sp>
      <p:sp>
        <p:nvSpPr>
          <p:cNvPr id="6" name="Text 3"/>
          <p:cNvSpPr/>
          <p:nvPr/>
        </p:nvSpPr>
        <p:spPr>
          <a:xfrm>
            <a:off x="548640" y="1691640"/>
            <a:ext cx="8092440" cy="3017520"/>
          </a:xfrm>
          <a:prstGeom prst="rect">
            <a:avLst/>
          </a:prstGeom>
          <a:noFill/>
          <a:ln/>
        </p:spPr>
        <p:txBody>
          <a:bodyPr wrap="square" lIns="0" tIns="0" rIns="0" bIns="0" rtlCol="0" anchor="t"/>
          <a:lstStyle/>
          <a:p>
            <a:pPr marL="342900" indent="-342900" algn="l">
              <a:spcAft>
                <a:spcPts val="600"/>
              </a:spcAft>
              <a:buSzPct val="100000"/>
              <a:buChar char="•"/>
            </a:pPr>
            <a:r>
              <a:rPr lang="en-US" sz="1200" dirty="0">
                <a:solidFill>
                  <a:srgbClr val="2B2B2B"/>
                </a:solidFill>
                <a:latin typeface="Calibri" pitchFamily="34" charset="0"/>
                <a:ea typeface="Calibri" pitchFamily="34" charset="-122"/>
                <a:cs typeface="Calibri" pitchFamily="34" charset="-120"/>
              </a:rPr>
              <a:t>Among chronic low back pain patients, the prevalence of major depression is approximately 3 to 4 times higher than in the general population (Sullivan et al., Pain, 1992; multiple replications since).</a:t>
            </a:r>
            <a:endParaRPr lang="en-US" sz="1200" dirty="0"/>
          </a:p>
          <a:p>
            <a:pPr marL="342900" indent="-342900" algn="l">
              <a:spcAft>
                <a:spcPts val="600"/>
              </a:spcAft>
              <a:buSzPct val="100000"/>
              <a:buChar char="•"/>
            </a:pPr>
            <a:r>
              <a:rPr lang="en-US" sz="1200" dirty="0">
                <a:solidFill>
                  <a:srgbClr val="2B2B2B"/>
                </a:solidFill>
                <a:latin typeface="Calibri" pitchFamily="34" charset="0"/>
                <a:ea typeface="Calibri" pitchFamily="34" charset="-122"/>
                <a:cs typeface="Calibri" pitchFamily="34" charset="-120"/>
              </a:rPr>
              <a:t>Anxiety disorders co-occur with chronic musculoskeletal pain in 20–35% of cases (McWilliams et al., Pain, 2003).</a:t>
            </a:r>
            <a:endParaRPr lang="en-US" sz="1200" dirty="0"/>
          </a:p>
          <a:p>
            <a:pPr marL="342900" indent="-342900" algn="l">
              <a:spcAft>
                <a:spcPts val="600"/>
              </a:spcAft>
              <a:buSzPct val="100000"/>
              <a:buChar char="•"/>
            </a:pPr>
            <a:r>
              <a:rPr lang="en-US" sz="1200" dirty="0">
                <a:solidFill>
                  <a:srgbClr val="2B2B2B"/>
                </a:solidFill>
                <a:latin typeface="Calibri" pitchFamily="34" charset="0"/>
                <a:ea typeface="Calibri" pitchFamily="34" charset="-122"/>
                <a:cs typeface="Calibri" pitchFamily="34" charset="-120"/>
              </a:rPr>
              <a:t>Sleep disturbance is present in 50–80% of chronic pain patients and is independently associated with worse pain outcomes (Smith &amp; Haythornthwaite, Sleep Med Rev, 2004).</a:t>
            </a:r>
            <a:endParaRPr lang="en-US" sz="1200" dirty="0"/>
          </a:p>
          <a:p>
            <a:pPr marL="342900" indent="-342900" algn="l">
              <a:spcAft>
                <a:spcPts val="600"/>
              </a:spcAft>
              <a:buSzPct val="100000"/>
              <a:buChar char="•"/>
            </a:pPr>
            <a:r>
              <a:rPr lang="en-US" sz="1200" dirty="0">
                <a:solidFill>
                  <a:srgbClr val="2B2B2B"/>
                </a:solidFill>
                <a:latin typeface="Calibri" pitchFamily="34" charset="0"/>
                <a:ea typeface="Calibri" pitchFamily="34" charset="-122"/>
                <a:cs typeface="Calibri" pitchFamily="34" charset="-120"/>
              </a:rPr>
              <a:t>Adverse childhood experiences (ACEs) are over-represented in chronic pain populations and predict treatment response (Davis et al., 2005).</a:t>
            </a:r>
            <a:endParaRPr lang="en-US" sz="1200" dirty="0"/>
          </a:p>
          <a:p>
            <a:pPr marL="342900" indent="-342900" algn="l">
              <a:spcAft>
                <a:spcPts val="600"/>
              </a:spcAft>
              <a:buSzPct val="100000"/>
              <a:buChar char="•"/>
            </a:pPr>
            <a:r>
              <a:rPr lang="en-US" sz="1200" dirty="0">
                <a:solidFill>
                  <a:srgbClr val="2B2B2B"/>
                </a:solidFill>
                <a:latin typeface="Calibri" pitchFamily="34" charset="0"/>
                <a:ea typeface="Calibri" pitchFamily="34" charset="-122"/>
                <a:cs typeface="Calibri" pitchFamily="34" charset="-120"/>
              </a:rPr>
              <a:t>Catastrophizing — a specific cognitive pattern — is one of the strongest predictors of poor recovery (Sullivan et al., Pain Catastrophizing Scale, 1995).</a:t>
            </a:r>
            <a:endParaRPr 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8">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48640" y="365760"/>
            <a:ext cx="8046720" cy="502920"/>
          </a:xfrm>
          <a:prstGeom prst="rect">
            <a:avLst/>
          </a:prstGeom>
          <a:noFill/>
          <a:ln/>
        </p:spPr>
        <p:txBody>
          <a:bodyPr wrap="square" lIns="0" tIns="0" rIns="0" bIns="0" rtlCol="0" anchor="t"/>
          <a:lstStyle/>
          <a:p>
            <a:pPr marL="0" indent="0" algn="l">
              <a:buNone/>
            </a:pPr>
            <a:r>
              <a:rPr lang="en-US" sz="2400" b="1" dirty="0">
                <a:solidFill>
                  <a:srgbClr val="1B3A4B"/>
                </a:solidFill>
                <a:latin typeface="Calibri" pitchFamily="34" charset="0"/>
                <a:ea typeface="Calibri" pitchFamily="34" charset="-122"/>
                <a:cs typeface="Calibri" pitchFamily="34" charset="-120"/>
              </a:rPr>
              <a:t>How Stress Changes Pain Processing</a:t>
            </a:r>
            <a:endParaRPr lang="en-US" sz="2400" dirty="0"/>
          </a:p>
        </p:txBody>
      </p:sp>
      <p:sp>
        <p:nvSpPr>
          <p:cNvPr id="3" name="Text 1"/>
          <p:cNvSpPr/>
          <p:nvPr/>
        </p:nvSpPr>
        <p:spPr>
          <a:xfrm>
            <a:off x="548640" y="4864608"/>
            <a:ext cx="8046720" cy="228600"/>
          </a:xfrm>
          <a:prstGeom prst="rect">
            <a:avLst/>
          </a:prstGeom>
          <a:noFill/>
          <a:ln/>
        </p:spPr>
        <p:txBody>
          <a:bodyPr wrap="square" lIns="0" tIns="0" rIns="0" bIns="0" rtlCol="0" anchor="t"/>
          <a:lstStyle/>
          <a:p>
            <a:pPr marL="0" indent="0" algn="l">
              <a:buNone/>
            </a:pPr>
            <a:r>
              <a:rPr lang="en-US" sz="900" dirty="0">
                <a:solidFill>
                  <a:srgbClr val="6B7280"/>
                </a:solidFill>
                <a:latin typeface="Calibri" pitchFamily="34" charset="0"/>
                <a:ea typeface="Calibri" pitchFamily="34" charset="-122"/>
                <a:cs typeface="Calibri" pitchFamily="34" charset="-120"/>
              </a:rPr>
              <a:t>Edisa Shirley, PhD, LMHC  |  FCA SE Regional 2026</a:t>
            </a:r>
            <a:endParaRPr lang="en-US" sz="900" dirty="0"/>
          </a:p>
        </p:txBody>
      </p:sp>
      <p:pic>
        <p:nvPicPr>
          <p:cNvPr id="4" name="Image 0" descr="preencoded.png"/>
          <p:cNvPicPr>
            <a:picLocks noChangeAspect="1"/>
          </p:cNvPicPr>
          <p:nvPr/>
        </p:nvPicPr>
        <p:blipFill>
          <a:blip r:embed="rId3"/>
          <a:stretch>
            <a:fillRect/>
          </a:stretch>
        </p:blipFill>
        <p:spPr>
          <a:xfrm>
            <a:off x="548640" y="1188720"/>
            <a:ext cx="548640" cy="548640"/>
          </a:xfrm>
          <a:prstGeom prst="rect">
            <a:avLst/>
          </a:prstGeom>
        </p:spPr>
      </p:pic>
      <p:sp>
        <p:nvSpPr>
          <p:cNvPr id="5" name="Text 2"/>
          <p:cNvSpPr/>
          <p:nvPr/>
        </p:nvSpPr>
        <p:spPr>
          <a:xfrm>
            <a:off x="1234440" y="1207008"/>
            <a:ext cx="7040880" cy="457200"/>
          </a:xfrm>
          <a:prstGeom prst="rect">
            <a:avLst/>
          </a:prstGeom>
          <a:noFill/>
          <a:ln/>
        </p:spPr>
        <p:txBody>
          <a:bodyPr wrap="square" lIns="0" tIns="0" rIns="0" bIns="0" rtlCol="0" anchor="t"/>
          <a:lstStyle/>
          <a:p>
            <a:pPr marL="0" indent="0" algn="l">
              <a:buNone/>
            </a:pPr>
            <a:r>
              <a:rPr lang="en-US" sz="1400" i="1" dirty="0">
                <a:solidFill>
                  <a:srgbClr val="5C6B73"/>
                </a:solidFill>
                <a:latin typeface="Calibri" pitchFamily="34" charset="0"/>
                <a:ea typeface="Calibri" pitchFamily="34" charset="-122"/>
                <a:cs typeface="Calibri" pitchFamily="34" charset="-120"/>
              </a:rPr>
              <a:t>Pain is not a passive sensory signal — it is a brain output shaped by context.</a:t>
            </a:r>
            <a:endParaRPr lang="en-US" sz="1400" dirty="0"/>
          </a:p>
        </p:txBody>
      </p:sp>
      <p:sp>
        <p:nvSpPr>
          <p:cNvPr id="6" name="Shape 3"/>
          <p:cNvSpPr/>
          <p:nvPr/>
        </p:nvSpPr>
        <p:spPr>
          <a:xfrm>
            <a:off x="548640" y="1920240"/>
            <a:ext cx="2606040" cy="2697480"/>
          </a:xfrm>
          <a:prstGeom prst="rect">
            <a:avLst/>
          </a:prstGeom>
          <a:solidFill>
            <a:srgbClr val="FFFFFF"/>
          </a:solidFill>
          <a:ln w="9525">
            <a:solidFill>
              <a:srgbClr val="E5E7EB"/>
            </a:solidFill>
            <a:prstDash val="solid"/>
          </a:ln>
          <a:effectLst>
            <a:outerShdw blurRad="76200" dist="12700" dir="5400000" algn="bl" rotWithShape="0">
              <a:srgbClr val="000000">
                <a:alpha val="5000"/>
              </a:srgbClr>
            </a:outerShdw>
          </a:effectLst>
        </p:spPr>
        <p:txBody>
          <a:bodyPr/>
          <a:lstStyle/>
          <a:p>
            <a:endParaRPr lang="en-US"/>
          </a:p>
        </p:txBody>
      </p:sp>
      <p:sp>
        <p:nvSpPr>
          <p:cNvPr id="7" name="Shape 4"/>
          <p:cNvSpPr/>
          <p:nvPr/>
        </p:nvSpPr>
        <p:spPr>
          <a:xfrm>
            <a:off x="548640" y="1920240"/>
            <a:ext cx="73152" cy="2697480"/>
          </a:xfrm>
          <a:prstGeom prst="rect">
            <a:avLst/>
          </a:prstGeom>
          <a:solidFill>
            <a:srgbClr val="1B3A4B"/>
          </a:solidFill>
          <a:ln/>
        </p:spPr>
        <p:txBody>
          <a:bodyPr/>
          <a:lstStyle/>
          <a:p>
            <a:endParaRPr lang="en-US"/>
          </a:p>
        </p:txBody>
      </p:sp>
      <p:sp>
        <p:nvSpPr>
          <p:cNvPr id="8" name="Text 5"/>
          <p:cNvSpPr/>
          <p:nvPr/>
        </p:nvSpPr>
        <p:spPr>
          <a:xfrm>
            <a:off x="777240" y="2057400"/>
            <a:ext cx="2240280" cy="320040"/>
          </a:xfrm>
          <a:prstGeom prst="rect">
            <a:avLst/>
          </a:prstGeom>
          <a:noFill/>
          <a:ln/>
        </p:spPr>
        <p:txBody>
          <a:bodyPr wrap="square" lIns="0" tIns="0" rIns="0" bIns="0" rtlCol="0" anchor="t"/>
          <a:lstStyle/>
          <a:p>
            <a:pPr marL="0" indent="0" algn="l">
              <a:buNone/>
            </a:pPr>
            <a:r>
              <a:rPr lang="en-US" sz="1400" b="1" dirty="0">
                <a:solidFill>
                  <a:srgbClr val="1B3A4B"/>
                </a:solidFill>
                <a:latin typeface="Calibri" pitchFamily="34" charset="0"/>
                <a:ea typeface="Calibri" pitchFamily="34" charset="-122"/>
                <a:cs typeface="Calibri" pitchFamily="34" charset="-120"/>
              </a:rPr>
              <a:t>Sensitization</a:t>
            </a:r>
            <a:endParaRPr lang="en-US" sz="1400" dirty="0"/>
          </a:p>
        </p:txBody>
      </p:sp>
      <p:sp>
        <p:nvSpPr>
          <p:cNvPr id="9" name="Text 6"/>
          <p:cNvSpPr/>
          <p:nvPr/>
        </p:nvSpPr>
        <p:spPr>
          <a:xfrm>
            <a:off x="777240" y="2423160"/>
            <a:ext cx="2240280" cy="2057400"/>
          </a:xfrm>
          <a:prstGeom prst="rect">
            <a:avLst/>
          </a:prstGeom>
          <a:noFill/>
          <a:ln/>
        </p:spPr>
        <p:txBody>
          <a:bodyPr wrap="square" lIns="0" tIns="0" rIns="0" bIns="0" rtlCol="0" anchor="t"/>
          <a:lstStyle/>
          <a:p>
            <a:pPr marL="0" indent="0" algn="l">
              <a:spcAft>
                <a:spcPts val="400"/>
              </a:spcAft>
              <a:buNone/>
            </a:pPr>
            <a:r>
              <a:rPr lang="en-US" sz="1100" dirty="0">
                <a:solidFill>
                  <a:srgbClr val="2B2B2B"/>
                </a:solidFill>
                <a:latin typeface="Calibri" pitchFamily="34" charset="0"/>
                <a:ea typeface="Calibri" pitchFamily="34" charset="-122"/>
                <a:cs typeface="Calibri" pitchFamily="34" charset="-120"/>
              </a:rPr>
              <a:t>Sustained stress upregulates pro-inflammatory cytokines and lowers nociceptor thresholds. The same input produces more pain. Patients are not exaggerating — their nervous system has changed.</a:t>
            </a:r>
            <a:endParaRPr lang="en-US" sz="1100" dirty="0"/>
          </a:p>
        </p:txBody>
      </p:sp>
      <p:sp>
        <p:nvSpPr>
          <p:cNvPr id="10" name="Shape 7"/>
          <p:cNvSpPr/>
          <p:nvPr/>
        </p:nvSpPr>
        <p:spPr>
          <a:xfrm>
            <a:off x="3291840" y="1920240"/>
            <a:ext cx="2606040" cy="2697480"/>
          </a:xfrm>
          <a:prstGeom prst="rect">
            <a:avLst/>
          </a:prstGeom>
          <a:solidFill>
            <a:srgbClr val="FFFFFF"/>
          </a:solidFill>
          <a:ln w="9525">
            <a:solidFill>
              <a:srgbClr val="E5E7EB"/>
            </a:solidFill>
            <a:prstDash val="solid"/>
          </a:ln>
          <a:effectLst>
            <a:outerShdw blurRad="76200" dist="12700" dir="5400000" algn="bl" rotWithShape="0">
              <a:srgbClr val="000000">
                <a:alpha val="5000"/>
              </a:srgbClr>
            </a:outerShdw>
          </a:effectLst>
        </p:spPr>
        <p:txBody>
          <a:bodyPr/>
          <a:lstStyle/>
          <a:p>
            <a:endParaRPr lang="en-US"/>
          </a:p>
        </p:txBody>
      </p:sp>
      <p:sp>
        <p:nvSpPr>
          <p:cNvPr id="11" name="Shape 8"/>
          <p:cNvSpPr/>
          <p:nvPr/>
        </p:nvSpPr>
        <p:spPr>
          <a:xfrm>
            <a:off x="3291840" y="1920240"/>
            <a:ext cx="73152" cy="2697480"/>
          </a:xfrm>
          <a:prstGeom prst="rect">
            <a:avLst/>
          </a:prstGeom>
          <a:solidFill>
            <a:srgbClr val="C8A157"/>
          </a:solidFill>
          <a:ln/>
        </p:spPr>
        <p:txBody>
          <a:bodyPr/>
          <a:lstStyle/>
          <a:p>
            <a:endParaRPr lang="en-US"/>
          </a:p>
        </p:txBody>
      </p:sp>
      <p:sp>
        <p:nvSpPr>
          <p:cNvPr id="12" name="Text 9"/>
          <p:cNvSpPr/>
          <p:nvPr/>
        </p:nvSpPr>
        <p:spPr>
          <a:xfrm>
            <a:off x="3520440" y="2057400"/>
            <a:ext cx="2240280" cy="320040"/>
          </a:xfrm>
          <a:prstGeom prst="rect">
            <a:avLst/>
          </a:prstGeom>
          <a:noFill/>
          <a:ln/>
        </p:spPr>
        <p:txBody>
          <a:bodyPr wrap="square" lIns="0" tIns="0" rIns="0" bIns="0" rtlCol="0" anchor="t"/>
          <a:lstStyle/>
          <a:p>
            <a:pPr marL="0" indent="0" algn="l">
              <a:buNone/>
            </a:pPr>
            <a:r>
              <a:rPr lang="en-US" sz="1400" b="1" dirty="0">
                <a:solidFill>
                  <a:srgbClr val="1B3A4B"/>
                </a:solidFill>
                <a:latin typeface="Calibri" pitchFamily="34" charset="0"/>
                <a:ea typeface="Calibri" pitchFamily="34" charset="-122"/>
                <a:cs typeface="Calibri" pitchFamily="34" charset="-120"/>
              </a:rPr>
              <a:t>Descending Modulation</a:t>
            </a:r>
            <a:endParaRPr lang="en-US" sz="1400" dirty="0"/>
          </a:p>
        </p:txBody>
      </p:sp>
      <p:sp>
        <p:nvSpPr>
          <p:cNvPr id="13" name="Text 10"/>
          <p:cNvSpPr/>
          <p:nvPr/>
        </p:nvSpPr>
        <p:spPr>
          <a:xfrm>
            <a:off x="3520440" y="2423160"/>
            <a:ext cx="2240280" cy="2057400"/>
          </a:xfrm>
          <a:prstGeom prst="rect">
            <a:avLst/>
          </a:prstGeom>
          <a:noFill/>
          <a:ln/>
        </p:spPr>
        <p:txBody>
          <a:bodyPr wrap="square" lIns="0" tIns="0" rIns="0" bIns="0" rtlCol="0" anchor="t"/>
          <a:lstStyle/>
          <a:p>
            <a:pPr marL="0" indent="0" algn="l">
              <a:spcAft>
                <a:spcPts val="400"/>
              </a:spcAft>
              <a:buNone/>
            </a:pPr>
            <a:r>
              <a:rPr lang="en-US" sz="1100" dirty="0">
                <a:solidFill>
                  <a:srgbClr val="2B2B2B"/>
                </a:solidFill>
                <a:latin typeface="Calibri" pitchFamily="34" charset="0"/>
                <a:ea typeface="Calibri" pitchFamily="34" charset="-122"/>
                <a:cs typeface="Calibri" pitchFamily="34" charset="-120"/>
              </a:rPr>
              <a:t>The brain has built-in pain-dampening pathways. Anxiety, fear, and chronic stress impair these pathways, removing a key brake on pain. The same injury hurts more.</a:t>
            </a:r>
            <a:endParaRPr lang="en-US" sz="1100" dirty="0"/>
          </a:p>
        </p:txBody>
      </p:sp>
      <p:sp>
        <p:nvSpPr>
          <p:cNvPr id="14" name="Shape 11"/>
          <p:cNvSpPr/>
          <p:nvPr/>
        </p:nvSpPr>
        <p:spPr>
          <a:xfrm>
            <a:off x="6035040" y="1920240"/>
            <a:ext cx="2606040" cy="2697480"/>
          </a:xfrm>
          <a:prstGeom prst="rect">
            <a:avLst/>
          </a:prstGeom>
          <a:solidFill>
            <a:srgbClr val="FFFFFF"/>
          </a:solidFill>
          <a:ln w="9525">
            <a:solidFill>
              <a:srgbClr val="E5E7EB"/>
            </a:solidFill>
            <a:prstDash val="solid"/>
          </a:ln>
          <a:effectLst>
            <a:outerShdw blurRad="76200" dist="12700" dir="5400000" algn="bl" rotWithShape="0">
              <a:srgbClr val="000000">
                <a:alpha val="5000"/>
              </a:srgbClr>
            </a:outerShdw>
          </a:effectLst>
        </p:spPr>
        <p:txBody>
          <a:bodyPr/>
          <a:lstStyle/>
          <a:p>
            <a:endParaRPr lang="en-US"/>
          </a:p>
        </p:txBody>
      </p:sp>
      <p:sp>
        <p:nvSpPr>
          <p:cNvPr id="15" name="Shape 12"/>
          <p:cNvSpPr/>
          <p:nvPr/>
        </p:nvSpPr>
        <p:spPr>
          <a:xfrm>
            <a:off x="6035040" y="1920240"/>
            <a:ext cx="73152" cy="2697480"/>
          </a:xfrm>
          <a:prstGeom prst="rect">
            <a:avLst/>
          </a:prstGeom>
          <a:solidFill>
            <a:srgbClr val="5C6B73"/>
          </a:solidFill>
          <a:ln/>
        </p:spPr>
        <p:txBody>
          <a:bodyPr/>
          <a:lstStyle/>
          <a:p>
            <a:endParaRPr lang="en-US"/>
          </a:p>
        </p:txBody>
      </p:sp>
      <p:sp>
        <p:nvSpPr>
          <p:cNvPr id="16" name="Text 13"/>
          <p:cNvSpPr/>
          <p:nvPr/>
        </p:nvSpPr>
        <p:spPr>
          <a:xfrm>
            <a:off x="6263640" y="2057400"/>
            <a:ext cx="2240280" cy="320040"/>
          </a:xfrm>
          <a:prstGeom prst="rect">
            <a:avLst/>
          </a:prstGeom>
          <a:noFill/>
          <a:ln/>
        </p:spPr>
        <p:txBody>
          <a:bodyPr wrap="square" lIns="0" tIns="0" rIns="0" bIns="0" rtlCol="0" anchor="t"/>
          <a:lstStyle/>
          <a:p>
            <a:pPr marL="0" indent="0" algn="l">
              <a:buNone/>
            </a:pPr>
            <a:r>
              <a:rPr lang="en-US" sz="1400" b="1" dirty="0">
                <a:solidFill>
                  <a:srgbClr val="1B3A4B"/>
                </a:solidFill>
                <a:latin typeface="Calibri" pitchFamily="34" charset="0"/>
                <a:ea typeface="Calibri" pitchFamily="34" charset="-122"/>
                <a:cs typeface="Calibri" pitchFamily="34" charset="-120"/>
              </a:rPr>
              <a:t>Behavior &amp; Healing</a:t>
            </a:r>
            <a:endParaRPr lang="en-US" sz="1400" dirty="0"/>
          </a:p>
        </p:txBody>
      </p:sp>
      <p:sp>
        <p:nvSpPr>
          <p:cNvPr id="17" name="Text 14"/>
          <p:cNvSpPr/>
          <p:nvPr/>
        </p:nvSpPr>
        <p:spPr>
          <a:xfrm>
            <a:off x="6263640" y="2423160"/>
            <a:ext cx="2240280" cy="2057400"/>
          </a:xfrm>
          <a:prstGeom prst="rect">
            <a:avLst/>
          </a:prstGeom>
          <a:noFill/>
          <a:ln/>
        </p:spPr>
        <p:txBody>
          <a:bodyPr wrap="square" lIns="0" tIns="0" rIns="0" bIns="0" rtlCol="0" anchor="t"/>
          <a:lstStyle/>
          <a:p>
            <a:pPr marL="0" indent="0" algn="l">
              <a:spcAft>
                <a:spcPts val="400"/>
              </a:spcAft>
              <a:buNone/>
            </a:pPr>
            <a:r>
              <a:rPr lang="en-US" sz="1100" dirty="0">
                <a:solidFill>
                  <a:srgbClr val="2B2B2B"/>
                </a:solidFill>
                <a:latin typeface="Calibri" pitchFamily="34" charset="0"/>
                <a:ea typeface="Calibri" pitchFamily="34" charset="-122"/>
                <a:cs typeface="Calibri" pitchFamily="34" charset="-120"/>
              </a:rPr>
              <a:t>Stress hormones (cortisol, catecholamines) impair tissue repair, increase muscle guarding, and disrupt sleep. Patients who cannot sleep do not heal — and they hurt more the next day.</a:t>
            </a:r>
            <a:endParaRPr lang="en-US" sz="11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483</TotalTime>
  <Words>10928</Words>
  <Application>Microsoft Office PowerPoint</Application>
  <PresentationFormat>On-screen Show (16:9)</PresentationFormat>
  <Paragraphs>535</Paragraphs>
  <Slides>31</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Montserrat</vt:lpstr>
      <vt:lpstr>Montserrat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Aligning Minds and Spines: Integrating Mental Health for Better Outcomes</dc:title>
  <dc:subject>PptxGenJS Presentation</dc:subject>
  <dc:creator>Edisa Shirley, PhD, LMHC</dc:creator>
  <cp:lastModifiedBy>Edisa Shirley</cp:lastModifiedBy>
  <cp:revision>4</cp:revision>
  <dcterms:created xsi:type="dcterms:W3CDTF">2026-05-10T14:04:15Z</dcterms:created>
  <dcterms:modified xsi:type="dcterms:W3CDTF">2026-05-29T00:12:02Z</dcterms:modified>
</cp:coreProperties>
</file>