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122" d="100"/>
          <a:sy n="122" d="100"/>
        </p:scale>
        <p:origin x="78" y="525"/>
      </p:cViewPr>
      <p:guideLst/>
    </p:cSldViewPr>
  </p:slideViewPr>
  <p:notesTextViewPr>
    <p:cViewPr>
      <p:scale>
        <a:sx n="1" d="1"/>
        <a:sy n="1" d="1"/>
      </p:scale>
      <p:origin x="0" y="0"/>
    </p:cViewPr>
  </p:notesTextViewPr>
  <p:notesViewPr>
    <p:cSldViewPr snapToGrid="0" snapToObjects="1">
      <p:cViewPr>
        <p:scale>
          <a:sx n="84" d="100"/>
          <a:sy n="84" d="100"/>
        </p:scale>
        <p:origin x="10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95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1DAE4-2640-3F47-B212-85BCFB442E7D}" type="slidenum">
              <a:rPr lang="en-US" smtClean="0"/>
              <a:t>1</a:t>
            </a:fld>
            <a:endParaRPr lang="en-US"/>
          </a:p>
        </p:txBody>
      </p:sp>
    </p:spTree>
    <p:extLst>
      <p:ext uri="{BB962C8B-B14F-4D97-AF65-F5344CB8AC3E}">
        <p14:creationId xmlns:p14="http://schemas.microsoft.com/office/powerpoint/2010/main" val="35336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[3.5 min]</a:t>
            </a:r>
          </a:p>
          <a:p>
            <a:endParaRPr/>
          </a:p>
          <a:p>
            <a:r>
              <a:t>Florida regulatory expectations in plain language. What FBOCM and Florida Statutes actually require — without the legalese. Records must be legible, complete, and produced by the chiropractor of record or under direct supervision. Every patient record must include patient identification, history, examination findings, diagnoses, treatment plan, services rendered each visit, and outcomes. Retention. For an active Florida chiropractic practice, records must be retained for at least four years from the date of the patient's last appointment. That is FAC 64B2-17.006(5). Separate rules apply when a chiropractor terminates practice or dies, and you should know those if you are anywhere near retirement. Separately — and this is important — HIPAA has its own six-year retention requirement under 45 CFR 164.530(j). But here is the part most chiropractors get wrong. The HIPAA six-year rule applies to HIPAA compliance documentation — your policies, procedures, training records, business associate agreements, breach response files. It does NOT impose a six-year retention requirement on patient records themselves. Patient records are governed by Florida's four-year rule for active practice. Two separate retention obligations. Informed consent for chiropractic care must be obtained, documented, and signed by the patient — or by the guardian for minors. X-ray and imaging records must be maintained per state and federal requirements, and the reports must live in the patient record itself — not only in the imaging system. Electronic records must meet integrity, audit, and access standards equivalent to paper records. Telehealth visits must be documented to the same standard as in-person services. That is FS 456.47(3). Modality, location, consent, and clinical content all in the chart. And there are specific Florida statutes that impose elevated documentation requirements for sensitive content — HIV test results under FS 381.004, child abuse mandatory reporting under FS Chapter 39, vulnerable adult abuse mandatory reporting under FS Chapter 415. Know which of these apply to your practice and consult your attorney for specifics. Finally, records must be releasable to the patient within reasonable timeframes upon written request.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The audit-ready chart has six elements per visit, every visit, without exception. Subjective. The patient's reported symptoms, changes since last visit, response to prior care, current functional status. In the patient's words where it matters. Objective. Examination findings that are measurable, specific, and supportive of the diagnosis. Range of motion in degrees, palpatory findings by region, orthopedic and neurological testing with results. Assessment. Current diagnoses with ICD-10 codes, your clinical reasoning, response to care, and any changes from baseline. Plan. Services rendered today, services planned, frequency, duration, expected outcomes. Medical necessity. This is the element most often missing. Explicit language tying the services you rendered to the diagnoses and the functional goals. Not implied. Stated. And signature. Provider signature with credentials, dated, and contemporaneous — signed at the time of the visit, not in a batch weeks later. A signed-late note is an audit red flag every time.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Three documents that have to be right, every time. SOAP notes. Subjective, Objective, Assessment, Plan — every visit. Add medical necessity language explicitly. Sign and date contemporaneously. If you have a genuine reason to enter a late note, mark it as a late entry and document the clinical reason for the delay. Treatment plans. Specific, measurable, time-bound. Frequency, duration, expected outcomes, and re-evaluation triggers. Updated at re-exam intervals. Patient sign-off at initiation and at significant revisions. A vague treatment plan is the auditor's first sign that the rest of the chart is going to be loose. Informed consent. Specific to chiropractic care. It must include the risks of manipulation and the alternatives. Signed and dated. A witness signature is optional but advisable. Renew at material changes in the care plan, or annually for chronic care patients. And the signed consent lives in the patient chart — not in a binder at the front desk. If it is not in the chart, the chart does not have it.</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For those of you who were in Talk 1 this morning, we covered scope-appropriate mental health screening with PHQ-9, GAD-7, and the Question 9 protocol. Now here is how that screening data lives in the chiropractic chart — cleanly, defensibly, and within your scope. What to document. The raw screening tool name, the score, and the date. The patient-reported symptoms in their own words. The action triggered by the score — referral, follow-up, conversation. And for PHQ-9 specifically, the Question 9 response and the immediate action documented separately. What NOT to document. Do not write severity labels — 'moderate,' 'severe.' That is diagnostic territory. Do not write diagnostic conclusions — 'patient is depressed.' Do not speculate about psychotropic medication efficacy. And if the patient volunteers trauma history, keep your documentation general — you are not the therapist, and detailed trauma documentation in a chiropractic chart creates exposure for both the patient and you. Here is the audit-defensible PHQ-9 entry. 'Patient reports persistent low mood and difficulty sleeping for six weeks. PHQ-9 administered, score 14. Question 9 response, zero. Discussed care coordination; patient consented to referral. Referral to Dr. Smith, LMHC, initiated; release of information signed and on file. Will follow up at next visit.' That entry is observation, score, action. It is within your scope, it is defensible, and it is reproducible. That is the pattern.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[3.5 min]</a:t>
            </a:r>
          </a:p>
          <a:p>
            <a:endParaRPr/>
          </a:p>
          <a:p>
            <a:r>
              <a:t>Codes follow documentation. Documentation must support every code billed. Mismatched codes are the fastest path to denials and audits. ICD-10 specificity. Code to the highest level your documentation supports. And one important Medicare-specific note: for Medicare CMT claims under 98940, 98941, and 98942, the primary diagnosis must be a subluxation code in the M99.0 family — segmental and somatic dysfunction by region. Pain codes like M54.5 or M54.51 are sequenced as secondary, supporting diagnoses. Get this sequence backwards and the claim denies on first pass, every time. Commercial payers vary, so know your payer rules. CPT supportability for chiropractic manipulative treatment. 98940 is one to two regions. 98941 is three to four regions. 98942 is five regions. The code billed must match the regions documented BY NAME in the SOAP note. Not 'cervical and lumbar' — specific levels and side. 'C2-C3 anterior, T7 PR, L4-L5 with right SI dysfunction.' Region count documented equals region count billed. Modifier-AT, active treatment, is REQUIRED on 98940, 98941, and 98942 for Medicare to consider the service medically necessary. No AT modifier equals denied claim, automatically, before the claim is even adjudicated. This is chiropractic-specific and there is no gray area here. Do not skip it. Modifier-25 — significant, separately identifiable E/M same day as CMT. This modifier is heavily audited in chiropractic practices because it is frequently misused. To use it correctly, the E/M has to be a distinct service with its own history, exam, and medical decision-making — not boilerplate language pasted into a chart. Modifier-59 must reflect a genuinely distinct procedural service. If you are using ABN, GA or GZ modifiers apply. Wrong modifier or missing modifier equals denied or recouped payment. Time-based codes — 97110, 97140, 97530 — require start time, stop time, the specific intervention performed, and the patient's response. 'Patient performed exercises' is not enough. Recoupment risk. Payers routinely audit twelve to twenty-four months back. Documentation that did not support codes at the time of service triggers paybacks years later. The work you skip today comes due with interest.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[3 min]</a:t>
            </a:r>
          </a:p>
          <a:p>
            <a:endParaRPr/>
          </a:p>
          <a:p>
            <a:r>
              <a:t>Florida is the PIP capital of the United States. Documentation for personal injury protection, personal injury, and workers' compensation cases is held to a higher standard, because your chart will be read by an attorney, an IME doctor, an adjuster, and possibly a jury. The documentation principles I am about to give you are mine. The legal strategy belongs to your attorney — and to Michael in the second half of this session. Causation language must be explicit. The chain has to be visible in the chart: mechanism of injury, physical findings, working diagnosis, care plan. 'Cervical sprain following MVA on March 14, rear impact at moderate speed' is defensible. 'Neck pain after accident' is not. Pre-existing condition acknowledgment and apportionment. If the patient had prior care for the same body region, document it. Document what changed after the accident. Apportion explicitly between pre-existing and accident-related findings. Silence on pre-existing conditions reads as concealment in deposition. Functional limitations documented at every visit — work, activities of daily living, sleep, driving, lifting limits. PIP and workers' comp cases turn on functional impact, not pain scores in isolation. PIP-specific under FS 627.736. Initial services and care must be provided within fourteen days of the motor vehicle accident for benefits to apply. Chiropractors qualify as initial care providers under the statute. Document the patient's reported MVA date and your first encounter date prominently. If you are a few days outside the fourteen-day window, the claim will be denied. The clock is absolute. And one critical nuance for chiropractic PIP practice that catches a lot of providers. While you qualify to provide that initial care within fourteen days, under FS 627.736 chiropractors cannot diagnose an Emergency Medical Condition. Only MDs, DOs, dentists, PAs, and APRNs can. Without an EMC determination, the patient's PIP benefits are capped at twenty-five hundred dollars rather than the ten thousand dollar maximum. So if you take a PIP patient, document the encounter, document the referral pathway for EMC determination, and coordinate with the MD or DO who can make that call. The documentation of WHO determined the EMC and WHEN is what unlocks the higher benefit tier. Workers' compensation documentation includes formal maximum medical improvement and impairment-rating events with specific Florida Division of Workers' Compensation forms and standards. If your practice handles these cases, make sure you are trained on the formal documentation requirements before you accept them. The forms are not optional. IME defense. Under FS 627.736(7), insurers can compel Independent Medical Examinations. Your contemporaneous documentation is what allows you to push back when an IME contradicts your findings. Reconstructed notes will not survive cross-examination. And finally — patient brokering. FS 817.505 makes patient brokering a felony in Florida, and FS 627.736(17) renders the resulting PIP claims nonreimbursable. If any marketing arrangement in your practice exchanges anything of value for patient referrals, your documentation cannot save the claim. Get your marketing agreements reviewed by counsel before you sign anything.</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 min]</a:t>
            </a:r>
          </a:p>
          <a:p>
            <a:endParaRPr/>
          </a:p>
          <a:p>
            <a:r>
              <a:t>HIPAA compliance is documented compliance. The policies must exist on paper or in a file, and they must be demonstrably operational. 'We follow HIPAA' is not a compliance program. A binder, a calendar, and a paper trail is. Written policies. Privacy policy, security policy, breach response policy. Reviewed and updated annually with date evidence on the document. Training records. Annual workforce training documented per employee. New hires trained at onboarding with their training certificate retained. Keep the records. Risk analysis. A documented Security Risk Analysis covering technical, administrative, and physical safeguards. Updated when systems change — new EHR, new vendor, new building, new device. Breach response. Documented incident reports, mitigation steps, and required notifications. Even small incidents that turn out to be nothing need a paper trail showing you evaluated them. And remember the retention rule we covered on slide nine: HIPAA compliance documentation has its own six-year retention requirement under 45 CFR 164.530(j). That is separate from patient records.</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[0.5 min]</a:t>
            </a:r>
          </a:p>
          <a:p>
            <a:endParaRPr/>
          </a:p>
          <a:p>
            <a:r>
              <a:t>Second half — operational and transition-ready documentation in practice. If the first half was about the chart and the regulatory layer, the second half is about the business — and what it takes to make a practice that runs without you, transitions cleanly, and holds its value at exit.</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Operational documentation is the documentation that proves the business runs as a business, not as an extension of you. Standard operating procedures for the most-repeated workflows. New patient intake. The billing cycle. Claims follow-up. Opening and closing. X-ray. Supplements, if you carry them. Referrals. If you cannot point to a one-page SOP for each of these, the practice is more fragile than it appears. Role descriptions and accountability clarity for every position — including yours as the doctor. Without role definition, every decision concentrates in the owner, and the practice cannot scale or transition. Employment files. Offer letters, signed handbooks, I-9s and W-4s, training records, performance documentation, and termination files where applicable. An employment file missing an I-9 is a federal exposure, not a housekeeping problem. Vendor and lease contracts in a central location with renewal dates tracked. Auto-renewing agreements you forgot about are operational risk and budget risk at the same time. Financial records. Personal and business accounts separated. Monthly P&amp;L. Normalized for owner compensation and one-time items. Retained per CPA guidance. And KPI dashboards. Visit volume, new patients, retention, collections, days in accounts receivable, payer mix. The practices that cannot show their numbers cannot prove their value.</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OIG guidance for individual and small group physician practices. The seven elements of an effective compliance program. This was published in the Federal Register in October 2000, and it is still the baseline that auditors and counsel reference. All seven elements require documentation. One. Internal monitoring and auditing through periodic chart and billing audits. Two. Written compliance and practice standards — policies, procedures, and a code of conduct. Three. A designated compliance officer or compliance contact. In a small practice this can be a part-time role, but it has to be a named person. Four. Appropriate training and education, documented. Annual minimum, documented per employee. Five. A documented process for responding to detected offenses and developing corrective action. Six. Open lines of communication so that staff can raise concerns without fear of retaliation. Seven. Disciplinary standards that are enforced consistently through well-publicized guidelines. You can run a compliance program proportionate to the size of your practice — the OIG explicitly said so. But the program has to exist on paper, it has to be operating, and you have to be able to demonstrate it.</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[0.5 min]</a:t>
            </a:r>
          </a:p>
          <a:p>
            <a:endParaRPr/>
          </a:p>
          <a:p>
            <a:r>
              <a:t>Good afternoon. Thank you for being here at the end of a long Friday. I'm Edisa Shirley. Over the next fifty minutes, I am going to walk you through documentation — and specifically, why the documentation you build today determines your compliance posture, your liability exposure, and what your practice is worth when you decide to transition out of it. Michael Silverman will follow with his independent content in the second half of our session block.</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[3 min]</a:t>
            </a:r>
          </a:p>
          <a:p>
            <a:endParaRPr/>
          </a:p>
          <a:p>
            <a:r>
              <a:t>Owner-dependent practices are worth less and they transition harder. Documentation is the antidote. Here is the diagnostic. The two-week test. If you disappeared for two weeks, what would break? Whatever the answer is — that is where you have a documentation gap. Common patterns. Only YOU know how to handle the Tuesday afternoon walk-in with acute low back pain and red flags. What is needed is a documented red-flag triage protocol that every doctor and every chiropractic assistant can follow. Only YOU remember which patients need lower force, which have post-fusion limitations, which are pregnant, which are post-MVA cases requiring elevated documentation standards. What is needed is chart flags and a structured patient summary visible at every visit, not buried in the history. Only YOUR biller knows which payer denies what and how to appeal it. What is needed is a payer matrix, a denial response playbook, and a documented escalation path. When your biller takes a vacation, the work has to continue. Vendor relationships, system passwords, login credentials known only to you. What is needed is a secure password vault and emergency access procedures. If you cannot access your practice from a hospital bed, neither can anyone else. Financial signing authority and banking access that live only with you. What is needed is documented backup signers, a banking power of attorney, and your accountant's contact on file with the right people. Every one of these patterns is a documentation problem dressed up as an operational problem. Fix the documentation and the operations follow.</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The documentation that determines your exit valuation is the documentation you create five years before you exit. Whether transition is years away or imminent — these are the files that buyers, partners, lenders, and successors actually examine. Financial documentation. Three years of clean profit and loss statements, normalized for owner compensation and one-time items. Three years of tax returns that match the P&amp;L. Monthly bank statements. Accounts receivable aging. Payer mix analysis. And practice valuation supporting documents — revenue trends, patient counts, retention rates. Operational and legal documentation. The lease, with renewal terms. All vendor contracts and service agreements. Employment agreements and non-competes. Equipment lists with ownership documentation. Practice formation documents and corporate records. Active and resolved litigation files. And insurance policies — malpractice, general liability, and cyber. Here is the principle. A buyer is not buying your skill. A buyer is buying a system. The documentation IS the system on paper. If the system is not documented, there is nothing to buy except patient files and a lease — and those are worth a fraction of what a real practice is worth.</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[3 min]</a:t>
            </a:r>
          </a:p>
          <a:p>
            <a:endParaRPr/>
          </a:p>
          <a:p>
            <a:r>
              <a:t>Patterns commonly cited in audit findings, malpractice cases, and stalled practice transitions. I am going to read these quickly. As I do, take notes on the ones that are true in your practice. Missing or generic informed consent — no chiropractic-specific consent in the chart. Cloned SOAP notes — the same Subjective, Objective, and Plan language copied across visits. This is THE chiropractic-specific audit flag and the most common one. EHR templates make this easier to do, and easier to detect. Adjustment-region documentation that does not match the CPT code billed. 98941 billed for three to four regions, but the SOAP note only documents two regions. Maintenance care billed as active treatment — missing AT modifier, or missing the functional re-evaluation that justifies continued active care. X-ray reports that exist only in the imaging system and not in the patient's chart. If it is not in the chart, it is not in the record. Late-signed notes signed in batches days or weeks after the visit. No documentation of patient-specific medical necessity tying services to diagnoses and functional goals. Treatment plans that are vague, undated, or missing entirely. Employment files missing I-9s, signed handbooks, or termination documentation. And lack of separation between personal and practice expenses. This is common in owner-operated practices, but it creates documentation gaps that buyers and lenders flag during due diligence. Consult your CPA on remediation if this describes you.</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 min]</a:t>
            </a:r>
          </a:p>
          <a:p>
            <a:endParaRPr/>
          </a:p>
          <a:p>
            <a:r>
              <a:t>Five domains. Score each one from one to five. Anything below a four is your near-term priority. Clinical. Are your SOAP notes complete, contemporaneous, and audit-ready every visit? Compliance. Do you have written policies, training records, a Security Risk Analysis, and breach response — with date evidence on each? Operational. Are your SOPs, role descriptions, employment files, and vendor contracts organized and current? Owner independence. Could the practice run for two weeks without you, using documented protocols? Not 'would it be hard,' but 'would it run.' Transition readiness. Could you produce three years of normalized P&amp;Ls, leases, and corporate records on thirty days' notice? Take ninety seconds when you get home tonight and score each domain. Whatever is lowest, that is what you fix first.</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 min]</a:t>
            </a:r>
          </a:p>
          <a:p>
            <a:endParaRPr/>
          </a:p>
          <a:p>
            <a:r>
              <a:t>Ninety days. Three phases. Pick a start date and commit before you leave the room. Days one through thirty. Audit your weakest domain from the self-assessment. For most practices, that is clinical SOAP completeness or HIPAA documentation. Pull ten random charts. Review them against the six-element standard from slide ten. Document the gaps. You will be surprised by what you find. Days thirty-one through sixty. Fix the templates. Update your SOAP templates, intake and consent forms, training materials, SOPs, vendor tracking. Train your staff on the changes. The goal here is to make the right documentation the path of least resistance — defaults, templates, and workflow design carry the behavior. Days sixty-one through ninety. Establish the audit cadence. Quarterly chart audits, annual policy review, ongoing employment file maintenance, vendor contract calendar. Without a recurring rhythm, drift returns within months. Three months from today, if you do this, you will know more about your own practice than ninety percent of chiropractic owners in this state.</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 min]</a:t>
            </a:r>
          </a:p>
          <a:p>
            <a:endParaRPr/>
          </a:p>
          <a:p>
            <a:r>
              <a:t>Three ideas to leave the room with. One. Documentation is four categories — clinical, compliance, operational, and transition-readiness. A weakness in any one creates exposure across the others. Two. The audit-ready chart, the OIG-style compliance program, and clean operational records are the same investment seen from three angles. Build them once and they serve all three masters. Three. The five-domain self-assessment and the ninety-day roadmap are designed to run on themselves. Audit, remediate, systematize. Repeat quarterly. Drift never wins on a practice that audits itself.</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[0.5 min]</a:t>
            </a:r>
          </a:p>
          <a:p>
            <a:endParaRPr/>
          </a:p>
          <a:p>
            <a:r>
              <a:t>I will not read this slide to you. Take a picture. Everything cited today — Chapter 460, FBOCM rules, PIP statute, telehealth statute, HIPAA, OIG guidance, CMS Medicare documentation, AAPC and AHIMA coding references, and the operational and transition resources — they are all here. [Pause ten seconds for photos.]</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[0.5 min]</a:t>
            </a:r>
          </a:p>
          <a:p>
            <a:endParaRPr/>
          </a:p>
          <a:p>
            <a:r>
              <a:t>Thank you for your attention. Michael Silverman is going to take it from here for the legal portion of our session. If you have documentation questions for me, I will be in the room and happy to take them at the break or after the session. Michael — over to you.</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[1 min]</a:t>
            </a:r>
          </a:p>
          <a:p>
            <a:endParaRPr/>
          </a:p>
          <a:p>
            <a:r>
              <a:t>Before we begin, I owe you a disclosure. I serve in a senior leadership role at a healthcare practice management technology company that is an FCA exhibitor at this event. I have a financial interest in that company's success. What you need to know is that today's content is vendor-neutral and educational. Nothing in this lecture promotes any product — not my employer's, not anyone else's. Everything I recommend is grounded in published frameworks and intended to be useful to your practice regardless of the technology or vendors you currently use. If anything sounds like a pitch, call me out.</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[1 min]</a:t>
            </a:r>
          </a:p>
          <a:p>
            <a:endParaRPr/>
          </a:p>
          <a:p>
            <a:r>
              <a:t>Quick housekeeping. This session is delivered under Florida Statute 460.408(1)(b) and Florida Administrative Code Rule 64B2-13.004. Content is educational, vendor-neutral, and non-promotional. No products will be demonstrated or endorsed. And one more important note. Everything I share today on documentation, compliance, and risk is general guidance grounded in published frameworks. It is not legal advice and it is not accounting advice. For decisions specific to your practice, consult your own attorney, your CPA, and your compliance counsel.</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[1 min]</a:t>
            </a:r>
          </a:p>
          <a:p>
            <a:endParaRPr/>
          </a:p>
          <a:p>
            <a:r>
              <a:t>By the end of our fifty minutes, you should be able to do three things. First, identify the four categories of practice documentation — clinical, compliance, operational, and transition-readiness — that determine your risk exposure and the long-term value of your practice. Second, apply documentation standards that satisfy clinical recordkeeping, regulatory compliance, and operational continuity at the same time. One set of documentation, three jobs. Third, complete a documentation self-assessment that identifies the gaps in your own practice and tells you which ones to fix first.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Three numbers to set the frame. Number one. Insufficient documentation is consistently among the top reasons claims get denied across healthcare — and it is the one most directly within your clinical control. Eligibility and registration errors live at the front desk. Documentation lives in your chart. Four years. That is the minimum chiropractic records retention period for an active Florida practice under FAC 64B2-17.006(5) — four years from the patient's last appointment. Three years. That is the typical span of clean financial and clinical records that buyers and lenders expect to see during practice due diligence. Now zoom out. Documentation is the operational, legal, and financial backbone of your practice. The decisions you make about documentation right now determine your audit posture, your liability exposure, your operational continuity, and ultimately what your practice is worth when you decide to transition out of it. Most chiropractors think about documentation defensively — as a thing the board or a payer might ask for. I want you to think about it differently. Documentation is the asset that makes your practice valuable, transferable, and defensible. All three at once.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[0.5 min]</a:t>
            </a:r>
          </a:p>
          <a:p>
            <a:endParaRPr/>
          </a:p>
          <a:p>
            <a:r>
              <a:t>First half — why documentation determines compliance, risk, and practice value. We will spend the first twenty-five minutes on what documentation actually is, what Florida regulators expect, and what audit-ready clinical and compliance documentation looks like in practice.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Most chiropractors think about documentation as 'the chart.' That is one category out of four. Clinical documentation is what you already think of — SOAP notes, treatment plans, informed consent, outcomes tracking, imaging, referrals, follow-up. Compliance documentation is the layer most practices underinvest in. HIPAA policies, an OIG-style compliance program, FBOCM-aligned procedures, audit logs, training records, breach response files. The paper trail that proves you have a program, not just intent. Operational documentation is what makes the practice run as a business. SOPs, role descriptions, employment files, vendor contracts, financial records, KPI dashboards. The documentation that lets the practice operate when you are not in the building. Transition documentation is what determines value at exit. Owner-independent operations, clean financials, transferable contracts, key-person continuity plans, dispute documentation. The files a buyer, lender, or successor will examine. A weakness in any one of these four categories creates exposure across the others. They are not independent. Build them together.</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[2.5 min]</a:t>
            </a:r>
          </a:p>
          <a:p>
            <a:endParaRPr/>
          </a:p>
          <a:p>
            <a:r>
              <a:t>What does it actually cost when documentation is incomplete, inconsistent, or untimely? Four places it hits. Claims get denied or recouped. Medical necessity is not supported, codes are not justified, notes are incomplete. That is direct revenue loss now, and potential clawback liability years after services were rendered. Audit findings and penalties. FBOCM, payer audits, and federal OIG audits all result in monetary penalties, repayments, and in serious cases, exclusion from federal programs. Malpractice exposure. 'If it isn't documented, it didn't happen' is the operating principle in litigation. Gaps in clinical documentation are the single largest predictor of a malpractice claim resolving against the provider. And your malpractice carrier knows this — they assess chart quality when setting premiums and when making defense decisions. Documented practices are insured at lower cost. And finally, stalled or cratered transitions. Buyers, lenders, and partners walk away from practices with disorganized records. Valuations get cut. Earnouts get extended. Some deals collapse entirely. I have seen practices lose six figures of valuation because the records would not support the story the seller was telling. The work it takes to fix that is multiples of the work it would have taken to document correctly from the start.</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1F9D05-5C06-4844-A35F-402E13606485}"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AA7E-E6B0-9741-A226-E79D9E0E7DCE}" type="slidenum">
              <a:rPr lang="en-US" smtClean="0"/>
              <a:t>‹#›</a:t>
            </a:fld>
            <a:endParaRPr lang="en-US"/>
          </a:p>
        </p:txBody>
      </p:sp>
    </p:spTree>
    <p:extLst>
      <p:ext uri="{BB962C8B-B14F-4D97-AF65-F5344CB8AC3E}">
        <p14:creationId xmlns:p14="http://schemas.microsoft.com/office/powerpoint/2010/main" val="2622029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4B41F545-4456-7790-4875-3D55A96807B2}"/>
              </a:ext>
            </a:extLst>
          </p:cNvPr>
          <p:cNvPicPr>
            <a:picLocks noChangeAspect="1"/>
          </p:cNvPicPr>
          <p:nvPr/>
        </p:nvPicPr>
        <p:blipFill>
          <a:blip r:embed="rId3">
            <a:duotone>
              <a:schemeClr val="accent1">
                <a:shade val="45000"/>
                <a:satMod val="135000"/>
              </a:schemeClr>
              <a:prstClr val="white"/>
            </a:duotone>
          </a:blip>
          <a:srcRect l="21671" t="22477"/>
          <a:stretch>
            <a:fillRect/>
          </a:stretch>
        </p:blipFill>
        <p:spPr>
          <a:xfrm>
            <a:off x="0" y="-1"/>
            <a:ext cx="9144000" cy="4473059"/>
          </a:xfrm>
          <a:prstGeom prst="rect">
            <a:avLst/>
          </a:prstGeom>
        </p:spPr>
      </p:pic>
      <p:pic>
        <p:nvPicPr>
          <p:cNvPr id="5" name="Picture 4" descr="A green square with trees in the background&#10;&#10;Description automatically generated">
            <a:extLst>
              <a:ext uri="{FF2B5EF4-FFF2-40B4-BE49-F238E27FC236}">
                <a16:creationId xmlns:a16="http://schemas.microsoft.com/office/drawing/2014/main" id="{4D5A79AB-D49B-994D-29C8-5F88D3D1DE9F}"/>
              </a:ext>
            </a:extLst>
          </p:cNvPr>
          <p:cNvPicPr>
            <a:picLocks noChangeAspect="1"/>
          </p:cNvPicPr>
          <p:nvPr/>
        </p:nvPicPr>
        <p:blipFill>
          <a:blip r:embed="rId4">
            <a:grayscl/>
            <a:extLst>
              <a:ext uri="{BEBA8EAE-BF5A-486C-A8C5-ECC9F3942E4B}">
                <a14:imgProps xmlns:a14="http://schemas.microsoft.com/office/drawing/2010/main">
                  <a14:imgLayer r:embed="rId5">
                    <a14:imgEffect>
                      <a14:backgroundRemoval t="562" b="97869" l="167" r="98967">
                        <a14:foregroundMark x1="61300" y1="15542" x2="57333" y2="33748"/>
                        <a14:foregroundMark x1="57333" y1="33748" x2="76083" y2="31231"/>
                        <a14:foregroundMark x1="76083" y1="31231" x2="72583" y2="17022"/>
                        <a14:foregroundMark x1="72583" y1="17022" x2="72250" y2="38544"/>
                        <a14:foregroundMark x1="72250" y1="38544" x2="66633" y2="35879"/>
                        <a14:foregroundMark x1="66633" y1="35879" x2="74217" y2="23594"/>
                        <a14:foregroundMark x1="74217" y1="23594" x2="63833" y2="53493"/>
                        <a14:foregroundMark x1="63833" y1="53493" x2="70617" y2="64713"/>
                        <a14:foregroundMark x1="70617" y1="64713" x2="69300" y2="73446"/>
                        <a14:foregroundMark x1="46850" y1="977" x2="80750" y2="7105"/>
                        <a14:foregroundMark x1="80750" y1="7105" x2="86850" y2="6631"/>
                        <a14:foregroundMark x1="86850" y1="6631" x2="88167" y2="58052"/>
                        <a14:foregroundMark x1="88167" y1="58052" x2="70450" y2="70041"/>
                        <a14:foregroundMark x1="70450" y1="70041" x2="54167" y2="61841"/>
                        <a14:foregroundMark x1="54167" y1="61841" x2="47700" y2="51806"/>
                        <a14:foregroundMark x1="47700" y1="51806" x2="48400" y2="8082"/>
                        <a14:foregroundMark x1="48400" y1="8082" x2="62217" y2="19686"/>
                        <a14:foregroundMark x1="62217" y1="19686" x2="58317" y2="31291"/>
                        <a14:foregroundMark x1="58317" y1="31291" x2="60583" y2="45323"/>
                        <a14:foregroundMark x1="60583" y1="45323" x2="70917" y2="51806"/>
                        <a14:foregroundMark x1="70917" y1="51806" x2="80983" y2="39343"/>
                        <a14:foregroundMark x1="80983" y1="39343" x2="79450" y2="14269"/>
                        <a14:foregroundMark x1="79450" y1="14269" x2="72183" y2="5003"/>
                        <a14:foregroundMark x1="72183" y1="5003" x2="64367" y2="3848"/>
                        <a14:foregroundMark x1="64367" y1="3848" x2="76750" y2="3345"/>
                        <a14:foregroundMark x1="76750" y1="3345" x2="88867" y2="4263"/>
                        <a14:foregroundMark x1="89750" y1="2013" x2="47983" y2="977"/>
                        <a14:foregroundMark x1="47983" y1="977" x2="84383" y2="2546"/>
                        <a14:foregroundMark x1="84383" y1="2546" x2="90100" y2="1747"/>
                        <a14:foregroundMark x1="90100" y1="1747" x2="63683" y2="3138"/>
                        <a14:foregroundMark x1="63683" y1="3138" x2="63633" y2="3227"/>
                        <a14:foregroundMark x1="97967" y1="84340" x2="91500" y2="83037"/>
                        <a14:foregroundMark x1="91500" y1="83037" x2="56567" y2="97276"/>
                        <a14:foregroundMark x1="56567" y1="97276" x2="20583" y2="87951"/>
                        <a14:foregroundMark x1="20583" y1="87951" x2="10350" y2="91030"/>
                        <a14:foregroundMark x1="10350" y1="91030" x2="5067" y2="82712"/>
                        <a14:foregroundMark x1="5067" y1="82712" x2="37600" y2="75814"/>
                        <a14:foregroundMark x1="37600" y1="75814" x2="71250" y2="89728"/>
                        <a14:foregroundMark x1="71250" y1="89728" x2="81617" y2="87507"/>
                        <a14:foregroundMark x1="81617" y1="87507" x2="86650" y2="83097"/>
                        <a14:foregroundMark x1="86650" y1="83097" x2="93267" y2="88247"/>
                        <a14:foregroundMark x1="93267" y1="88247" x2="85083" y2="91001"/>
                        <a14:foregroundMark x1="85083" y1="91001" x2="81167" y2="80432"/>
                        <a14:foregroundMark x1="81167" y1="80432" x2="81417" y2="79633"/>
                        <a14:foregroundMark x1="90083" y1="75725" x2="95500" y2="77975"/>
                        <a14:foregroundMark x1="95500" y1="77975" x2="98433" y2="93872"/>
                        <a14:foregroundMark x1="98433" y1="93872" x2="7200" y2="92777"/>
                        <a14:foregroundMark x1="7200" y1="92777" x2="1400" y2="82120"/>
                        <a14:foregroundMark x1="1400" y1="82120" x2="6217" y2="77531"/>
                        <a14:foregroundMark x1="6217" y1="77531" x2="6617" y2="90705"/>
                        <a14:foregroundMark x1="95533" y1="79011" x2="89100" y2="95263"/>
                        <a14:foregroundMark x1="89100" y1="95263" x2="78967" y2="94819"/>
                        <a14:foregroundMark x1="95967" y1="81261" x2="95033" y2="91089"/>
                        <a14:foregroundMark x1="95033" y1="91089" x2="98033" y2="80314"/>
                        <a14:foregroundMark x1="98033" y1="80314" x2="97283" y2="93428"/>
                        <a14:foregroundMark x1="97283" y1="93428" x2="76183" y2="98313"/>
                        <a14:foregroundMark x1="76183" y1="98313" x2="1833" y2="94849"/>
                        <a14:foregroundMark x1="1833" y1="94849" x2="600" y2="82090"/>
                        <a14:foregroundMark x1="600" y1="82090" x2="3833" y2="93310"/>
                        <a14:foregroundMark x1="3833" y1="93310" x2="11350" y2="97691"/>
                        <a14:foregroundMark x1="11350" y1="97691" x2="22867" y2="97276"/>
                        <a14:foregroundMark x1="22867" y1="97276" x2="37267" y2="97573"/>
                        <a14:foregroundMark x1="37267" y1="97573" x2="42667" y2="97484"/>
                        <a14:foregroundMark x1="42667" y1="97484" x2="44183" y2="97484"/>
                        <a14:foregroundMark x1="96967" y1="79011" x2="92967" y2="95145"/>
                        <a14:foregroundMark x1="92967" y1="95145" x2="99083" y2="97721"/>
                        <a14:foregroundMark x1="99083" y1="97721" x2="97883" y2="84044"/>
                        <a14:foregroundMark x1="97883" y1="84044" x2="95967" y2="93132"/>
                        <a14:foregroundMark x1="95967" y1="93132" x2="96083" y2="93991"/>
                        <a14:foregroundMark x1="4617" y1="76140" x2="617" y2="90823"/>
                        <a14:foregroundMark x1="617" y1="90823" x2="4200" y2="83718"/>
                        <a14:foregroundMark x1="4200" y1="83718" x2="2733" y2="90497"/>
                        <a14:foregroundMark x1="98867" y1="74689" x2="98967" y2="97898"/>
                        <a14:foregroundMark x1="733" y1="75311" x2="167" y2="97484"/>
                        <a14:foregroundMark x1="90417" y1="770" x2="48567" y2="1747"/>
                        <a14:foregroundMark x1="48567" y1="1747" x2="58867" y2="562"/>
                        <a14:foregroundMark x1="58867" y1="562" x2="66083" y2="562"/>
                        <a14:backgroundMark x1="1617" y1="3641" x2="42133" y2="6157"/>
                        <a14:backgroundMark x1="42133" y1="6157" x2="42467" y2="67466"/>
                        <a14:backgroundMark x1="42467" y1="67466" x2="4000" y2="63351"/>
                        <a14:backgroundMark x1="4000" y1="63351" x2="400" y2="25252"/>
                        <a14:backgroundMark x1="400" y1="25252" x2="433" y2="9443"/>
                        <a14:backgroundMark x1="433" y1="9443" x2="5750" y2="42866"/>
                        <a14:backgroundMark x1="5750" y1="42866" x2="12683" y2="29929"/>
                        <a14:backgroundMark x1="12683" y1="29929" x2="37633" y2="45737"/>
                        <a14:backgroundMark x1="98300" y1="7342" x2="94617" y2="22706"/>
                        <a14:backgroundMark x1="94617" y1="22706" x2="95967" y2="62818"/>
                        <a14:backgroundMark x1="95967" y1="62818" x2="92417" y2="53493"/>
                        <a14:backgroundMark x1="92417" y1="53493" x2="94100" y2="5477"/>
                        <a14:backgroundMark x1="94100" y1="5477" x2="99550" y2="13262"/>
                        <a14:backgroundMark x1="99550" y1="13262" x2="98950" y2="66282"/>
                        <a14:backgroundMark x1="98950" y1="66282" x2="98300" y2="18028"/>
                        <a14:backgroundMark x1="44733" y1="70782" x2="4067" y2="71196"/>
                        <a14:backgroundMark x1="45067" y1="69775" x2="58367" y2="71255"/>
                        <a14:backgroundMark x1="58367" y1="71255" x2="63317" y2="76051"/>
                        <a14:backgroundMark x1="63317" y1="76051" x2="67683" y2="83807"/>
                        <a14:backgroundMark x1="67683" y1="83807" x2="77100" y2="70574"/>
                        <a14:backgroundMark x1="77100" y1="70574" x2="91100" y2="70101"/>
                        <a14:backgroundMark x1="91100" y1="70101" x2="94967" y2="67910"/>
                        <a14:backgroundMark x1="91300" y1="1391" x2="91633" y2="38544"/>
                        <a14:backgroundMark x1="45967" y1="1806" x2="45967" y2="1806"/>
                        <a14:backgroundMark x1="46183" y1="355" x2="46183" y2="355"/>
                        <a14:backgroundMark x1="45733" y1="770" x2="45733" y2="770"/>
                      </a14:backgroundRemoval>
                    </a14:imgEffect>
                    <a14:imgEffect>
                      <a14:saturation sat="0"/>
                    </a14:imgEffect>
                  </a14:imgLayer>
                </a14:imgProps>
              </a:ext>
            </a:extLst>
          </a:blip>
          <a:stretch>
            <a:fillRect/>
          </a:stretch>
        </p:blipFill>
        <p:spPr>
          <a:xfrm>
            <a:off x="3378" y="-12927"/>
            <a:ext cx="9142085" cy="4947787"/>
          </a:xfrm>
          <a:prstGeom prst="rect">
            <a:avLst/>
          </a:prstGeom>
        </p:spPr>
      </p:pic>
      <p:sp>
        <p:nvSpPr>
          <p:cNvPr id="17" name="TextBox 16">
            <a:extLst>
              <a:ext uri="{FF2B5EF4-FFF2-40B4-BE49-F238E27FC236}">
                <a16:creationId xmlns:a16="http://schemas.microsoft.com/office/drawing/2014/main" id="{F7E80438-E1E2-E230-D725-77F3553D4872}"/>
              </a:ext>
            </a:extLst>
          </p:cNvPr>
          <p:cNvSpPr txBox="1"/>
          <p:nvPr/>
        </p:nvSpPr>
        <p:spPr>
          <a:xfrm>
            <a:off x="38578" y="4046055"/>
            <a:ext cx="4672870" cy="784830"/>
          </a:xfrm>
          <a:prstGeom prst="rect">
            <a:avLst/>
          </a:prstGeom>
          <a:noFill/>
        </p:spPr>
        <p:txBody>
          <a:bodyPr wrap="square" rtlCol="0">
            <a:spAutoFit/>
          </a:bodyPr>
          <a:lstStyle/>
          <a:p>
            <a:pPr algn="ctr"/>
            <a:r>
              <a:rPr lang="en-US" sz="900" dirty="0">
                <a:latin typeface="Montserrat" pitchFamily="2" charset="77"/>
              </a:rPr>
              <a:t>Programs that mention or promote specific products, services or companies are not eligible for approval to offer continuing education credits in the State of FL. Today’s speaker has agreed to not mention specific products, services, or companies in this presentation. If this agreement is violated, please report to the FCA verbally, or via the feedback form in your convention packet.</a:t>
            </a:r>
          </a:p>
        </p:txBody>
      </p:sp>
      <p:pic>
        <p:nvPicPr>
          <p:cNvPr id="4" name="Picture 3">
            <a:extLst>
              <a:ext uri="{FF2B5EF4-FFF2-40B4-BE49-F238E27FC236}">
                <a16:creationId xmlns:a16="http://schemas.microsoft.com/office/drawing/2014/main" id="{9EA51EF5-ABAC-1984-1856-DBCB3C9F148F}"/>
              </a:ext>
            </a:extLst>
          </p:cNvPr>
          <p:cNvPicPr>
            <a:picLocks noChangeAspect="1"/>
          </p:cNvPicPr>
          <p:nvPr/>
        </p:nvPicPr>
        <p:blipFill>
          <a:blip r:embed="rId6"/>
          <a:srcRect/>
          <a:stretch/>
        </p:blipFill>
        <p:spPr>
          <a:xfrm>
            <a:off x="478451" y="794802"/>
            <a:ext cx="3116152" cy="3116152"/>
          </a:xfrm>
          <a:prstGeom prst="rect">
            <a:avLst/>
          </a:prstGeom>
        </p:spPr>
      </p:pic>
      <p:sp>
        <p:nvSpPr>
          <p:cNvPr id="10" name="TextBox 9">
            <a:extLst>
              <a:ext uri="{FF2B5EF4-FFF2-40B4-BE49-F238E27FC236}">
                <a16:creationId xmlns:a16="http://schemas.microsoft.com/office/drawing/2014/main" id="{A8E2F9AD-DA52-6629-5813-7CF36C62A19C}"/>
              </a:ext>
            </a:extLst>
          </p:cNvPr>
          <p:cNvSpPr txBox="1"/>
          <p:nvPr/>
        </p:nvSpPr>
        <p:spPr>
          <a:xfrm>
            <a:off x="95415" y="152400"/>
            <a:ext cx="3882224" cy="677108"/>
          </a:xfrm>
          <a:prstGeom prst="rect">
            <a:avLst/>
          </a:prstGeom>
          <a:noFill/>
        </p:spPr>
        <p:txBody>
          <a:bodyPr wrap="square">
            <a:spAutoFit/>
          </a:bodyPr>
          <a:lstStyle/>
          <a:p>
            <a:r>
              <a:rPr lang="en-US" sz="3800" dirty="0">
                <a:solidFill>
                  <a:schemeClr val="bg1"/>
                </a:solidFill>
                <a:latin typeface="Montserrat Black" panose="00000A00000000000000" pitchFamily="50" charset="0"/>
              </a:rPr>
              <a:t>WELCOME TO</a:t>
            </a:r>
          </a:p>
        </p:txBody>
      </p:sp>
      <p:sp>
        <p:nvSpPr>
          <p:cNvPr id="14" name="TextBox 13">
            <a:extLst>
              <a:ext uri="{FF2B5EF4-FFF2-40B4-BE49-F238E27FC236}">
                <a16:creationId xmlns:a16="http://schemas.microsoft.com/office/drawing/2014/main" id="{1F7E8C46-DBE8-D01A-9373-D4617D0B0AB6}"/>
              </a:ext>
            </a:extLst>
          </p:cNvPr>
          <p:cNvSpPr txBox="1"/>
          <p:nvPr/>
        </p:nvSpPr>
        <p:spPr>
          <a:xfrm>
            <a:off x="4201795" y="149804"/>
            <a:ext cx="4094711" cy="1508105"/>
          </a:xfrm>
          <a:prstGeom prst="rect">
            <a:avLst/>
          </a:prstGeom>
          <a:noFill/>
        </p:spPr>
        <p:txBody>
          <a:bodyPr wrap="square" rtlCol="0">
            <a:spAutoFit/>
          </a:bodyPr>
          <a:lstStyle/>
          <a:p>
            <a:pPr algn="ctr"/>
            <a:r>
              <a:rPr lang="en-US" sz="2800" b="1" dirty="0">
                <a:solidFill>
                  <a:srgbClr val="EF538C"/>
                </a:solidFill>
                <a:latin typeface="Montserrat" pitchFamily="2" charset="77"/>
              </a:rPr>
              <a:t>WIFI INFO:</a:t>
            </a:r>
          </a:p>
          <a:p>
            <a:pPr algn="ctr"/>
            <a:r>
              <a:rPr lang="en-US" b="1" dirty="0">
                <a:latin typeface="Montserrat" pitchFamily="2" charset="77"/>
              </a:rPr>
              <a:t>NETWORK:</a:t>
            </a:r>
            <a:r>
              <a:rPr lang="en-US" dirty="0">
                <a:latin typeface="Montserrat" pitchFamily="2" charset="77"/>
              </a:rPr>
              <a:t> </a:t>
            </a:r>
            <a:r>
              <a:rPr lang="en-US" dirty="0">
                <a:solidFill>
                  <a:srgbClr val="1E1F21"/>
                </a:solidFill>
                <a:latin typeface="Montserrat" pitchFamily="2" charset="77"/>
              </a:rPr>
              <a:t>Westin-</a:t>
            </a:r>
            <a:r>
              <a:rPr lang="en-US" dirty="0" err="1">
                <a:solidFill>
                  <a:srgbClr val="1E1F21"/>
                </a:solidFill>
                <a:latin typeface="Montserrat" pitchFamily="2" charset="77"/>
              </a:rPr>
              <a:t>MeetingRoom</a:t>
            </a:r>
            <a:endParaRPr lang="en-US" dirty="0">
              <a:solidFill>
                <a:srgbClr val="1E1F21"/>
              </a:solidFill>
              <a:latin typeface="Montserrat" pitchFamily="2" charset="77"/>
            </a:endParaRPr>
          </a:p>
          <a:p>
            <a:pPr algn="ctr"/>
            <a:endParaRPr lang="en-US" sz="1000" b="1" dirty="0">
              <a:latin typeface="Montserrat" pitchFamily="2" charset="77"/>
            </a:endParaRPr>
          </a:p>
          <a:p>
            <a:pPr algn="ctr"/>
            <a:r>
              <a:rPr lang="en-US" b="1" dirty="0">
                <a:latin typeface="Montserrat" pitchFamily="2" charset="77"/>
              </a:rPr>
              <a:t>ACCESS CODE: </a:t>
            </a:r>
            <a:r>
              <a:rPr lang="en-US" b="0" i="0" dirty="0">
                <a:solidFill>
                  <a:srgbClr val="1E1F21"/>
                </a:solidFill>
                <a:effectLst/>
                <a:latin typeface="Montserrat" pitchFamily="2" charset="77"/>
              </a:rPr>
              <a:t>FCA2026</a:t>
            </a:r>
            <a:endParaRPr lang="en-US" i="1" dirty="0">
              <a:latin typeface="Montserrat" pitchFamily="2" charset="77"/>
            </a:endParaRPr>
          </a:p>
        </p:txBody>
      </p:sp>
      <p:sp>
        <p:nvSpPr>
          <p:cNvPr id="15" name="TextBox 14">
            <a:extLst>
              <a:ext uri="{FF2B5EF4-FFF2-40B4-BE49-F238E27FC236}">
                <a16:creationId xmlns:a16="http://schemas.microsoft.com/office/drawing/2014/main" id="{129A987F-FD8D-8706-242A-C56411C00515}"/>
              </a:ext>
            </a:extLst>
          </p:cNvPr>
          <p:cNvSpPr txBox="1"/>
          <p:nvPr/>
        </p:nvSpPr>
        <p:spPr>
          <a:xfrm>
            <a:off x="4486239" y="1746758"/>
            <a:ext cx="2111480" cy="1107996"/>
          </a:xfrm>
          <a:prstGeom prst="rect">
            <a:avLst/>
          </a:prstGeom>
          <a:noFill/>
        </p:spPr>
        <p:txBody>
          <a:bodyPr wrap="square" rtlCol="0">
            <a:spAutoFit/>
          </a:bodyPr>
          <a:lstStyle/>
          <a:p>
            <a:r>
              <a:rPr lang="en-US" b="1" dirty="0">
                <a:solidFill>
                  <a:srgbClr val="EF538C"/>
                </a:solidFill>
                <a:latin typeface="Montserrat" pitchFamily="2" charset="77"/>
              </a:rPr>
              <a:t>CLASS NOTES:</a:t>
            </a:r>
          </a:p>
          <a:p>
            <a:r>
              <a:rPr lang="en-US" sz="1600" dirty="0">
                <a:latin typeface="Montserrat" pitchFamily="2" charset="77"/>
              </a:rPr>
              <a:t>Please use this QR Code to obtain class notes.</a:t>
            </a:r>
          </a:p>
        </p:txBody>
      </p:sp>
      <p:grpSp>
        <p:nvGrpSpPr>
          <p:cNvPr id="59" name="Group 58">
            <a:extLst>
              <a:ext uri="{FF2B5EF4-FFF2-40B4-BE49-F238E27FC236}">
                <a16:creationId xmlns:a16="http://schemas.microsoft.com/office/drawing/2014/main" id="{FD72E9B6-0B5B-80B6-CD49-A0916EE16194}"/>
              </a:ext>
            </a:extLst>
          </p:cNvPr>
          <p:cNvGrpSpPr/>
          <p:nvPr/>
        </p:nvGrpSpPr>
        <p:grpSpPr>
          <a:xfrm>
            <a:off x="4778762" y="4494127"/>
            <a:ext cx="4303351" cy="510997"/>
            <a:chOff x="1375162" y="5227392"/>
            <a:chExt cx="4303351" cy="510997"/>
          </a:xfrm>
        </p:grpSpPr>
        <p:pic>
          <p:nvPicPr>
            <p:cNvPr id="31" name="Picture 30">
              <a:extLst>
                <a:ext uri="{FF2B5EF4-FFF2-40B4-BE49-F238E27FC236}">
                  <a16:creationId xmlns:a16="http://schemas.microsoft.com/office/drawing/2014/main" id="{2FCF6AB6-F2C2-4126-423A-2EE8C17F0637}"/>
                </a:ext>
              </a:extLst>
            </p:cNvPr>
            <p:cNvPicPr>
              <a:picLocks noChangeAspect="1"/>
            </p:cNvPicPr>
            <p:nvPr/>
          </p:nvPicPr>
          <p:blipFill>
            <a:blip r:embed="rId7"/>
            <a:stretch>
              <a:fillRect/>
            </a:stretch>
          </p:blipFill>
          <p:spPr>
            <a:xfrm>
              <a:off x="1375162" y="5317969"/>
              <a:ext cx="595919" cy="307759"/>
            </a:xfrm>
            <a:prstGeom prst="rect">
              <a:avLst/>
            </a:prstGeom>
          </p:spPr>
        </p:pic>
        <p:sp>
          <p:nvSpPr>
            <p:cNvPr id="45" name="Rectangle 44">
              <a:extLst>
                <a:ext uri="{FF2B5EF4-FFF2-40B4-BE49-F238E27FC236}">
                  <a16:creationId xmlns:a16="http://schemas.microsoft.com/office/drawing/2014/main" id="{8464C11E-65E0-2BD6-F88E-33AAAD625226}"/>
                </a:ext>
              </a:extLst>
            </p:cNvPr>
            <p:cNvSpPr/>
            <p:nvPr/>
          </p:nvSpPr>
          <p:spPr>
            <a:xfrm>
              <a:off x="3561193" y="5232203"/>
              <a:ext cx="539595" cy="5061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DC89E3B1-A2DC-D949-1DFE-8D21874E83F5}"/>
                </a:ext>
              </a:extLst>
            </p:cNvPr>
            <p:cNvSpPr/>
            <p:nvPr/>
          </p:nvSpPr>
          <p:spPr>
            <a:xfrm>
              <a:off x="2532987" y="5232203"/>
              <a:ext cx="539595" cy="5061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E9E2F040-1B49-4F18-4F5E-73D397344461}"/>
                </a:ext>
              </a:extLst>
            </p:cNvPr>
            <p:cNvSpPr/>
            <p:nvPr/>
          </p:nvSpPr>
          <p:spPr>
            <a:xfrm>
              <a:off x="4618898" y="5232203"/>
              <a:ext cx="510832" cy="5061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8" name="Picture 47">
              <a:extLst>
                <a:ext uri="{FF2B5EF4-FFF2-40B4-BE49-F238E27FC236}">
                  <a16:creationId xmlns:a16="http://schemas.microsoft.com/office/drawing/2014/main" id="{1A186A87-7334-00C0-EAE9-7F70228F72AB}"/>
                </a:ext>
              </a:extLst>
            </p:cNvPr>
            <p:cNvPicPr>
              <a:picLocks noChangeAspect="1"/>
            </p:cNvPicPr>
            <p:nvPr/>
          </p:nvPicPr>
          <p:blipFill>
            <a:blip r:embed="rId8"/>
            <a:stretch>
              <a:fillRect/>
            </a:stretch>
          </p:blipFill>
          <p:spPr>
            <a:xfrm>
              <a:off x="4686211" y="5251390"/>
              <a:ext cx="376205" cy="461120"/>
            </a:xfrm>
            <a:prstGeom prst="rect">
              <a:avLst/>
            </a:prstGeom>
          </p:spPr>
        </p:pic>
        <p:pic>
          <p:nvPicPr>
            <p:cNvPr id="49" name="Picture 48">
              <a:extLst>
                <a:ext uri="{FF2B5EF4-FFF2-40B4-BE49-F238E27FC236}">
                  <a16:creationId xmlns:a16="http://schemas.microsoft.com/office/drawing/2014/main" id="{F4610F1B-8A51-8B6B-3F9F-F5A6A1EDD78B}"/>
                </a:ext>
              </a:extLst>
            </p:cNvPr>
            <p:cNvPicPr>
              <a:picLocks noChangeAspect="1"/>
            </p:cNvPicPr>
            <p:nvPr/>
          </p:nvPicPr>
          <p:blipFill>
            <a:blip r:embed="rId9"/>
            <a:stretch>
              <a:fillRect/>
            </a:stretch>
          </p:blipFill>
          <p:spPr>
            <a:xfrm>
              <a:off x="2582151" y="5261248"/>
              <a:ext cx="441267" cy="441402"/>
            </a:xfrm>
            <a:prstGeom prst="rect">
              <a:avLst/>
            </a:prstGeom>
          </p:spPr>
        </p:pic>
        <p:pic>
          <p:nvPicPr>
            <p:cNvPr id="50" name="Picture 49">
              <a:extLst>
                <a:ext uri="{FF2B5EF4-FFF2-40B4-BE49-F238E27FC236}">
                  <a16:creationId xmlns:a16="http://schemas.microsoft.com/office/drawing/2014/main" id="{80344B72-1EFD-6454-58B4-5A7043C04D63}"/>
                </a:ext>
              </a:extLst>
            </p:cNvPr>
            <p:cNvPicPr>
              <a:picLocks noChangeAspect="1"/>
            </p:cNvPicPr>
            <p:nvPr/>
          </p:nvPicPr>
          <p:blipFill>
            <a:blip r:embed="rId10"/>
            <a:stretch>
              <a:fillRect/>
            </a:stretch>
          </p:blipFill>
          <p:spPr>
            <a:xfrm>
              <a:off x="3646359" y="5251803"/>
              <a:ext cx="369263" cy="457368"/>
            </a:xfrm>
            <a:prstGeom prst="rect">
              <a:avLst/>
            </a:prstGeom>
          </p:spPr>
        </p:pic>
        <p:sp>
          <p:nvSpPr>
            <p:cNvPr id="51" name="Rectangle 50">
              <a:extLst>
                <a:ext uri="{FF2B5EF4-FFF2-40B4-BE49-F238E27FC236}">
                  <a16:creationId xmlns:a16="http://schemas.microsoft.com/office/drawing/2014/main" id="{FB3172F1-0737-A575-AADA-85F8315ACB7F}"/>
                </a:ext>
              </a:extLst>
            </p:cNvPr>
            <p:cNvSpPr/>
            <p:nvPr/>
          </p:nvSpPr>
          <p:spPr>
            <a:xfrm>
              <a:off x="1993392" y="5227392"/>
              <a:ext cx="539595" cy="506186"/>
            </a:xfrm>
            <a:prstGeom prst="rect">
              <a:avLst/>
            </a:prstGeom>
            <a:solidFill>
              <a:srgbClr val="FBB91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E1251CC0-3EC2-6370-D20F-04252019ECDB}"/>
                </a:ext>
              </a:extLst>
            </p:cNvPr>
            <p:cNvSpPr txBox="1"/>
            <p:nvPr/>
          </p:nvSpPr>
          <p:spPr>
            <a:xfrm>
              <a:off x="1971081" y="5251390"/>
              <a:ext cx="561906" cy="461665"/>
            </a:xfrm>
            <a:prstGeom prst="rect">
              <a:avLst/>
            </a:prstGeom>
            <a:noFill/>
          </p:spPr>
          <p:txBody>
            <a:bodyPr wrap="square" rtlCol="0">
              <a:spAutoFit/>
            </a:bodyPr>
            <a:lstStyle/>
            <a:p>
              <a:r>
                <a:rPr lang="en-US" sz="800" dirty="0">
                  <a:solidFill>
                    <a:srgbClr val="201751"/>
                  </a:solidFill>
                  <a:latin typeface="Montserrat Black" panose="00000A00000000000000" pitchFamily="50" charset="0"/>
                </a:rPr>
                <a:t>FCA</a:t>
              </a:r>
            </a:p>
            <a:p>
              <a:r>
                <a:rPr lang="en-US" sz="800" dirty="0">
                  <a:solidFill>
                    <a:srgbClr val="201751"/>
                  </a:solidFill>
                  <a:latin typeface="Montserrat Black" panose="00000A00000000000000" pitchFamily="50" charset="0"/>
                </a:rPr>
                <a:t>CHIRO.ORG</a:t>
              </a:r>
            </a:p>
          </p:txBody>
        </p:sp>
        <p:sp>
          <p:nvSpPr>
            <p:cNvPr id="53" name="Rectangle 52">
              <a:extLst>
                <a:ext uri="{FF2B5EF4-FFF2-40B4-BE49-F238E27FC236}">
                  <a16:creationId xmlns:a16="http://schemas.microsoft.com/office/drawing/2014/main" id="{DFAF4462-B95D-F9D0-A6F0-9C47CE400C92}"/>
                </a:ext>
              </a:extLst>
            </p:cNvPr>
            <p:cNvSpPr/>
            <p:nvPr/>
          </p:nvSpPr>
          <p:spPr>
            <a:xfrm>
              <a:off x="3051097" y="5227392"/>
              <a:ext cx="539595" cy="506186"/>
            </a:xfrm>
            <a:prstGeom prst="rect">
              <a:avLst/>
            </a:prstGeom>
            <a:solidFill>
              <a:srgbClr val="007DC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TextBox 53">
              <a:extLst>
                <a:ext uri="{FF2B5EF4-FFF2-40B4-BE49-F238E27FC236}">
                  <a16:creationId xmlns:a16="http://schemas.microsoft.com/office/drawing/2014/main" id="{1DF0A2B2-7A03-D4AE-5FA1-4A80A949D3BC}"/>
                </a:ext>
              </a:extLst>
            </p:cNvPr>
            <p:cNvSpPr txBox="1"/>
            <p:nvPr/>
          </p:nvSpPr>
          <p:spPr>
            <a:xfrm>
              <a:off x="3043083" y="5249652"/>
              <a:ext cx="561906" cy="461665"/>
            </a:xfrm>
            <a:prstGeom prst="rect">
              <a:avLst/>
            </a:prstGeom>
            <a:noFill/>
          </p:spPr>
          <p:txBody>
            <a:bodyPr wrap="square" rtlCol="0">
              <a:spAutoFit/>
            </a:bodyPr>
            <a:lstStyle/>
            <a:p>
              <a:r>
                <a:rPr lang="en-US" sz="800" dirty="0">
                  <a:solidFill>
                    <a:schemeClr val="bg1"/>
                  </a:solidFill>
                  <a:latin typeface="Montserrat Black" panose="00000A00000000000000" pitchFamily="50" charset="0"/>
                </a:rPr>
                <a:t>CHIROLEARN.ORG</a:t>
              </a:r>
            </a:p>
          </p:txBody>
        </p:sp>
        <p:sp>
          <p:nvSpPr>
            <p:cNvPr id="55" name="Rectangle 54">
              <a:extLst>
                <a:ext uri="{FF2B5EF4-FFF2-40B4-BE49-F238E27FC236}">
                  <a16:creationId xmlns:a16="http://schemas.microsoft.com/office/drawing/2014/main" id="{B939EF6D-EAEE-60C2-9B76-E53C9D523FBE}"/>
                </a:ext>
              </a:extLst>
            </p:cNvPr>
            <p:cNvSpPr/>
            <p:nvPr/>
          </p:nvSpPr>
          <p:spPr>
            <a:xfrm>
              <a:off x="4078732" y="5227392"/>
              <a:ext cx="539595" cy="506186"/>
            </a:xfrm>
            <a:prstGeom prst="rect">
              <a:avLst/>
            </a:prstGeom>
            <a:solidFill>
              <a:srgbClr val="0092A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E8A9999-1912-33DC-3239-3495FC5F40AE}"/>
                </a:ext>
              </a:extLst>
            </p:cNvPr>
            <p:cNvSpPr txBox="1"/>
            <p:nvPr/>
          </p:nvSpPr>
          <p:spPr>
            <a:xfrm>
              <a:off x="4056421" y="5251390"/>
              <a:ext cx="561906" cy="461665"/>
            </a:xfrm>
            <a:prstGeom prst="rect">
              <a:avLst/>
            </a:prstGeom>
            <a:noFill/>
          </p:spPr>
          <p:txBody>
            <a:bodyPr wrap="square" rtlCol="0">
              <a:spAutoFit/>
            </a:bodyPr>
            <a:lstStyle/>
            <a:p>
              <a:r>
                <a:rPr lang="en-US" sz="800" dirty="0">
                  <a:solidFill>
                    <a:srgbClr val="FBB919"/>
                  </a:solidFill>
                  <a:latin typeface="Montserrat Black" panose="00000A00000000000000" pitchFamily="50" charset="0"/>
                </a:rPr>
                <a:t>FCF</a:t>
              </a:r>
            </a:p>
            <a:p>
              <a:r>
                <a:rPr lang="en-US" sz="800" dirty="0">
                  <a:solidFill>
                    <a:srgbClr val="FBB919"/>
                  </a:solidFill>
                  <a:latin typeface="Montserrat Black" panose="00000A00000000000000" pitchFamily="50" charset="0"/>
                </a:rPr>
                <a:t>CHIRO.ORG</a:t>
              </a:r>
            </a:p>
          </p:txBody>
        </p:sp>
        <p:sp>
          <p:nvSpPr>
            <p:cNvPr id="57" name="Rectangle 56">
              <a:extLst>
                <a:ext uri="{FF2B5EF4-FFF2-40B4-BE49-F238E27FC236}">
                  <a16:creationId xmlns:a16="http://schemas.microsoft.com/office/drawing/2014/main" id="{04225925-D7B1-AC0D-C3CC-D8CB71CD3941}"/>
                </a:ext>
              </a:extLst>
            </p:cNvPr>
            <p:cNvSpPr/>
            <p:nvPr/>
          </p:nvSpPr>
          <p:spPr>
            <a:xfrm>
              <a:off x="5133838" y="5227392"/>
              <a:ext cx="539595" cy="506186"/>
            </a:xfrm>
            <a:prstGeom prst="rect">
              <a:avLst/>
            </a:prstGeom>
            <a:solidFill>
              <a:srgbClr val="091F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TextBox 57">
              <a:extLst>
                <a:ext uri="{FF2B5EF4-FFF2-40B4-BE49-F238E27FC236}">
                  <a16:creationId xmlns:a16="http://schemas.microsoft.com/office/drawing/2014/main" id="{226B3A65-4C9E-AB1E-8751-BE040253A2C7}"/>
                </a:ext>
              </a:extLst>
            </p:cNvPr>
            <p:cNvSpPr txBox="1"/>
            <p:nvPr/>
          </p:nvSpPr>
          <p:spPr>
            <a:xfrm>
              <a:off x="5116607" y="5240985"/>
              <a:ext cx="561906" cy="461665"/>
            </a:xfrm>
            <a:prstGeom prst="rect">
              <a:avLst/>
            </a:prstGeom>
            <a:noFill/>
          </p:spPr>
          <p:txBody>
            <a:bodyPr wrap="square" rtlCol="0">
              <a:spAutoFit/>
            </a:bodyPr>
            <a:lstStyle/>
            <a:p>
              <a:r>
                <a:rPr lang="en-US" sz="800" dirty="0">
                  <a:solidFill>
                    <a:schemeClr val="bg1"/>
                  </a:solidFill>
                  <a:latin typeface="Montserrat Black" panose="00000A00000000000000" pitchFamily="50" charset="0"/>
                </a:rPr>
                <a:t>CHIROPAC .ORG</a:t>
              </a:r>
            </a:p>
          </p:txBody>
        </p:sp>
      </p:grpSp>
      <p:pic>
        <p:nvPicPr>
          <p:cNvPr id="3" name="Picture 2">
            <a:extLst>
              <a:ext uri="{FF2B5EF4-FFF2-40B4-BE49-F238E27FC236}">
                <a16:creationId xmlns:a16="http://schemas.microsoft.com/office/drawing/2014/main" id="{29757BC4-874F-C08B-5C3A-840E2A804F12}"/>
              </a:ext>
            </a:extLst>
          </p:cNvPr>
          <p:cNvPicPr>
            <a:picLocks noChangeAspect="1"/>
          </p:cNvPicPr>
          <p:nvPr/>
        </p:nvPicPr>
        <p:blipFill>
          <a:blip r:embed="rId11"/>
          <a:srcRect l="5151" t="4268" r="5144" b="4743"/>
          <a:stretch>
            <a:fillRect/>
          </a:stretch>
        </p:blipFill>
        <p:spPr>
          <a:xfrm>
            <a:off x="6597719" y="1657909"/>
            <a:ext cx="1486830" cy="1508105"/>
          </a:xfrm>
          <a:prstGeom prst="rect">
            <a:avLst/>
          </a:prstGeom>
        </p:spPr>
      </p:pic>
    </p:spTree>
    <p:extLst>
      <p:ext uri="{BB962C8B-B14F-4D97-AF65-F5344CB8AC3E}">
        <p14:creationId xmlns:p14="http://schemas.microsoft.com/office/powerpoint/2010/main" val="291970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Florida Regulatory Expectations: Plain Language</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What FBOCM and Florida Statutes actually require — without the legalese:</a:t>
            </a:r>
            <a:endParaRPr lang="en-US" sz="1300" dirty="0"/>
          </a:p>
        </p:txBody>
      </p:sp>
      <p:sp>
        <p:nvSpPr>
          <p:cNvPr id="6" name="Text 3"/>
          <p:cNvSpPr/>
          <p:nvPr/>
        </p:nvSpPr>
        <p:spPr>
          <a:xfrm>
            <a:off x="548640" y="1783080"/>
            <a:ext cx="8092440" cy="3017520"/>
          </a:xfrm>
          <a:prstGeom prst="rect">
            <a:avLst/>
          </a:prstGeom>
          <a:noFill/>
          <a:ln/>
        </p:spPr>
        <p:txBody>
          <a:bodyPr wrap="square" lIns="0" tIns="0" rIns="0" bIns="0" rtlCol="0" anchor="t"/>
          <a:lstStyle/>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Records must be legible, complete, and produced by the chiropractor of record (or under direct supervision).</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Records must include patient identification, history, examination findings, diagnoses, treatment plan, services rendered each visit, and outcomes.</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For an active chiropractic practice, records must be retained for at least four (4) years from the date of the patient’s last appointment (FAC 64B2-17.006(5)). Separate rules apply when a chiropractor terminates practice or dies; HIPAA documentation has its own 6-year retention requirement under 45 CFR 164.530(j).</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Informed consent for chiropractic care must be obtained, documented, and signed by the patient (or guardian for minors).</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X-ray and imaging records must be maintained per state and federal requirements; reports must be in the patient record.</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Electronic records must meet integrity, audit, and access standards equivalent to paper records.</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Telehealth visits must be documented to the same standard as in-person services (FS 456.47(3)) — modality, location, consent, and clinical content all in the chart.</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Specific Florida statutes impose elevated documentation requirements for sensitive content — including HIV test results (FS 381.004 super-confidentiality), child abuse mandatory reporting (FS Chapter 39), and vulnerable adult abuse mandatory reporting (FS Chapter 415). Know which apply to your practice and consult your attorney for specifics.</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Records must be releasable to the patient within reasonable timeframes upon written request.</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Clinical Documentation That Withstands Audit</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The audit-ready chart has six elements per visit, every visit, without exception.</a:t>
            </a:r>
            <a:endParaRPr lang="en-US" sz="1300" dirty="0"/>
          </a:p>
        </p:txBody>
      </p:sp>
      <p:sp>
        <p:nvSpPr>
          <p:cNvPr id="6" name="Shape 3"/>
          <p:cNvSpPr/>
          <p:nvPr/>
        </p:nvSpPr>
        <p:spPr>
          <a:xfrm>
            <a:off x="548640" y="1965960"/>
            <a:ext cx="411480" cy="411480"/>
          </a:xfrm>
          <a:prstGeom prst="ellipse">
            <a:avLst/>
          </a:prstGeom>
          <a:solidFill>
            <a:srgbClr val="1B3A4B"/>
          </a:solidFill>
          <a:ln/>
        </p:spPr>
        <p:txBody>
          <a:bodyPr/>
          <a:lstStyle/>
          <a:p>
            <a:endParaRPr lang="en-US"/>
          </a:p>
        </p:txBody>
      </p:sp>
      <p:sp>
        <p:nvSpPr>
          <p:cNvPr id="7" name="Text 4"/>
          <p:cNvSpPr/>
          <p:nvPr/>
        </p:nvSpPr>
        <p:spPr>
          <a:xfrm>
            <a:off x="548640" y="196596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8" name="Text 5"/>
          <p:cNvSpPr/>
          <p:nvPr/>
        </p:nvSpPr>
        <p:spPr>
          <a:xfrm>
            <a:off x="1097280" y="1874520"/>
            <a:ext cx="1463040" cy="36576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Subjective</a:t>
            </a:r>
            <a:endParaRPr lang="en-US" sz="1300" dirty="0"/>
          </a:p>
        </p:txBody>
      </p:sp>
      <p:sp>
        <p:nvSpPr>
          <p:cNvPr id="9" name="Text 6"/>
          <p:cNvSpPr/>
          <p:nvPr/>
        </p:nvSpPr>
        <p:spPr>
          <a:xfrm>
            <a:off x="1097280" y="2240280"/>
            <a:ext cx="3383280" cy="548640"/>
          </a:xfrm>
          <a:prstGeom prst="rect">
            <a:avLst/>
          </a:prstGeom>
          <a:noFill/>
          <a:ln/>
        </p:spPr>
        <p:txBody>
          <a:bodyPr wrap="square" lIns="0" tIns="0" rIns="0" bIns="0" rtlCol="0" anchor="t"/>
          <a:lstStyle/>
          <a:p>
            <a:pPr marL="0" indent="0" algn="l">
              <a:buNone/>
            </a:pPr>
            <a:r>
              <a:rPr lang="en-US" sz="1000" dirty="0">
                <a:solidFill>
                  <a:srgbClr val="2B2B2B"/>
                </a:solidFill>
                <a:latin typeface="Calibri" pitchFamily="34" charset="0"/>
                <a:ea typeface="Calibri" pitchFamily="34" charset="-122"/>
                <a:cs typeface="Calibri" pitchFamily="34" charset="-120"/>
              </a:rPr>
              <a:t>Patient's reported symptoms, changes, response to last visit, functional status.</a:t>
            </a:r>
            <a:endParaRPr lang="en-US" sz="1000" dirty="0"/>
          </a:p>
        </p:txBody>
      </p:sp>
      <p:sp>
        <p:nvSpPr>
          <p:cNvPr id="10" name="Shape 7"/>
          <p:cNvSpPr/>
          <p:nvPr/>
        </p:nvSpPr>
        <p:spPr>
          <a:xfrm>
            <a:off x="4663440" y="1965960"/>
            <a:ext cx="411480" cy="411480"/>
          </a:xfrm>
          <a:prstGeom prst="ellipse">
            <a:avLst/>
          </a:prstGeom>
          <a:solidFill>
            <a:srgbClr val="1B3A4B"/>
          </a:solidFill>
          <a:ln/>
        </p:spPr>
        <p:txBody>
          <a:bodyPr/>
          <a:lstStyle/>
          <a:p>
            <a:endParaRPr lang="en-US"/>
          </a:p>
        </p:txBody>
      </p:sp>
      <p:sp>
        <p:nvSpPr>
          <p:cNvPr id="11" name="Text 8"/>
          <p:cNvSpPr/>
          <p:nvPr/>
        </p:nvSpPr>
        <p:spPr>
          <a:xfrm>
            <a:off x="4663440" y="196596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2" name="Text 9"/>
          <p:cNvSpPr/>
          <p:nvPr/>
        </p:nvSpPr>
        <p:spPr>
          <a:xfrm>
            <a:off x="5212080" y="1874520"/>
            <a:ext cx="1463040" cy="36576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Objective</a:t>
            </a:r>
            <a:endParaRPr lang="en-US" sz="1300" dirty="0"/>
          </a:p>
        </p:txBody>
      </p:sp>
      <p:sp>
        <p:nvSpPr>
          <p:cNvPr id="13" name="Text 10"/>
          <p:cNvSpPr/>
          <p:nvPr/>
        </p:nvSpPr>
        <p:spPr>
          <a:xfrm>
            <a:off x="5212080" y="2240280"/>
            <a:ext cx="3383280" cy="548640"/>
          </a:xfrm>
          <a:prstGeom prst="rect">
            <a:avLst/>
          </a:prstGeom>
          <a:noFill/>
          <a:ln/>
        </p:spPr>
        <p:txBody>
          <a:bodyPr wrap="square" lIns="0" tIns="0" rIns="0" bIns="0" rtlCol="0" anchor="t"/>
          <a:lstStyle/>
          <a:p>
            <a:pPr marL="0" indent="0" algn="l">
              <a:buNone/>
            </a:pPr>
            <a:r>
              <a:rPr lang="en-US" sz="1000" dirty="0">
                <a:solidFill>
                  <a:srgbClr val="2B2B2B"/>
                </a:solidFill>
                <a:latin typeface="Calibri" pitchFamily="34" charset="0"/>
                <a:ea typeface="Calibri" pitchFamily="34" charset="-122"/>
                <a:cs typeface="Calibri" pitchFamily="34" charset="-120"/>
              </a:rPr>
              <a:t>Examination findings — measurable, specific, and supportive of the diagnosis.</a:t>
            </a:r>
            <a:endParaRPr lang="en-US" sz="1000" dirty="0"/>
          </a:p>
        </p:txBody>
      </p:sp>
      <p:sp>
        <p:nvSpPr>
          <p:cNvPr id="14" name="Shape 11"/>
          <p:cNvSpPr/>
          <p:nvPr/>
        </p:nvSpPr>
        <p:spPr>
          <a:xfrm>
            <a:off x="548640" y="2926080"/>
            <a:ext cx="411480" cy="411480"/>
          </a:xfrm>
          <a:prstGeom prst="ellipse">
            <a:avLst/>
          </a:prstGeom>
          <a:solidFill>
            <a:srgbClr val="1B3A4B"/>
          </a:solidFill>
          <a:ln/>
        </p:spPr>
        <p:txBody>
          <a:bodyPr/>
          <a:lstStyle/>
          <a:p>
            <a:endParaRPr lang="en-US"/>
          </a:p>
        </p:txBody>
      </p:sp>
      <p:sp>
        <p:nvSpPr>
          <p:cNvPr id="15" name="Text 12"/>
          <p:cNvSpPr/>
          <p:nvPr/>
        </p:nvSpPr>
        <p:spPr>
          <a:xfrm>
            <a:off x="548640" y="292608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6" name="Text 13"/>
          <p:cNvSpPr/>
          <p:nvPr/>
        </p:nvSpPr>
        <p:spPr>
          <a:xfrm>
            <a:off x="1097280" y="2834640"/>
            <a:ext cx="1463040" cy="36576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Assessment</a:t>
            </a:r>
            <a:endParaRPr lang="en-US" sz="1300" dirty="0"/>
          </a:p>
        </p:txBody>
      </p:sp>
      <p:sp>
        <p:nvSpPr>
          <p:cNvPr id="17" name="Text 14"/>
          <p:cNvSpPr/>
          <p:nvPr/>
        </p:nvSpPr>
        <p:spPr>
          <a:xfrm>
            <a:off x="1097280" y="3200400"/>
            <a:ext cx="3383280" cy="548640"/>
          </a:xfrm>
          <a:prstGeom prst="rect">
            <a:avLst/>
          </a:prstGeom>
          <a:noFill/>
          <a:ln/>
        </p:spPr>
        <p:txBody>
          <a:bodyPr wrap="square" lIns="0" tIns="0" rIns="0" bIns="0" rtlCol="0" anchor="t"/>
          <a:lstStyle/>
          <a:p>
            <a:pPr marL="0" indent="0" algn="l">
              <a:buNone/>
            </a:pPr>
            <a:r>
              <a:rPr lang="en-US" sz="1000" dirty="0">
                <a:solidFill>
                  <a:srgbClr val="2B2B2B"/>
                </a:solidFill>
                <a:latin typeface="Calibri" pitchFamily="34" charset="0"/>
                <a:ea typeface="Calibri" pitchFamily="34" charset="-122"/>
                <a:cs typeface="Calibri" pitchFamily="34" charset="-120"/>
              </a:rPr>
              <a:t>Current diagnoses (ICD-10), clinical reasoning, response to care, changes from baseline.</a:t>
            </a:r>
            <a:endParaRPr lang="en-US" sz="1000" dirty="0"/>
          </a:p>
        </p:txBody>
      </p:sp>
      <p:sp>
        <p:nvSpPr>
          <p:cNvPr id="18" name="Shape 15"/>
          <p:cNvSpPr/>
          <p:nvPr/>
        </p:nvSpPr>
        <p:spPr>
          <a:xfrm>
            <a:off x="4663440" y="2926080"/>
            <a:ext cx="411480" cy="411480"/>
          </a:xfrm>
          <a:prstGeom prst="ellipse">
            <a:avLst/>
          </a:prstGeom>
          <a:solidFill>
            <a:srgbClr val="1B3A4B"/>
          </a:solidFill>
          <a:ln/>
        </p:spPr>
        <p:txBody>
          <a:bodyPr/>
          <a:lstStyle/>
          <a:p>
            <a:endParaRPr lang="en-US"/>
          </a:p>
        </p:txBody>
      </p:sp>
      <p:sp>
        <p:nvSpPr>
          <p:cNvPr id="19" name="Text 16"/>
          <p:cNvSpPr/>
          <p:nvPr/>
        </p:nvSpPr>
        <p:spPr>
          <a:xfrm>
            <a:off x="4663440" y="292608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20" name="Text 17"/>
          <p:cNvSpPr/>
          <p:nvPr/>
        </p:nvSpPr>
        <p:spPr>
          <a:xfrm>
            <a:off x="5212080" y="2834640"/>
            <a:ext cx="1463040" cy="36576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Plan</a:t>
            </a:r>
            <a:endParaRPr lang="en-US" sz="1300" dirty="0"/>
          </a:p>
        </p:txBody>
      </p:sp>
      <p:sp>
        <p:nvSpPr>
          <p:cNvPr id="21" name="Text 18"/>
          <p:cNvSpPr/>
          <p:nvPr/>
        </p:nvSpPr>
        <p:spPr>
          <a:xfrm>
            <a:off x="5212080" y="3200400"/>
            <a:ext cx="3383280" cy="548640"/>
          </a:xfrm>
          <a:prstGeom prst="rect">
            <a:avLst/>
          </a:prstGeom>
          <a:noFill/>
          <a:ln/>
        </p:spPr>
        <p:txBody>
          <a:bodyPr wrap="square" lIns="0" tIns="0" rIns="0" bIns="0" rtlCol="0" anchor="t"/>
          <a:lstStyle/>
          <a:p>
            <a:pPr marL="0" indent="0" algn="l">
              <a:buNone/>
            </a:pPr>
            <a:r>
              <a:rPr lang="en-US" sz="1000" dirty="0">
                <a:solidFill>
                  <a:srgbClr val="2B2B2B"/>
                </a:solidFill>
                <a:latin typeface="Calibri" pitchFamily="34" charset="0"/>
                <a:ea typeface="Calibri" pitchFamily="34" charset="-122"/>
                <a:cs typeface="Calibri" pitchFamily="34" charset="-120"/>
              </a:rPr>
              <a:t>Services rendered today, services planned, frequency, duration, expected outcomes.</a:t>
            </a:r>
            <a:endParaRPr lang="en-US" sz="1000" dirty="0"/>
          </a:p>
        </p:txBody>
      </p:sp>
      <p:sp>
        <p:nvSpPr>
          <p:cNvPr id="22" name="Shape 19"/>
          <p:cNvSpPr/>
          <p:nvPr/>
        </p:nvSpPr>
        <p:spPr>
          <a:xfrm>
            <a:off x="548640" y="3886200"/>
            <a:ext cx="411480" cy="411480"/>
          </a:xfrm>
          <a:prstGeom prst="ellipse">
            <a:avLst/>
          </a:prstGeom>
          <a:solidFill>
            <a:srgbClr val="1B3A4B"/>
          </a:solidFill>
          <a:ln/>
        </p:spPr>
        <p:txBody>
          <a:bodyPr/>
          <a:lstStyle/>
          <a:p>
            <a:endParaRPr lang="en-US"/>
          </a:p>
        </p:txBody>
      </p:sp>
      <p:sp>
        <p:nvSpPr>
          <p:cNvPr id="23" name="Text 20"/>
          <p:cNvSpPr/>
          <p:nvPr/>
        </p:nvSpPr>
        <p:spPr>
          <a:xfrm>
            <a:off x="548640" y="388620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5</a:t>
            </a:r>
            <a:endParaRPr lang="en-US" sz="1600" dirty="0"/>
          </a:p>
        </p:txBody>
      </p:sp>
      <p:sp>
        <p:nvSpPr>
          <p:cNvPr id="24" name="Text 21"/>
          <p:cNvSpPr/>
          <p:nvPr/>
        </p:nvSpPr>
        <p:spPr>
          <a:xfrm>
            <a:off x="1097280" y="3794760"/>
            <a:ext cx="1463040" cy="36576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Medical Necessity</a:t>
            </a:r>
            <a:endParaRPr lang="en-US" sz="1300" dirty="0"/>
          </a:p>
        </p:txBody>
      </p:sp>
      <p:sp>
        <p:nvSpPr>
          <p:cNvPr id="25" name="Text 22"/>
          <p:cNvSpPr/>
          <p:nvPr/>
        </p:nvSpPr>
        <p:spPr>
          <a:xfrm>
            <a:off x="1097280" y="4160520"/>
            <a:ext cx="3383280" cy="548640"/>
          </a:xfrm>
          <a:prstGeom prst="rect">
            <a:avLst/>
          </a:prstGeom>
          <a:noFill/>
          <a:ln/>
        </p:spPr>
        <p:txBody>
          <a:bodyPr wrap="square" lIns="0" tIns="0" rIns="0" bIns="0" rtlCol="0" anchor="t"/>
          <a:lstStyle/>
          <a:p>
            <a:pPr marL="0" indent="0" algn="l">
              <a:buNone/>
            </a:pPr>
            <a:r>
              <a:rPr lang="en-US" sz="1000" dirty="0">
                <a:solidFill>
                  <a:srgbClr val="2B2B2B"/>
                </a:solidFill>
                <a:latin typeface="Calibri" pitchFamily="34" charset="0"/>
                <a:ea typeface="Calibri" pitchFamily="34" charset="-122"/>
                <a:cs typeface="Calibri" pitchFamily="34" charset="-120"/>
              </a:rPr>
              <a:t>Explicit language tying the services rendered to the diagnoses and functional goals.</a:t>
            </a:r>
            <a:endParaRPr lang="en-US" sz="1000" dirty="0"/>
          </a:p>
        </p:txBody>
      </p:sp>
      <p:sp>
        <p:nvSpPr>
          <p:cNvPr id="26" name="Shape 23"/>
          <p:cNvSpPr/>
          <p:nvPr/>
        </p:nvSpPr>
        <p:spPr>
          <a:xfrm>
            <a:off x="4663440" y="3886200"/>
            <a:ext cx="411480" cy="411480"/>
          </a:xfrm>
          <a:prstGeom prst="ellipse">
            <a:avLst/>
          </a:prstGeom>
          <a:solidFill>
            <a:srgbClr val="1B3A4B"/>
          </a:solidFill>
          <a:ln/>
        </p:spPr>
        <p:txBody>
          <a:bodyPr/>
          <a:lstStyle/>
          <a:p>
            <a:endParaRPr lang="en-US"/>
          </a:p>
        </p:txBody>
      </p:sp>
      <p:sp>
        <p:nvSpPr>
          <p:cNvPr id="27" name="Text 24"/>
          <p:cNvSpPr/>
          <p:nvPr/>
        </p:nvSpPr>
        <p:spPr>
          <a:xfrm>
            <a:off x="4663440" y="388620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6</a:t>
            </a:r>
            <a:endParaRPr lang="en-US" sz="1600" dirty="0"/>
          </a:p>
        </p:txBody>
      </p:sp>
      <p:sp>
        <p:nvSpPr>
          <p:cNvPr id="28" name="Text 25"/>
          <p:cNvSpPr/>
          <p:nvPr/>
        </p:nvSpPr>
        <p:spPr>
          <a:xfrm>
            <a:off x="5212080" y="3794760"/>
            <a:ext cx="1463040" cy="36576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Signature</a:t>
            </a:r>
            <a:endParaRPr lang="en-US" sz="1300" dirty="0"/>
          </a:p>
        </p:txBody>
      </p:sp>
      <p:sp>
        <p:nvSpPr>
          <p:cNvPr id="29" name="Text 26"/>
          <p:cNvSpPr/>
          <p:nvPr/>
        </p:nvSpPr>
        <p:spPr>
          <a:xfrm>
            <a:off x="5212080" y="4160520"/>
            <a:ext cx="3383280" cy="548640"/>
          </a:xfrm>
          <a:prstGeom prst="rect">
            <a:avLst/>
          </a:prstGeom>
          <a:noFill/>
          <a:ln/>
        </p:spPr>
        <p:txBody>
          <a:bodyPr wrap="square" lIns="0" tIns="0" rIns="0" bIns="0" rtlCol="0" anchor="t"/>
          <a:lstStyle/>
          <a:p>
            <a:pPr marL="0" indent="0" algn="l">
              <a:buNone/>
            </a:pPr>
            <a:r>
              <a:rPr lang="en-US" sz="1000" dirty="0">
                <a:solidFill>
                  <a:srgbClr val="2B2B2B"/>
                </a:solidFill>
                <a:latin typeface="Calibri" pitchFamily="34" charset="0"/>
                <a:ea typeface="Calibri" pitchFamily="34" charset="-122"/>
                <a:cs typeface="Calibri" pitchFamily="34" charset="-120"/>
              </a:rPr>
              <a:t>Provider signature with credentials, dated, and contemporaneous (signed at time of visit, not weeks later).</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SOAP, Treatment Plans, and Informed Consent</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Shape 2"/>
          <p:cNvSpPr/>
          <p:nvPr/>
        </p:nvSpPr>
        <p:spPr>
          <a:xfrm>
            <a:off x="548640" y="1188720"/>
            <a:ext cx="2606040" cy="33832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5" name="Shape 3"/>
          <p:cNvSpPr/>
          <p:nvPr/>
        </p:nvSpPr>
        <p:spPr>
          <a:xfrm>
            <a:off x="548640" y="1188720"/>
            <a:ext cx="73152" cy="3383280"/>
          </a:xfrm>
          <a:prstGeom prst="rect">
            <a:avLst/>
          </a:prstGeom>
          <a:solidFill>
            <a:srgbClr val="1B3A4B"/>
          </a:solidFill>
          <a:ln/>
        </p:spPr>
        <p:txBody>
          <a:bodyPr/>
          <a:lstStyle/>
          <a:p>
            <a:endParaRPr lang="en-US"/>
          </a:p>
        </p:txBody>
      </p:sp>
      <p:sp>
        <p:nvSpPr>
          <p:cNvPr id="6" name="Text 4"/>
          <p:cNvSpPr/>
          <p:nvPr/>
        </p:nvSpPr>
        <p:spPr>
          <a:xfrm>
            <a:off x="777240" y="132588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SOAP NOTES</a:t>
            </a:r>
            <a:endParaRPr lang="en-US" sz="1400" dirty="0"/>
          </a:p>
        </p:txBody>
      </p:sp>
      <p:sp>
        <p:nvSpPr>
          <p:cNvPr id="7" name="Text 5"/>
          <p:cNvSpPr/>
          <p:nvPr/>
        </p:nvSpPr>
        <p:spPr>
          <a:xfrm>
            <a:off x="777240" y="1691640"/>
            <a:ext cx="2240280" cy="27432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Subjective + Objective + Assessment + Plan, every visit. Add medical necessity language explicitly. Sign and date contemporaneously. Late entries should be marked as such with a clinical reason.</a:t>
            </a:r>
            <a:endParaRPr lang="en-US" sz="1100" dirty="0"/>
          </a:p>
        </p:txBody>
      </p:sp>
      <p:sp>
        <p:nvSpPr>
          <p:cNvPr id="8" name="Shape 6"/>
          <p:cNvSpPr/>
          <p:nvPr/>
        </p:nvSpPr>
        <p:spPr>
          <a:xfrm>
            <a:off x="3291840" y="1188720"/>
            <a:ext cx="2606040" cy="33832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9" name="Shape 7"/>
          <p:cNvSpPr/>
          <p:nvPr/>
        </p:nvSpPr>
        <p:spPr>
          <a:xfrm>
            <a:off x="3291840" y="1188720"/>
            <a:ext cx="73152" cy="3383280"/>
          </a:xfrm>
          <a:prstGeom prst="rect">
            <a:avLst/>
          </a:prstGeom>
          <a:solidFill>
            <a:srgbClr val="C8A157"/>
          </a:solidFill>
          <a:ln/>
        </p:spPr>
        <p:txBody>
          <a:bodyPr/>
          <a:lstStyle/>
          <a:p>
            <a:endParaRPr lang="en-US"/>
          </a:p>
        </p:txBody>
      </p:sp>
      <p:sp>
        <p:nvSpPr>
          <p:cNvPr id="10" name="Text 8"/>
          <p:cNvSpPr/>
          <p:nvPr/>
        </p:nvSpPr>
        <p:spPr>
          <a:xfrm>
            <a:off x="3520440" y="132588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TREATMENT PLANS</a:t>
            </a:r>
            <a:endParaRPr lang="en-US" sz="1400" dirty="0"/>
          </a:p>
        </p:txBody>
      </p:sp>
      <p:sp>
        <p:nvSpPr>
          <p:cNvPr id="11" name="Text 9"/>
          <p:cNvSpPr/>
          <p:nvPr/>
        </p:nvSpPr>
        <p:spPr>
          <a:xfrm>
            <a:off x="3520440" y="1691640"/>
            <a:ext cx="2240280" cy="27432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Specific, measurable, time-bound. Frequency, duration, expected outcomes, re-evaluation triggers. Updated at re-exam intervals. Patient sign-off at initiation and significant revisions.</a:t>
            </a:r>
            <a:endParaRPr lang="en-US" sz="1100" dirty="0"/>
          </a:p>
        </p:txBody>
      </p:sp>
      <p:sp>
        <p:nvSpPr>
          <p:cNvPr id="12" name="Shape 10"/>
          <p:cNvSpPr/>
          <p:nvPr/>
        </p:nvSpPr>
        <p:spPr>
          <a:xfrm>
            <a:off x="6035040" y="1188720"/>
            <a:ext cx="2606040" cy="33832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3" name="Shape 11"/>
          <p:cNvSpPr/>
          <p:nvPr/>
        </p:nvSpPr>
        <p:spPr>
          <a:xfrm>
            <a:off x="6035040" y="1188720"/>
            <a:ext cx="73152" cy="3383280"/>
          </a:xfrm>
          <a:prstGeom prst="rect">
            <a:avLst/>
          </a:prstGeom>
          <a:solidFill>
            <a:srgbClr val="5C6B73"/>
          </a:solidFill>
          <a:ln/>
        </p:spPr>
        <p:txBody>
          <a:bodyPr/>
          <a:lstStyle/>
          <a:p>
            <a:endParaRPr lang="en-US"/>
          </a:p>
        </p:txBody>
      </p:sp>
      <p:sp>
        <p:nvSpPr>
          <p:cNvPr id="14" name="Text 12"/>
          <p:cNvSpPr/>
          <p:nvPr/>
        </p:nvSpPr>
        <p:spPr>
          <a:xfrm>
            <a:off x="6263640" y="132588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INFORMED CONSENT</a:t>
            </a:r>
            <a:endParaRPr lang="en-US" sz="1400" dirty="0"/>
          </a:p>
        </p:txBody>
      </p:sp>
      <p:sp>
        <p:nvSpPr>
          <p:cNvPr id="15" name="Text 13"/>
          <p:cNvSpPr/>
          <p:nvPr/>
        </p:nvSpPr>
        <p:spPr>
          <a:xfrm>
            <a:off x="6263640" y="1691640"/>
            <a:ext cx="2240280" cy="27432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Specific to chiropractic care, including risks of manipulation and alternatives. Signed and dated. Witness optional but advisable. Renewed at material changes in plan or annually for chronic care. In the chart, not in a binder.</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Documenting Mental Health Screening in the Chiropractic Chart</a:t>
            </a:r>
            <a:endParaRPr lang="en-US" sz="2400" dirty="0"/>
          </a:p>
        </p:txBody>
      </p:sp>
      <p:sp>
        <p:nvSpPr>
          <p:cNvPr id="3" name="Text 1"/>
          <p:cNvSpPr/>
          <p:nvPr/>
        </p:nvSpPr>
        <p:spPr>
          <a:xfrm>
            <a:off x="548640" y="164592"/>
            <a:ext cx="8046720" cy="228600"/>
          </a:xfrm>
          <a:prstGeom prst="rect">
            <a:avLst/>
          </a:prstGeom>
          <a:noFill/>
          <a:ln/>
        </p:spPr>
        <p:txBody>
          <a:bodyPr wrap="square" lIns="0" tIns="0" rIns="0" bIns="0" rtlCol="0" anchor="t"/>
          <a:lstStyle/>
          <a:p>
            <a:pPr marL="0" indent="0" algn="l">
              <a:buNone/>
            </a:pPr>
            <a:r>
              <a:rPr lang="en-US" sz="1000" b="1" kern="0" spc="400" dirty="0">
                <a:solidFill>
                  <a:srgbClr val="C8A157"/>
                </a:solidFill>
                <a:latin typeface="Calibri" pitchFamily="34" charset="0"/>
                <a:ea typeface="Calibri" pitchFamily="34" charset="-122"/>
                <a:cs typeface="Calibri" pitchFamily="34" charset="-120"/>
              </a:rPr>
              <a:t>BRIDGING TALK 1 INTO YOUR CHART</a:t>
            </a:r>
            <a:endParaRPr lang="en-US" sz="1000" dirty="0"/>
          </a:p>
        </p:txBody>
      </p:sp>
      <p:sp>
        <p:nvSpPr>
          <p:cNvPr id="4" name="Text 2"/>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5" name="Text 3"/>
          <p:cNvSpPr/>
          <p:nvPr/>
        </p:nvSpPr>
        <p:spPr>
          <a:xfrm>
            <a:off x="548640" y="1051560"/>
            <a:ext cx="8092440" cy="77724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In Talk 1 we covered scope-appropriate screening with PHQ-9, GAD-7, and Q9 protocol. Here is how that screening data lives in the chiropractic chart — cleanly, defensibly, and within your scope.</a:t>
            </a:r>
            <a:endParaRPr lang="en-US" sz="1300" dirty="0"/>
          </a:p>
        </p:txBody>
      </p:sp>
      <p:sp>
        <p:nvSpPr>
          <p:cNvPr id="6" name="Shape 4"/>
          <p:cNvSpPr/>
          <p:nvPr/>
        </p:nvSpPr>
        <p:spPr>
          <a:xfrm>
            <a:off x="548640" y="1920240"/>
            <a:ext cx="4023360" cy="141732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7" name="Shape 5"/>
          <p:cNvSpPr/>
          <p:nvPr/>
        </p:nvSpPr>
        <p:spPr>
          <a:xfrm>
            <a:off x="548640" y="1920240"/>
            <a:ext cx="73152" cy="1417320"/>
          </a:xfrm>
          <a:prstGeom prst="rect">
            <a:avLst/>
          </a:prstGeom>
          <a:solidFill>
            <a:srgbClr val="1B3A4B"/>
          </a:solidFill>
          <a:ln/>
        </p:spPr>
        <p:txBody>
          <a:bodyPr/>
          <a:lstStyle/>
          <a:p>
            <a:endParaRPr lang="en-US"/>
          </a:p>
        </p:txBody>
      </p:sp>
      <p:sp>
        <p:nvSpPr>
          <p:cNvPr id="8" name="Text 6"/>
          <p:cNvSpPr/>
          <p:nvPr/>
        </p:nvSpPr>
        <p:spPr>
          <a:xfrm>
            <a:off x="777240" y="2057400"/>
            <a:ext cx="3657600" cy="320040"/>
          </a:xfrm>
          <a:prstGeom prst="rect">
            <a:avLst/>
          </a:prstGeom>
          <a:noFill/>
          <a:ln/>
        </p:spPr>
        <p:txBody>
          <a:bodyPr wrap="square" lIns="0" tIns="0" rIns="0" bIns="0" rtlCol="0" anchor="t"/>
          <a:lstStyle/>
          <a:p>
            <a:pPr marL="0" indent="0" algn="l">
              <a:buNone/>
            </a:pPr>
            <a:r>
              <a:rPr lang="en-US" sz="1100" b="1" dirty="0">
                <a:solidFill>
                  <a:srgbClr val="1B3A4B"/>
                </a:solidFill>
                <a:latin typeface="Calibri" pitchFamily="34" charset="0"/>
                <a:ea typeface="Calibri" pitchFamily="34" charset="-122"/>
                <a:cs typeface="Calibri" pitchFamily="34" charset="-120"/>
              </a:rPr>
              <a:t>WHAT TO DOCUMENT</a:t>
            </a:r>
            <a:endParaRPr lang="en-US" sz="1100" dirty="0"/>
          </a:p>
        </p:txBody>
      </p:sp>
      <p:sp>
        <p:nvSpPr>
          <p:cNvPr id="9" name="Text 7"/>
          <p:cNvSpPr/>
          <p:nvPr/>
        </p:nvSpPr>
        <p:spPr>
          <a:xfrm>
            <a:off x="777240" y="2423160"/>
            <a:ext cx="3657600" cy="77724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Raw screening tool name, score, and date</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Patient-reported symptoms in their own words</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Action triggered by score (referral, follow-up, etc.)</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Q9 (suicidality) on PHQ-9: response and immediate action documented separately</a:t>
            </a:r>
            <a:endParaRPr lang="en-US" sz="1000" dirty="0"/>
          </a:p>
        </p:txBody>
      </p:sp>
      <p:sp>
        <p:nvSpPr>
          <p:cNvPr id="10" name="Shape 8"/>
          <p:cNvSpPr/>
          <p:nvPr/>
        </p:nvSpPr>
        <p:spPr>
          <a:xfrm>
            <a:off x="4663440" y="1920240"/>
            <a:ext cx="3977640" cy="141732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9"/>
          <p:cNvSpPr/>
          <p:nvPr/>
        </p:nvSpPr>
        <p:spPr>
          <a:xfrm>
            <a:off x="4663440" y="1920240"/>
            <a:ext cx="73152" cy="1417320"/>
          </a:xfrm>
          <a:prstGeom prst="rect">
            <a:avLst/>
          </a:prstGeom>
          <a:solidFill>
            <a:srgbClr val="C8A157"/>
          </a:solidFill>
          <a:ln/>
        </p:spPr>
        <p:txBody>
          <a:bodyPr/>
          <a:lstStyle/>
          <a:p>
            <a:endParaRPr lang="en-US"/>
          </a:p>
        </p:txBody>
      </p:sp>
      <p:sp>
        <p:nvSpPr>
          <p:cNvPr id="12" name="Text 10"/>
          <p:cNvSpPr/>
          <p:nvPr/>
        </p:nvSpPr>
        <p:spPr>
          <a:xfrm>
            <a:off x="4892040" y="2057400"/>
            <a:ext cx="3611880" cy="320040"/>
          </a:xfrm>
          <a:prstGeom prst="rect">
            <a:avLst/>
          </a:prstGeom>
          <a:noFill/>
          <a:ln/>
        </p:spPr>
        <p:txBody>
          <a:bodyPr wrap="square" lIns="0" tIns="0" rIns="0" bIns="0" rtlCol="0" anchor="t"/>
          <a:lstStyle/>
          <a:p>
            <a:pPr marL="0" indent="0" algn="l">
              <a:buNone/>
            </a:pPr>
            <a:r>
              <a:rPr lang="en-US" sz="1100" b="1" dirty="0">
                <a:solidFill>
                  <a:srgbClr val="1B3A4B"/>
                </a:solidFill>
                <a:latin typeface="Calibri" pitchFamily="34" charset="0"/>
                <a:ea typeface="Calibri" pitchFamily="34" charset="-122"/>
                <a:cs typeface="Calibri" pitchFamily="34" charset="-120"/>
              </a:rPr>
              <a:t>WHAT NOT TO DOCUMENT</a:t>
            </a:r>
            <a:endParaRPr lang="en-US" sz="1100" dirty="0"/>
          </a:p>
        </p:txBody>
      </p:sp>
      <p:sp>
        <p:nvSpPr>
          <p:cNvPr id="13" name="Text 11"/>
          <p:cNvSpPr/>
          <p:nvPr/>
        </p:nvSpPr>
        <p:spPr>
          <a:xfrm>
            <a:off x="4892040" y="2423160"/>
            <a:ext cx="3611880" cy="77724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Severity labels ("moderate," "severe") — those are diagnostic territory</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Diagnostic conclusions ("patient is depressed")</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Speculation about psychotropic medication efficacy</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Trauma history details the patient volunteered — keep general</a:t>
            </a:r>
            <a:endParaRPr lang="en-US" sz="1000" dirty="0"/>
          </a:p>
        </p:txBody>
      </p:sp>
      <p:sp>
        <p:nvSpPr>
          <p:cNvPr id="14" name="Shape 12"/>
          <p:cNvSpPr/>
          <p:nvPr/>
        </p:nvSpPr>
        <p:spPr>
          <a:xfrm>
            <a:off x="548640" y="3429000"/>
            <a:ext cx="809244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5" name="Shape 13"/>
          <p:cNvSpPr/>
          <p:nvPr/>
        </p:nvSpPr>
        <p:spPr>
          <a:xfrm>
            <a:off x="548640" y="3429000"/>
            <a:ext cx="73152" cy="1280160"/>
          </a:xfrm>
          <a:prstGeom prst="rect">
            <a:avLst/>
          </a:prstGeom>
          <a:solidFill>
            <a:srgbClr val="5C6B73"/>
          </a:solidFill>
          <a:ln/>
        </p:spPr>
        <p:txBody>
          <a:bodyPr/>
          <a:lstStyle/>
          <a:p>
            <a:endParaRPr lang="en-US"/>
          </a:p>
        </p:txBody>
      </p:sp>
      <p:sp>
        <p:nvSpPr>
          <p:cNvPr id="16" name="Text 14"/>
          <p:cNvSpPr/>
          <p:nvPr/>
        </p:nvSpPr>
        <p:spPr>
          <a:xfrm>
            <a:off x="777240" y="3566160"/>
            <a:ext cx="7726680" cy="320040"/>
          </a:xfrm>
          <a:prstGeom prst="rect">
            <a:avLst/>
          </a:prstGeom>
          <a:noFill/>
          <a:ln/>
        </p:spPr>
        <p:txBody>
          <a:bodyPr wrap="square" lIns="0" tIns="0" rIns="0" bIns="0" rtlCol="0" anchor="t"/>
          <a:lstStyle/>
          <a:p>
            <a:pPr marL="0" indent="0" algn="l">
              <a:buNone/>
            </a:pPr>
            <a:r>
              <a:rPr lang="en-US" sz="1100" b="1" dirty="0">
                <a:solidFill>
                  <a:srgbClr val="1B3A4B"/>
                </a:solidFill>
                <a:latin typeface="Calibri" pitchFamily="34" charset="0"/>
                <a:ea typeface="Calibri" pitchFamily="34" charset="-122"/>
                <a:cs typeface="Calibri" pitchFamily="34" charset="-120"/>
              </a:rPr>
              <a:t>EXAMPLE: AUDIT-DEFENSIBLE PHQ-9 ENTRY</a:t>
            </a:r>
            <a:endParaRPr lang="en-US" sz="1100" dirty="0"/>
          </a:p>
        </p:txBody>
      </p:sp>
      <p:sp>
        <p:nvSpPr>
          <p:cNvPr id="17" name="Text 15"/>
          <p:cNvSpPr/>
          <p:nvPr/>
        </p:nvSpPr>
        <p:spPr>
          <a:xfrm>
            <a:off x="777240" y="3931920"/>
            <a:ext cx="772668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"Patient reports persistent low mood and difficulty sleeping for 6 weeks. PHQ-9 administered: score 14. Q9 response: 0. Discussed care coordination; patient consented to referral. Referral to [provider name] initiated; release of information signed and on file. Will follow up at next visit."</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Coding and Documentation Alignment</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54864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Codes follow documentation. Documentation must support every code billed. Mismatched codes are the fastest path to denials and audits.</a:t>
            </a:r>
            <a:endParaRPr lang="en-US" sz="1300" dirty="0"/>
          </a:p>
        </p:txBody>
      </p:sp>
      <p:sp>
        <p:nvSpPr>
          <p:cNvPr id="6" name="Text 3"/>
          <p:cNvSpPr/>
          <p:nvPr/>
        </p:nvSpPr>
        <p:spPr>
          <a:xfrm>
            <a:off x="548640" y="1828800"/>
            <a:ext cx="8092440" cy="2926080"/>
          </a:xfrm>
          <a:prstGeom prst="rect">
            <a:avLst/>
          </a:prstGeom>
          <a:noFill/>
          <a:ln/>
        </p:spPr>
        <p:txBody>
          <a:bodyPr wrap="square" lIns="0" tIns="0" rIns="0" bIns="0" rtlCol="0" anchor="t"/>
          <a:lstStyle/>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ICD-10 specificity: code to the highest level supported by your documentation. "M54.5 Low back pain" is non-specific; get to the underlying mechanism (M54.51 vertebrogenic, M54.16 lumbar region radiculopathy, M99.x segmental dysfunction codes) when documentation supports it.</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CPT supportability for CMT (98940/98941/98942) means documenting EVERY adjusted region BY NAME — not "cervical and lumbar." Specific levels: "C2-C3 anterior, T7 PR, L4-L5 with right SI dysfunction." Region count documented must match code billed.</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Modifier-AT (active treatment) is required on 98940/98941/98942 for Medicare to consider the service medically necessary. No AT = denied claim, every time. Chiropractic-specific. Do not skip.</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Modifier-25 (significant, separately identifiable E/M same day as CMT) is heavily audited in chiropractic practices. Document the E/M as a distinct service with its own history, exam, and decision-making — not boilerplate language.</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Modifier-59 must reflect a genuinely distinct procedural service. ABN documentation requires GA/GZ modifiers when applied. Wrong or missing modifier = denied or recouped payment.</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Time-based codes (97110, 97140, 97530) require start/stop times, specific intervention, and patient response. "Patient performed exercises" is not enough.</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Recoupment risk: payers routinely audit 12-24 months back. Documentation that did not support codes at the time of service triggers paybacks years later.</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Florida PIP, Personal Injury &amp; Workers’ Comp Documentation</a:t>
            </a:r>
            <a:endParaRPr lang="en-US" sz="2400" dirty="0"/>
          </a:p>
        </p:txBody>
      </p:sp>
      <p:sp>
        <p:nvSpPr>
          <p:cNvPr id="3" name="Text 1"/>
          <p:cNvSpPr/>
          <p:nvPr/>
        </p:nvSpPr>
        <p:spPr>
          <a:xfrm>
            <a:off x="548640" y="164592"/>
            <a:ext cx="8046720" cy="228600"/>
          </a:xfrm>
          <a:prstGeom prst="rect">
            <a:avLst/>
          </a:prstGeom>
          <a:noFill/>
          <a:ln/>
        </p:spPr>
        <p:txBody>
          <a:bodyPr wrap="square" lIns="0" tIns="0" rIns="0" bIns="0" rtlCol="0" anchor="t"/>
          <a:lstStyle/>
          <a:p>
            <a:pPr marL="0" indent="0" algn="l">
              <a:buNone/>
            </a:pPr>
            <a:r>
              <a:rPr lang="en-US" sz="1000" b="1" kern="0" spc="400" dirty="0">
                <a:solidFill>
                  <a:srgbClr val="C8A157"/>
                </a:solidFill>
                <a:latin typeface="Calibri" pitchFamily="34" charset="0"/>
                <a:ea typeface="Calibri" pitchFamily="34" charset="-122"/>
                <a:cs typeface="Calibri" pitchFamily="34" charset="-120"/>
              </a:rPr>
              <a:t>WHEN A CASE LEAVES YOUR CHART AND ENTERS A LEGAL PROCEEDING</a:t>
            </a:r>
            <a:endParaRPr lang="en-US" sz="1000" dirty="0"/>
          </a:p>
        </p:txBody>
      </p:sp>
      <p:sp>
        <p:nvSpPr>
          <p:cNvPr id="4" name="Text 2"/>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5" name="Text 3"/>
          <p:cNvSpPr/>
          <p:nvPr/>
        </p:nvSpPr>
        <p:spPr>
          <a:xfrm>
            <a:off x="548640" y="1051560"/>
            <a:ext cx="8092440" cy="1005840"/>
          </a:xfrm>
          <a:prstGeom prst="rect">
            <a:avLst/>
          </a:prstGeom>
          <a:noFill/>
          <a:ln/>
        </p:spPr>
        <p:txBody>
          <a:bodyPr wrap="square" lIns="0" tIns="0" rIns="0" bIns="0" rtlCol="0" anchor="t"/>
          <a:lstStyle/>
          <a:p>
            <a:pPr marL="0" indent="0" algn="l">
              <a:buNone/>
            </a:pPr>
            <a:r>
              <a:rPr lang="en-US" sz="1200" i="1" dirty="0">
                <a:solidFill>
                  <a:srgbClr val="5C6B73"/>
                </a:solidFill>
                <a:latin typeface="Calibri" pitchFamily="34" charset="0"/>
                <a:ea typeface="Calibri" pitchFamily="34" charset="-122"/>
                <a:cs typeface="Calibri" pitchFamily="34" charset="-120"/>
              </a:rPr>
              <a:t>Florida is the PIP capital of the United States. Documentation for PIP, PI, and workers’ comp cases is held to a higher standard — your chart will be read by an attorney, an IME doctor, an adjuster, and possibly a jury. The documentation principles below are mine; the legal strategy is your attorney’s domain (and Michael’s in the second half of this session).</a:t>
            </a:r>
            <a:endParaRPr lang="en-US" sz="1200" dirty="0"/>
          </a:p>
        </p:txBody>
      </p:sp>
      <p:sp>
        <p:nvSpPr>
          <p:cNvPr id="6" name="Text 4"/>
          <p:cNvSpPr/>
          <p:nvPr/>
        </p:nvSpPr>
        <p:spPr>
          <a:xfrm>
            <a:off x="548640" y="2194560"/>
            <a:ext cx="8092440" cy="2606040"/>
          </a:xfrm>
          <a:prstGeom prst="rect">
            <a:avLst/>
          </a:prstGeom>
          <a:noFill/>
          <a:ln/>
        </p:spPr>
        <p:txBody>
          <a:bodyPr wrap="square" lIns="0" tIns="0" rIns="0" bIns="0" rtlCol="0" anchor="t"/>
          <a:lstStyle/>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Causation language must be explicit — mechanism of injury → physical findings → working diagnosis → care plan. "Cervical sprain following MVA on [date], rear impact at moderate speed" is defensible. "Neck pain after accident" is not.</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Pre-existing condition acknowledgment and apportionment: if the patient had prior care for the same region, document it. Document what changed after the accident. Apportion explicitly. Silence on pre-existing conditions reads as concealment in deposition.</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Functional limitations documented at every visit — work, ADLs, sleep, driving, lifting limits. PIP and workers’ comp cases turn on functional impact, not pain scores in isolation.</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PIP-specific (FS 627.736): "initial services and care" must be provided within 14 days of the MVA for benefits to apply. Document the patient’s reported MVA date and your first encounter date prominently.</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Workers’ comp documentation includes formal MMI and impairment-rating events with specific Florida Division of Workers’ Compensation forms and standards. If your practice handles these cases, ensure you are trained on the formal documentation requirements before accepting them.</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IME (Independent Medical Examination) defense: under FS 627.736(7), insurers can compel IMEs. Your contemporaneous documentation is what allows you to push back when an IME contradicts your findings. Reconstructed notes will not survive.</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Patient brokering (FS 817.505) is a felony in Florida and renders resulting PIP claims nonreimbursable under FS 627.736(17). If a marketing arrangement exchanges anything of value for patient referrals, your documentation cannot save the claim.</a:t>
            </a:r>
            <a:endParaRPr lang="en-US" sz="9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HIPAA Documentation Requirements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54864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HIPAA compliance is documented compliance. The policies must exist on paper, in a file, and be demonstrably operational.</a:t>
            </a:r>
            <a:endParaRPr lang="en-US" sz="1300" dirty="0"/>
          </a:p>
        </p:txBody>
      </p:sp>
      <p:sp>
        <p:nvSpPr>
          <p:cNvPr id="6" name="Shape 3"/>
          <p:cNvSpPr/>
          <p:nvPr/>
        </p:nvSpPr>
        <p:spPr>
          <a:xfrm>
            <a:off x="548640" y="182880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7" name="Shape 4"/>
          <p:cNvSpPr/>
          <p:nvPr/>
        </p:nvSpPr>
        <p:spPr>
          <a:xfrm>
            <a:off x="548640" y="1828800"/>
            <a:ext cx="73152" cy="1280160"/>
          </a:xfrm>
          <a:prstGeom prst="rect">
            <a:avLst/>
          </a:prstGeom>
          <a:solidFill>
            <a:srgbClr val="1B3A4B"/>
          </a:solidFill>
          <a:ln/>
        </p:spPr>
        <p:txBody>
          <a:bodyPr/>
          <a:lstStyle/>
          <a:p>
            <a:endParaRPr lang="en-US"/>
          </a:p>
        </p:txBody>
      </p:sp>
      <p:sp>
        <p:nvSpPr>
          <p:cNvPr id="8" name="Text 5"/>
          <p:cNvSpPr/>
          <p:nvPr/>
        </p:nvSpPr>
        <p:spPr>
          <a:xfrm>
            <a:off x="777240" y="1965960"/>
            <a:ext cx="35661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WRITTEN POLICIES</a:t>
            </a:r>
            <a:endParaRPr lang="en-US" sz="1200" dirty="0"/>
          </a:p>
        </p:txBody>
      </p:sp>
      <p:sp>
        <p:nvSpPr>
          <p:cNvPr id="9" name="Text 6"/>
          <p:cNvSpPr/>
          <p:nvPr/>
        </p:nvSpPr>
        <p:spPr>
          <a:xfrm>
            <a:off x="777240" y="2331720"/>
            <a:ext cx="356616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Privacy policy, security policy, breach response policy. Reviewed and updated annually with date evidence.</a:t>
            </a:r>
            <a:endParaRPr lang="en-US" sz="1000" dirty="0"/>
          </a:p>
        </p:txBody>
      </p:sp>
      <p:sp>
        <p:nvSpPr>
          <p:cNvPr id="10" name="Shape 7"/>
          <p:cNvSpPr/>
          <p:nvPr/>
        </p:nvSpPr>
        <p:spPr>
          <a:xfrm>
            <a:off x="4663440" y="182880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8"/>
          <p:cNvSpPr/>
          <p:nvPr/>
        </p:nvSpPr>
        <p:spPr>
          <a:xfrm>
            <a:off x="4663440" y="1828800"/>
            <a:ext cx="73152" cy="1280160"/>
          </a:xfrm>
          <a:prstGeom prst="rect">
            <a:avLst/>
          </a:prstGeom>
          <a:solidFill>
            <a:srgbClr val="1B3A4B"/>
          </a:solidFill>
          <a:ln/>
        </p:spPr>
        <p:txBody>
          <a:bodyPr/>
          <a:lstStyle/>
          <a:p>
            <a:endParaRPr lang="en-US"/>
          </a:p>
        </p:txBody>
      </p:sp>
      <p:sp>
        <p:nvSpPr>
          <p:cNvPr id="12" name="Text 9"/>
          <p:cNvSpPr/>
          <p:nvPr/>
        </p:nvSpPr>
        <p:spPr>
          <a:xfrm>
            <a:off x="4892040" y="1965960"/>
            <a:ext cx="35661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TRAINING RECORDS</a:t>
            </a:r>
            <a:endParaRPr lang="en-US" sz="1200" dirty="0"/>
          </a:p>
        </p:txBody>
      </p:sp>
      <p:sp>
        <p:nvSpPr>
          <p:cNvPr id="13" name="Text 10"/>
          <p:cNvSpPr/>
          <p:nvPr/>
        </p:nvSpPr>
        <p:spPr>
          <a:xfrm>
            <a:off x="4892040" y="2331720"/>
            <a:ext cx="356616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Annual workforce training documented per employee. New hires trained at onboarding. Records retained.</a:t>
            </a:r>
            <a:endParaRPr lang="en-US" sz="1000" dirty="0"/>
          </a:p>
        </p:txBody>
      </p:sp>
      <p:sp>
        <p:nvSpPr>
          <p:cNvPr id="14" name="Shape 11"/>
          <p:cNvSpPr/>
          <p:nvPr/>
        </p:nvSpPr>
        <p:spPr>
          <a:xfrm>
            <a:off x="548640" y="324612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5" name="Shape 12"/>
          <p:cNvSpPr/>
          <p:nvPr/>
        </p:nvSpPr>
        <p:spPr>
          <a:xfrm>
            <a:off x="548640" y="3246120"/>
            <a:ext cx="73152" cy="1280160"/>
          </a:xfrm>
          <a:prstGeom prst="rect">
            <a:avLst/>
          </a:prstGeom>
          <a:solidFill>
            <a:srgbClr val="1B3A4B"/>
          </a:solidFill>
          <a:ln/>
        </p:spPr>
        <p:txBody>
          <a:bodyPr/>
          <a:lstStyle/>
          <a:p>
            <a:endParaRPr lang="en-US"/>
          </a:p>
        </p:txBody>
      </p:sp>
      <p:sp>
        <p:nvSpPr>
          <p:cNvPr id="16" name="Text 13"/>
          <p:cNvSpPr/>
          <p:nvPr/>
        </p:nvSpPr>
        <p:spPr>
          <a:xfrm>
            <a:off x="777240" y="3383280"/>
            <a:ext cx="35661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RISK ANALYSIS</a:t>
            </a:r>
            <a:endParaRPr lang="en-US" sz="1200" dirty="0"/>
          </a:p>
        </p:txBody>
      </p:sp>
      <p:sp>
        <p:nvSpPr>
          <p:cNvPr id="17" name="Text 14"/>
          <p:cNvSpPr/>
          <p:nvPr/>
        </p:nvSpPr>
        <p:spPr>
          <a:xfrm>
            <a:off x="777240" y="3749040"/>
            <a:ext cx="356616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Documented Security Risk Analysis covering technical, administrative, and physical safeguards. Updated when systems change.</a:t>
            </a:r>
            <a:endParaRPr lang="en-US" sz="1000" dirty="0"/>
          </a:p>
        </p:txBody>
      </p:sp>
      <p:sp>
        <p:nvSpPr>
          <p:cNvPr id="18" name="Shape 15"/>
          <p:cNvSpPr/>
          <p:nvPr/>
        </p:nvSpPr>
        <p:spPr>
          <a:xfrm>
            <a:off x="4663440" y="324612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9" name="Shape 16"/>
          <p:cNvSpPr/>
          <p:nvPr/>
        </p:nvSpPr>
        <p:spPr>
          <a:xfrm>
            <a:off x="4663440" y="3246120"/>
            <a:ext cx="73152" cy="1280160"/>
          </a:xfrm>
          <a:prstGeom prst="rect">
            <a:avLst/>
          </a:prstGeom>
          <a:solidFill>
            <a:srgbClr val="1B3A4B"/>
          </a:solidFill>
          <a:ln/>
        </p:spPr>
        <p:txBody>
          <a:bodyPr/>
          <a:lstStyle/>
          <a:p>
            <a:endParaRPr lang="en-US"/>
          </a:p>
        </p:txBody>
      </p:sp>
      <p:sp>
        <p:nvSpPr>
          <p:cNvPr id="20" name="Text 17"/>
          <p:cNvSpPr/>
          <p:nvPr/>
        </p:nvSpPr>
        <p:spPr>
          <a:xfrm>
            <a:off x="4892040" y="3383280"/>
            <a:ext cx="35661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BREACH RESPONSE</a:t>
            </a:r>
            <a:endParaRPr lang="en-US" sz="1200" dirty="0"/>
          </a:p>
        </p:txBody>
      </p:sp>
      <p:sp>
        <p:nvSpPr>
          <p:cNvPr id="21" name="Text 18"/>
          <p:cNvSpPr/>
          <p:nvPr/>
        </p:nvSpPr>
        <p:spPr>
          <a:xfrm>
            <a:off x="4892040" y="3749040"/>
            <a:ext cx="356616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Documented incident reports, mitigation steps, and required notifications. Even small incidents need a paper trail.</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bg>
      <p:bgPr>
        <a:solidFill>
          <a:srgbClr val="1B3A4B"/>
        </a:solidFill>
        <a:effectLst/>
      </p:bgPr>
    </p:bg>
    <p:spTree>
      <p:nvGrpSpPr>
        <p:cNvPr id="1" name=""/>
        <p:cNvGrpSpPr/>
        <p:nvPr/>
      </p:nvGrpSpPr>
      <p:grpSpPr>
        <a:xfrm>
          <a:off x="0" y="0"/>
          <a:ext cx="0" cy="0"/>
          <a:chOff x="0" y="0"/>
          <a:chExt cx="0" cy="0"/>
        </a:xfrm>
      </p:grpSpPr>
      <p:sp>
        <p:nvSpPr>
          <p:cNvPr id="2" name="Shape 0"/>
          <p:cNvSpPr/>
          <p:nvPr/>
        </p:nvSpPr>
        <p:spPr>
          <a:xfrm>
            <a:off x="640080" y="2103120"/>
            <a:ext cx="548640" cy="36576"/>
          </a:xfrm>
          <a:prstGeom prst="rect">
            <a:avLst/>
          </a:prstGeom>
          <a:solidFill>
            <a:srgbClr val="C8A157"/>
          </a:solidFill>
          <a:ln/>
        </p:spPr>
        <p:txBody>
          <a:bodyPr/>
          <a:lstStyle/>
          <a:p>
            <a:endParaRPr lang="en-US"/>
          </a:p>
        </p:txBody>
      </p:sp>
      <p:sp>
        <p:nvSpPr>
          <p:cNvPr id="3" name="Text 1"/>
          <p:cNvSpPr/>
          <p:nvPr/>
        </p:nvSpPr>
        <p:spPr>
          <a:xfrm>
            <a:off x="640080" y="1645920"/>
            <a:ext cx="7863840" cy="365760"/>
          </a:xfrm>
          <a:prstGeom prst="rect">
            <a:avLst/>
          </a:prstGeom>
          <a:noFill/>
          <a:ln/>
        </p:spPr>
        <p:txBody>
          <a:bodyPr wrap="square" lIns="0" tIns="0" rIns="0" bIns="0" rtlCol="0" anchor="t"/>
          <a:lstStyle/>
          <a:p>
            <a:pPr marL="0" indent="0" algn="l">
              <a:buNone/>
            </a:pPr>
            <a:r>
              <a:rPr lang="en-US" sz="1400" b="1" kern="0" spc="400" dirty="0">
                <a:solidFill>
                  <a:srgbClr val="C8A157"/>
                </a:solidFill>
                <a:latin typeface="Calibri" pitchFamily="34" charset="0"/>
                <a:ea typeface="Calibri" pitchFamily="34" charset="-122"/>
                <a:cs typeface="Calibri" pitchFamily="34" charset="-120"/>
              </a:rPr>
              <a:t>SECOND HALF</a:t>
            </a:r>
            <a:endParaRPr lang="en-US" sz="1400" dirty="0"/>
          </a:p>
        </p:txBody>
      </p:sp>
      <p:sp>
        <p:nvSpPr>
          <p:cNvPr id="4" name="Text 2"/>
          <p:cNvSpPr/>
          <p:nvPr/>
        </p:nvSpPr>
        <p:spPr>
          <a:xfrm>
            <a:off x="640080" y="2286000"/>
            <a:ext cx="7863840" cy="1463040"/>
          </a:xfrm>
          <a:prstGeom prst="rect">
            <a:avLst/>
          </a:prstGeom>
          <a:noFill/>
          <a:ln/>
        </p:spPr>
        <p:txBody>
          <a:bodyPr wrap="square" lIns="0" tIns="0" rIns="0" bIns="0" rtlCol="0" anchor="t"/>
          <a:lstStyle/>
          <a:p>
            <a:pPr marL="0" indent="0" algn="l">
              <a:buNone/>
            </a:pPr>
            <a:r>
              <a:rPr lang="en-US" sz="3200" b="1" dirty="0">
                <a:solidFill>
                  <a:srgbClr val="FFFFFF"/>
                </a:solidFill>
                <a:latin typeface="Calibri" pitchFamily="34" charset="0"/>
                <a:ea typeface="Calibri" pitchFamily="34" charset="-122"/>
                <a:cs typeface="Calibri" pitchFamily="34" charset="-120"/>
              </a:rPr>
              <a:t>Operational and Transition-Ready Documentation in Practice</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Operational Documentation</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Documentation that proves the business runs as a business — not just a clinic.</a:t>
            </a:r>
            <a:endParaRPr lang="en-US" sz="1300" dirty="0"/>
          </a:p>
        </p:txBody>
      </p:sp>
      <p:sp>
        <p:nvSpPr>
          <p:cNvPr id="6" name="Text 3"/>
          <p:cNvSpPr/>
          <p:nvPr/>
        </p:nvSpPr>
        <p:spPr>
          <a:xfrm>
            <a:off x="548640" y="1783080"/>
            <a:ext cx="8092440" cy="3017520"/>
          </a:xfrm>
          <a:prstGeom prst="rect">
            <a:avLst/>
          </a:prstGeom>
          <a:noFill/>
          <a:ln/>
        </p:spPr>
        <p:txBody>
          <a:bodyPr wrap="square" lIns="0" tIns="0" rIns="0" bIns="0" rtlCol="0" anchor="t"/>
          <a:lstStyle/>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Standard operating procedures (SOPs) for the most-repeated workflows: new patient intake, billing cycle, claims follow-up, opening/closing, x-ray, supplements (if applicable), referrals.</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Role descriptions and accountability clarity for every position — including the doctor. Without role definition, decisions concentrate in the owner and the practice cannot scale or transition.</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Employment files with offer letters, signed handbooks, I-9s and W-4s, training records, performance documentation, and termination files where applicable.</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Vendor and lease contracts in a central location with renewal dates tracked. Auto-renewing agreements you forgot about are operational risk.</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Financial records: separated personal/business accounts, monthly P&amp;L, normalized for owner compensation and one-time items, retained per CPA guidance.</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KPI dashboards: visit volume, new patients, retention, collections, days in AR, payer mix. Practices that can't show their numbers can't prove their value.</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OIG-Style Compliance Program Documentation</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59436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OIG guidance for individual and small group practices: seven elements of an effective compliance program. All seven require documentation.</a:t>
            </a:r>
            <a:endParaRPr lang="en-US" sz="1300" dirty="0"/>
          </a:p>
        </p:txBody>
      </p:sp>
      <p:sp>
        <p:nvSpPr>
          <p:cNvPr id="6" name="Shape 3"/>
          <p:cNvSpPr/>
          <p:nvPr/>
        </p:nvSpPr>
        <p:spPr>
          <a:xfrm>
            <a:off x="640080" y="1938528"/>
            <a:ext cx="292608" cy="292608"/>
          </a:xfrm>
          <a:prstGeom prst="ellipse">
            <a:avLst/>
          </a:prstGeom>
          <a:solidFill>
            <a:srgbClr val="1B3A4B"/>
          </a:solidFill>
          <a:ln/>
        </p:spPr>
        <p:txBody>
          <a:bodyPr/>
          <a:lstStyle/>
          <a:p>
            <a:endParaRPr lang="en-US"/>
          </a:p>
        </p:txBody>
      </p:sp>
      <p:sp>
        <p:nvSpPr>
          <p:cNvPr id="7" name="Text 4"/>
          <p:cNvSpPr/>
          <p:nvPr/>
        </p:nvSpPr>
        <p:spPr>
          <a:xfrm>
            <a:off x="640080" y="1938528"/>
            <a:ext cx="292608" cy="29260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8" name="Text 5"/>
          <p:cNvSpPr/>
          <p:nvPr/>
        </p:nvSpPr>
        <p:spPr>
          <a:xfrm>
            <a:off x="1097280" y="1920240"/>
            <a:ext cx="7315200" cy="32004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Internal monitoring and auditing through periodic audits.</a:t>
            </a:r>
            <a:endParaRPr lang="en-US" sz="1200" dirty="0"/>
          </a:p>
        </p:txBody>
      </p:sp>
      <p:sp>
        <p:nvSpPr>
          <p:cNvPr id="9" name="Shape 6"/>
          <p:cNvSpPr/>
          <p:nvPr/>
        </p:nvSpPr>
        <p:spPr>
          <a:xfrm>
            <a:off x="640080" y="2304288"/>
            <a:ext cx="292608" cy="292608"/>
          </a:xfrm>
          <a:prstGeom prst="ellipse">
            <a:avLst/>
          </a:prstGeom>
          <a:solidFill>
            <a:srgbClr val="1B3A4B"/>
          </a:solidFill>
          <a:ln/>
        </p:spPr>
        <p:txBody>
          <a:bodyPr/>
          <a:lstStyle/>
          <a:p>
            <a:endParaRPr lang="en-US"/>
          </a:p>
        </p:txBody>
      </p:sp>
      <p:sp>
        <p:nvSpPr>
          <p:cNvPr id="10" name="Text 7"/>
          <p:cNvSpPr/>
          <p:nvPr/>
        </p:nvSpPr>
        <p:spPr>
          <a:xfrm>
            <a:off x="640080" y="2304288"/>
            <a:ext cx="292608" cy="29260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1" name="Text 8"/>
          <p:cNvSpPr/>
          <p:nvPr/>
        </p:nvSpPr>
        <p:spPr>
          <a:xfrm>
            <a:off x="1097280" y="2286000"/>
            <a:ext cx="7315200" cy="32004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Implementing compliance and practice standards — written policies, procedures, and standards of conduct.</a:t>
            </a:r>
            <a:endParaRPr lang="en-US" sz="1200" dirty="0"/>
          </a:p>
        </p:txBody>
      </p:sp>
      <p:sp>
        <p:nvSpPr>
          <p:cNvPr id="12" name="Shape 9"/>
          <p:cNvSpPr/>
          <p:nvPr/>
        </p:nvSpPr>
        <p:spPr>
          <a:xfrm>
            <a:off x="640080" y="2670048"/>
            <a:ext cx="292608" cy="292608"/>
          </a:xfrm>
          <a:prstGeom prst="ellipse">
            <a:avLst/>
          </a:prstGeom>
          <a:solidFill>
            <a:srgbClr val="1B3A4B"/>
          </a:solidFill>
          <a:ln/>
        </p:spPr>
        <p:txBody>
          <a:bodyPr/>
          <a:lstStyle/>
          <a:p>
            <a:endParaRPr lang="en-US"/>
          </a:p>
        </p:txBody>
      </p:sp>
      <p:sp>
        <p:nvSpPr>
          <p:cNvPr id="13" name="Text 10"/>
          <p:cNvSpPr/>
          <p:nvPr/>
        </p:nvSpPr>
        <p:spPr>
          <a:xfrm>
            <a:off x="640080" y="2670048"/>
            <a:ext cx="292608" cy="29260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4" name="Text 11"/>
          <p:cNvSpPr/>
          <p:nvPr/>
        </p:nvSpPr>
        <p:spPr>
          <a:xfrm>
            <a:off x="1097280" y="2651760"/>
            <a:ext cx="7315200" cy="32004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Designating a compliance officer or contact.</a:t>
            </a:r>
            <a:endParaRPr lang="en-US" sz="1200" dirty="0"/>
          </a:p>
        </p:txBody>
      </p:sp>
      <p:sp>
        <p:nvSpPr>
          <p:cNvPr id="15" name="Shape 12"/>
          <p:cNvSpPr/>
          <p:nvPr/>
        </p:nvSpPr>
        <p:spPr>
          <a:xfrm>
            <a:off x="640080" y="3035808"/>
            <a:ext cx="292608" cy="292608"/>
          </a:xfrm>
          <a:prstGeom prst="ellipse">
            <a:avLst/>
          </a:prstGeom>
          <a:solidFill>
            <a:srgbClr val="1B3A4B"/>
          </a:solidFill>
          <a:ln/>
        </p:spPr>
        <p:txBody>
          <a:bodyPr/>
          <a:lstStyle/>
          <a:p>
            <a:endParaRPr lang="en-US"/>
          </a:p>
        </p:txBody>
      </p:sp>
      <p:sp>
        <p:nvSpPr>
          <p:cNvPr id="16" name="Text 13"/>
          <p:cNvSpPr/>
          <p:nvPr/>
        </p:nvSpPr>
        <p:spPr>
          <a:xfrm>
            <a:off x="640080" y="3035808"/>
            <a:ext cx="292608" cy="29260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17" name="Text 14"/>
          <p:cNvSpPr/>
          <p:nvPr/>
        </p:nvSpPr>
        <p:spPr>
          <a:xfrm>
            <a:off x="1097280" y="3017520"/>
            <a:ext cx="7315200" cy="32004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Conducting appropriate training and education (documented).</a:t>
            </a:r>
            <a:endParaRPr lang="en-US" sz="1200" dirty="0"/>
          </a:p>
        </p:txBody>
      </p:sp>
      <p:sp>
        <p:nvSpPr>
          <p:cNvPr id="18" name="Shape 15"/>
          <p:cNvSpPr/>
          <p:nvPr/>
        </p:nvSpPr>
        <p:spPr>
          <a:xfrm>
            <a:off x="640080" y="3401568"/>
            <a:ext cx="292608" cy="292608"/>
          </a:xfrm>
          <a:prstGeom prst="ellipse">
            <a:avLst/>
          </a:prstGeom>
          <a:solidFill>
            <a:srgbClr val="1B3A4B"/>
          </a:solidFill>
          <a:ln/>
        </p:spPr>
        <p:txBody>
          <a:bodyPr/>
          <a:lstStyle/>
          <a:p>
            <a:endParaRPr lang="en-US"/>
          </a:p>
        </p:txBody>
      </p:sp>
      <p:sp>
        <p:nvSpPr>
          <p:cNvPr id="19" name="Text 16"/>
          <p:cNvSpPr/>
          <p:nvPr/>
        </p:nvSpPr>
        <p:spPr>
          <a:xfrm>
            <a:off x="640080" y="3401568"/>
            <a:ext cx="292608" cy="29260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5</a:t>
            </a:r>
            <a:endParaRPr lang="en-US" sz="1600" dirty="0"/>
          </a:p>
        </p:txBody>
      </p:sp>
      <p:sp>
        <p:nvSpPr>
          <p:cNvPr id="20" name="Text 17"/>
          <p:cNvSpPr/>
          <p:nvPr/>
        </p:nvSpPr>
        <p:spPr>
          <a:xfrm>
            <a:off x="1097280" y="3383280"/>
            <a:ext cx="7315200" cy="32004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Responding appropriately to detected offenses and developing corrective action.</a:t>
            </a:r>
            <a:endParaRPr lang="en-US" sz="1200" dirty="0"/>
          </a:p>
        </p:txBody>
      </p:sp>
      <p:sp>
        <p:nvSpPr>
          <p:cNvPr id="21" name="Shape 18"/>
          <p:cNvSpPr/>
          <p:nvPr/>
        </p:nvSpPr>
        <p:spPr>
          <a:xfrm>
            <a:off x="640080" y="3767328"/>
            <a:ext cx="292608" cy="292608"/>
          </a:xfrm>
          <a:prstGeom prst="ellipse">
            <a:avLst/>
          </a:prstGeom>
          <a:solidFill>
            <a:srgbClr val="1B3A4B"/>
          </a:solidFill>
          <a:ln/>
        </p:spPr>
        <p:txBody>
          <a:bodyPr/>
          <a:lstStyle/>
          <a:p>
            <a:endParaRPr lang="en-US"/>
          </a:p>
        </p:txBody>
      </p:sp>
      <p:sp>
        <p:nvSpPr>
          <p:cNvPr id="22" name="Text 19"/>
          <p:cNvSpPr/>
          <p:nvPr/>
        </p:nvSpPr>
        <p:spPr>
          <a:xfrm>
            <a:off x="640080" y="3767328"/>
            <a:ext cx="292608" cy="29260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6</a:t>
            </a:r>
            <a:endParaRPr lang="en-US" sz="1600" dirty="0"/>
          </a:p>
        </p:txBody>
      </p:sp>
      <p:sp>
        <p:nvSpPr>
          <p:cNvPr id="23" name="Text 20"/>
          <p:cNvSpPr/>
          <p:nvPr/>
        </p:nvSpPr>
        <p:spPr>
          <a:xfrm>
            <a:off x="1097280" y="3749040"/>
            <a:ext cx="7315200" cy="32004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Developing open lines of communication.</a:t>
            </a:r>
            <a:endParaRPr lang="en-US" sz="1200" dirty="0"/>
          </a:p>
        </p:txBody>
      </p:sp>
      <p:sp>
        <p:nvSpPr>
          <p:cNvPr id="24" name="Shape 21"/>
          <p:cNvSpPr/>
          <p:nvPr/>
        </p:nvSpPr>
        <p:spPr>
          <a:xfrm>
            <a:off x="640080" y="4133088"/>
            <a:ext cx="292608" cy="292608"/>
          </a:xfrm>
          <a:prstGeom prst="ellipse">
            <a:avLst/>
          </a:prstGeom>
          <a:solidFill>
            <a:srgbClr val="1B3A4B"/>
          </a:solidFill>
          <a:ln/>
        </p:spPr>
        <p:txBody>
          <a:bodyPr/>
          <a:lstStyle/>
          <a:p>
            <a:endParaRPr lang="en-US"/>
          </a:p>
        </p:txBody>
      </p:sp>
      <p:sp>
        <p:nvSpPr>
          <p:cNvPr id="25" name="Text 22"/>
          <p:cNvSpPr/>
          <p:nvPr/>
        </p:nvSpPr>
        <p:spPr>
          <a:xfrm>
            <a:off x="640080" y="4133088"/>
            <a:ext cx="292608" cy="29260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7</a:t>
            </a:r>
            <a:endParaRPr lang="en-US" sz="1600" dirty="0"/>
          </a:p>
        </p:txBody>
      </p:sp>
      <p:sp>
        <p:nvSpPr>
          <p:cNvPr id="26" name="Text 23"/>
          <p:cNvSpPr/>
          <p:nvPr/>
        </p:nvSpPr>
        <p:spPr>
          <a:xfrm>
            <a:off x="1097280" y="4114800"/>
            <a:ext cx="7315200" cy="32004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Enforcing disciplinary standards through well-publicized guidelines.</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bg>
      <p:bgPr>
        <a:solidFill>
          <a:srgbClr val="1B3A4B"/>
        </a:solidFill>
        <a:effectLst/>
      </p:bgPr>
    </p:bg>
    <p:spTree>
      <p:nvGrpSpPr>
        <p:cNvPr id="1" name=""/>
        <p:cNvGrpSpPr/>
        <p:nvPr/>
      </p:nvGrpSpPr>
      <p:grpSpPr>
        <a:xfrm>
          <a:off x="0" y="0"/>
          <a:ext cx="0" cy="0"/>
          <a:chOff x="0" y="0"/>
          <a:chExt cx="0" cy="0"/>
        </a:xfrm>
      </p:grpSpPr>
      <p:sp>
        <p:nvSpPr>
          <p:cNvPr id="2" name="Shape 0"/>
          <p:cNvSpPr/>
          <p:nvPr/>
        </p:nvSpPr>
        <p:spPr>
          <a:xfrm>
            <a:off x="640080" y="1554480"/>
            <a:ext cx="914400" cy="36576"/>
          </a:xfrm>
          <a:prstGeom prst="rect">
            <a:avLst/>
          </a:prstGeom>
          <a:solidFill>
            <a:srgbClr val="C8A157"/>
          </a:solidFill>
          <a:ln/>
        </p:spPr>
        <p:txBody>
          <a:bodyPr/>
          <a:lstStyle/>
          <a:p>
            <a:endParaRPr lang="en-US"/>
          </a:p>
        </p:txBody>
      </p:sp>
      <p:sp>
        <p:nvSpPr>
          <p:cNvPr id="3" name="Text 1"/>
          <p:cNvSpPr/>
          <p:nvPr/>
        </p:nvSpPr>
        <p:spPr>
          <a:xfrm>
            <a:off x="640080" y="1691640"/>
            <a:ext cx="7863840" cy="1463040"/>
          </a:xfrm>
          <a:prstGeom prst="rect">
            <a:avLst/>
          </a:prstGeom>
          <a:noFill/>
          <a:ln/>
        </p:spPr>
        <p:txBody>
          <a:bodyPr wrap="square" lIns="0" tIns="0" rIns="0" bIns="0" rtlCol="0" anchor="t"/>
          <a:lstStyle/>
          <a:p>
            <a:pPr marL="0" indent="0" algn="l">
              <a:buNone/>
            </a:pPr>
            <a:r>
              <a:rPr lang="en-US" sz="3600" b="1" dirty="0">
                <a:solidFill>
                  <a:srgbClr val="FFFFFF"/>
                </a:solidFill>
                <a:latin typeface="Calibri" pitchFamily="34" charset="0"/>
                <a:ea typeface="Calibri" pitchFamily="34" charset="-122"/>
                <a:cs typeface="Calibri" pitchFamily="34" charset="-120"/>
              </a:rPr>
              <a:t>Building Your Chiropractic Practice With the End in Mind</a:t>
            </a:r>
            <a:endParaRPr lang="en-US" sz="3600" dirty="0"/>
          </a:p>
        </p:txBody>
      </p:sp>
      <p:sp>
        <p:nvSpPr>
          <p:cNvPr id="4" name="Text 2"/>
          <p:cNvSpPr/>
          <p:nvPr/>
        </p:nvSpPr>
        <p:spPr>
          <a:xfrm>
            <a:off x="640080" y="3291840"/>
            <a:ext cx="7863840" cy="548640"/>
          </a:xfrm>
          <a:prstGeom prst="rect">
            <a:avLst/>
          </a:prstGeom>
          <a:noFill/>
          <a:ln/>
        </p:spPr>
        <p:txBody>
          <a:bodyPr wrap="square" lIns="0" tIns="0" rIns="0" bIns="0" rtlCol="0" anchor="t"/>
          <a:lstStyle/>
          <a:p>
            <a:pPr marL="0" indent="0" algn="l">
              <a:buNone/>
            </a:pPr>
            <a:r>
              <a:rPr lang="en-US" sz="1800" i="1" dirty="0">
                <a:solidFill>
                  <a:srgbClr val="E0C998"/>
                </a:solidFill>
                <a:latin typeface="Calibri" pitchFamily="34" charset="0"/>
                <a:ea typeface="Calibri" pitchFamily="34" charset="-122"/>
                <a:cs typeface="Calibri" pitchFamily="34" charset="-120"/>
              </a:rPr>
              <a:t>Compliance, Risk Management &amp; Practice Transition  —  The Documentation Foundation</a:t>
            </a:r>
            <a:endParaRPr lang="en-US" sz="1800" dirty="0"/>
          </a:p>
        </p:txBody>
      </p:sp>
      <p:sp>
        <p:nvSpPr>
          <p:cNvPr id="5" name="Text 3"/>
          <p:cNvSpPr/>
          <p:nvPr/>
        </p:nvSpPr>
        <p:spPr>
          <a:xfrm>
            <a:off x="640080" y="4160520"/>
            <a:ext cx="7863840" cy="320040"/>
          </a:xfrm>
          <a:prstGeom prst="rect">
            <a:avLst/>
          </a:prstGeom>
          <a:noFill/>
          <a:ln/>
        </p:spPr>
        <p:txBody>
          <a:bodyPr wrap="square" lIns="0" tIns="0" rIns="0" bIns="0" rtlCol="0" anchor="t"/>
          <a:lstStyle/>
          <a:p>
            <a:pPr marL="0" indent="0" algn="l">
              <a:buNone/>
            </a:pPr>
            <a:r>
              <a:rPr lang="en-US" sz="1600" b="1" dirty="0">
                <a:solidFill>
                  <a:srgbClr val="FFFFFF"/>
                </a:solidFill>
                <a:latin typeface="Calibri" pitchFamily="34" charset="0"/>
                <a:ea typeface="Calibri" pitchFamily="34" charset="-122"/>
                <a:cs typeface="Calibri" pitchFamily="34" charset="-120"/>
              </a:rPr>
              <a:t>Edisa Shirley, PhD, LMHC</a:t>
            </a:r>
            <a:endParaRPr lang="en-US" sz="1600" dirty="0"/>
          </a:p>
        </p:txBody>
      </p:sp>
      <p:sp>
        <p:nvSpPr>
          <p:cNvPr id="6" name="Text 4"/>
          <p:cNvSpPr/>
          <p:nvPr/>
        </p:nvSpPr>
        <p:spPr>
          <a:xfrm>
            <a:off x="640080" y="4480560"/>
            <a:ext cx="7863840" cy="274320"/>
          </a:xfrm>
          <a:prstGeom prst="rect">
            <a:avLst/>
          </a:prstGeom>
          <a:noFill/>
          <a:ln/>
        </p:spPr>
        <p:txBody>
          <a:bodyPr wrap="square" lIns="0" tIns="0" rIns="0" bIns="0" rtlCol="0" anchor="t"/>
          <a:lstStyle/>
          <a:p>
            <a:pPr marL="0" indent="0" algn="l">
              <a:buNone/>
            </a:pPr>
            <a:r>
              <a:rPr lang="en-US" sz="1200" dirty="0">
                <a:solidFill>
                  <a:srgbClr val="E0C998"/>
                </a:solidFill>
                <a:latin typeface="Calibri" pitchFamily="34" charset="0"/>
                <a:ea typeface="Calibri" pitchFamily="34" charset="-122"/>
                <a:cs typeface="Calibri" pitchFamily="34" charset="-120"/>
              </a:rPr>
              <a:t>FCA SE Regional Convention  |  Florida Chiropractic Association</a:t>
            </a:r>
            <a:endParaRPr lang="en-US" sz="1200" dirty="0"/>
          </a:p>
        </p:txBody>
      </p:sp>
      <p:sp>
        <p:nvSpPr>
          <p:cNvPr id="7" name="Text 5"/>
          <p:cNvSpPr/>
          <p:nvPr/>
        </p:nvSpPr>
        <p:spPr>
          <a:xfrm>
            <a:off x="640080" y="4736592"/>
            <a:ext cx="7863840" cy="274320"/>
          </a:xfrm>
          <a:prstGeom prst="rect">
            <a:avLst/>
          </a:prstGeom>
          <a:noFill/>
          <a:ln/>
        </p:spPr>
        <p:txBody>
          <a:bodyPr wrap="square" lIns="0" tIns="0" rIns="0" bIns="0" rtlCol="0" anchor="t"/>
          <a:lstStyle/>
          <a:p>
            <a:pPr marL="0" indent="0" algn="l">
              <a:buNone/>
            </a:pPr>
            <a:r>
              <a:rPr lang="en-US" sz="1100" dirty="0">
                <a:solidFill>
                  <a:srgbClr val="AAAAAA"/>
                </a:solidFill>
                <a:latin typeface="Calibri" pitchFamily="34" charset="0"/>
                <a:ea typeface="Calibri" pitchFamily="34" charset="-122"/>
                <a:cs typeface="Calibri" pitchFamily="34" charset="-120"/>
              </a:rPr>
              <a:t>Friday, May 29, 2026  |  The Westin Fort Lauderdale Beach Resort</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Documenting That the Practice Runs Without You</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"Owner-dependent" practices are worth less and transition harder. Documentation is the antidote.</a:t>
            </a:r>
            <a:endParaRPr lang="en-US" sz="1300" dirty="0"/>
          </a:p>
        </p:txBody>
      </p:sp>
      <p:sp>
        <p:nvSpPr>
          <p:cNvPr id="6" name="Text 3"/>
          <p:cNvSpPr/>
          <p:nvPr/>
        </p:nvSpPr>
        <p:spPr>
          <a:xfrm>
            <a:off x="548640" y="1783080"/>
            <a:ext cx="8092440" cy="320040"/>
          </a:xfrm>
          <a:prstGeom prst="rect">
            <a:avLst/>
          </a:prstGeom>
          <a:noFill/>
          <a:ln/>
        </p:spPr>
        <p:txBody>
          <a:bodyPr wrap="square" lIns="0" tIns="0" rIns="0" bIns="0" rtlCol="0" anchor="t"/>
          <a:lstStyle/>
          <a:p>
            <a:pPr marL="0" indent="0" algn="l">
              <a:buNone/>
            </a:pPr>
            <a:r>
              <a:rPr lang="en-US" sz="1200" b="1" kern="0" spc="300" dirty="0">
                <a:solidFill>
                  <a:srgbClr val="C8A157"/>
                </a:solidFill>
                <a:latin typeface="Calibri" pitchFamily="34" charset="0"/>
                <a:ea typeface="Calibri" pitchFamily="34" charset="-122"/>
                <a:cs typeface="Calibri" pitchFamily="34" charset="-120"/>
              </a:rPr>
              <a:t>THE TWO-WEEK TEST</a:t>
            </a:r>
            <a:endParaRPr lang="en-US" sz="1200" dirty="0"/>
          </a:p>
        </p:txBody>
      </p:sp>
      <p:sp>
        <p:nvSpPr>
          <p:cNvPr id="7" name="Text 4"/>
          <p:cNvSpPr/>
          <p:nvPr/>
        </p:nvSpPr>
        <p:spPr>
          <a:xfrm>
            <a:off x="548640" y="2103120"/>
            <a:ext cx="8092440" cy="457200"/>
          </a:xfrm>
          <a:prstGeom prst="rect">
            <a:avLst/>
          </a:prstGeom>
          <a:noFill/>
          <a:ln/>
        </p:spPr>
        <p:txBody>
          <a:bodyPr wrap="square" lIns="0" tIns="0" rIns="0" bIns="0" rtlCol="0" anchor="t"/>
          <a:lstStyle/>
          <a:p>
            <a:pPr marL="0" indent="0" algn="l">
              <a:buNone/>
            </a:pPr>
            <a:r>
              <a:rPr lang="en-US" sz="1300" i="1" dirty="0">
                <a:solidFill>
                  <a:srgbClr val="2B2B2B"/>
                </a:solidFill>
                <a:latin typeface="Calibri" pitchFamily="34" charset="0"/>
                <a:ea typeface="Calibri" pitchFamily="34" charset="-122"/>
                <a:cs typeface="Calibri" pitchFamily="34" charset="-120"/>
              </a:rPr>
              <a:t>If you disappeared for two weeks, what would break? Whatever the answer is — that's where you have a documentation gap.</a:t>
            </a:r>
            <a:endParaRPr lang="en-US" sz="1300" dirty="0"/>
          </a:p>
        </p:txBody>
      </p:sp>
      <p:sp>
        <p:nvSpPr>
          <p:cNvPr id="8" name="Text 5"/>
          <p:cNvSpPr/>
          <p:nvPr/>
        </p:nvSpPr>
        <p:spPr>
          <a:xfrm>
            <a:off x="548640" y="2606040"/>
            <a:ext cx="8092440" cy="2011680"/>
          </a:xfrm>
          <a:prstGeom prst="rect">
            <a:avLst/>
          </a:prstGeom>
          <a:noFill/>
          <a:ln/>
        </p:spPr>
        <p:txBody>
          <a:bodyPr wrap="square" lIns="0" tIns="0" rIns="0" bIns="0" rtlCol="0" anchor="t"/>
          <a:lstStyle/>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Only YOU know how to handle the Tuesday afternoon walk-in with acute LBP and red flags — needed: documented red-flag triage protocol every doctor and CA can follow.</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Only YOU remember which patients need lower force, which have post-fusion limitations, which are pregnant, which are post-MVA cases requiring elevated documentation standards — needed: chart flags and a structured patient summary visible at every visit.</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Only YOUR biller knows which payer denies what and how to appeal — needed: payer matrix, denial response playbook, and documented escalation path.</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Vendor relationships, system passwords, or login credentials known only to you — needed: secure password vault and emergency access procedures.</a:t>
            </a:r>
            <a:endParaRPr lang="en-US" sz="1100" dirty="0"/>
          </a:p>
          <a:p>
            <a:pPr marL="342900" indent="-342900" algn="l">
              <a:spcAft>
                <a:spcPts val="600"/>
              </a:spcAft>
              <a:buSzPct val="100000"/>
              <a:buChar char="•"/>
            </a:pPr>
            <a:r>
              <a:rPr lang="en-US" sz="1100" dirty="0">
                <a:solidFill>
                  <a:srgbClr val="2B2B2B"/>
                </a:solidFill>
                <a:latin typeface="Calibri" pitchFamily="34" charset="0"/>
                <a:ea typeface="Calibri" pitchFamily="34" charset="-122"/>
                <a:cs typeface="Calibri" pitchFamily="34" charset="-120"/>
              </a:rPr>
              <a:t>Financial signing authority and banking access that live only with you — needed: documented backup signers, banking POA, accountant on file.</a:t>
            </a:r>
            <a:endParaRPr lang="en-US"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Transition-Ready Documentation</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43000"/>
            <a:ext cx="7132320" cy="777240"/>
          </a:xfrm>
          <a:prstGeom prst="rect">
            <a:avLst/>
          </a:prstGeom>
          <a:noFill/>
          <a:ln/>
        </p:spPr>
        <p:txBody>
          <a:bodyPr wrap="square" lIns="0" tIns="0" rIns="0" bIns="0" rtlCol="0" anchor="t"/>
          <a:lstStyle/>
          <a:p>
            <a:pPr marL="0" indent="0" algn="l">
              <a:buNone/>
            </a:pPr>
            <a:r>
              <a:rPr lang="en-US" sz="1200" i="1" dirty="0">
                <a:solidFill>
                  <a:srgbClr val="5C6B73"/>
                </a:solidFill>
                <a:latin typeface="Calibri" pitchFamily="34" charset="0"/>
                <a:ea typeface="Calibri" pitchFamily="34" charset="-122"/>
                <a:cs typeface="Calibri" pitchFamily="34" charset="-120"/>
              </a:rPr>
              <a:t>The documentation that determines your exit valuation is what you create five years before you exit. Whether transition is years away or imminent — these are the files buyers, partners, and successors examine.</a:t>
            </a:r>
            <a:endParaRPr lang="en-US" sz="1200" dirty="0"/>
          </a:p>
        </p:txBody>
      </p:sp>
      <p:sp>
        <p:nvSpPr>
          <p:cNvPr id="6" name="Shape 3"/>
          <p:cNvSpPr/>
          <p:nvPr/>
        </p:nvSpPr>
        <p:spPr>
          <a:xfrm>
            <a:off x="548640" y="2011680"/>
            <a:ext cx="3931920" cy="26974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7" name="Shape 4"/>
          <p:cNvSpPr/>
          <p:nvPr/>
        </p:nvSpPr>
        <p:spPr>
          <a:xfrm>
            <a:off x="548640" y="2011680"/>
            <a:ext cx="73152" cy="2697480"/>
          </a:xfrm>
          <a:prstGeom prst="rect">
            <a:avLst/>
          </a:prstGeom>
          <a:solidFill>
            <a:srgbClr val="1B3A4B"/>
          </a:solidFill>
          <a:ln/>
        </p:spPr>
        <p:txBody>
          <a:bodyPr/>
          <a:lstStyle/>
          <a:p>
            <a:endParaRPr lang="en-US"/>
          </a:p>
        </p:txBody>
      </p:sp>
      <p:sp>
        <p:nvSpPr>
          <p:cNvPr id="8" name="Text 5"/>
          <p:cNvSpPr/>
          <p:nvPr/>
        </p:nvSpPr>
        <p:spPr>
          <a:xfrm>
            <a:off x="777240" y="21488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FINANCIAL DOCUMENTATION</a:t>
            </a:r>
            <a:endParaRPr lang="en-US" sz="1400" dirty="0"/>
          </a:p>
        </p:txBody>
      </p:sp>
      <p:sp>
        <p:nvSpPr>
          <p:cNvPr id="9" name="Text 6"/>
          <p:cNvSpPr/>
          <p:nvPr/>
        </p:nvSpPr>
        <p:spPr>
          <a:xfrm>
            <a:off x="777240" y="2514600"/>
            <a:ext cx="3566160" cy="20574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3 years of clean P&amp;Ls, normalized</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3 years of tax returns matched to P&amp;L</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Monthly bank statements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Accounts receivable aging</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Payer mix analysis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Practice valuation supporting documents (revenue trends, patient counts, retention)</a:t>
            </a:r>
            <a:endParaRPr lang="en-US" sz="1100" dirty="0"/>
          </a:p>
        </p:txBody>
      </p:sp>
      <p:sp>
        <p:nvSpPr>
          <p:cNvPr id="10" name="Shape 7"/>
          <p:cNvSpPr/>
          <p:nvPr/>
        </p:nvSpPr>
        <p:spPr>
          <a:xfrm>
            <a:off x="4663440" y="2011680"/>
            <a:ext cx="3931920" cy="26974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8"/>
          <p:cNvSpPr/>
          <p:nvPr/>
        </p:nvSpPr>
        <p:spPr>
          <a:xfrm>
            <a:off x="4663440" y="2011680"/>
            <a:ext cx="73152" cy="2697480"/>
          </a:xfrm>
          <a:prstGeom prst="rect">
            <a:avLst/>
          </a:prstGeom>
          <a:solidFill>
            <a:srgbClr val="C8A157"/>
          </a:solidFill>
          <a:ln/>
        </p:spPr>
        <p:txBody>
          <a:bodyPr/>
          <a:lstStyle/>
          <a:p>
            <a:endParaRPr lang="en-US"/>
          </a:p>
        </p:txBody>
      </p:sp>
      <p:sp>
        <p:nvSpPr>
          <p:cNvPr id="12" name="Text 9"/>
          <p:cNvSpPr/>
          <p:nvPr/>
        </p:nvSpPr>
        <p:spPr>
          <a:xfrm>
            <a:off x="4892040" y="21488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OPERATIONAL &amp; LEGAL</a:t>
            </a:r>
            <a:endParaRPr lang="en-US" sz="1400" dirty="0"/>
          </a:p>
        </p:txBody>
      </p:sp>
      <p:sp>
        <p:nvSpPr>
          <p:cNvPr id="13" name="Text 10"/>
          <p:cNvSpPr/>
          <p:nvPr/>
        </p:nvSpPr>
        <p:spPr>
          <a:xfrm>
            <a:off x="4892040" y="2514600"/>
            <a:ext cx="3566160" cy="20574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Lease (with renewal terms)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All vendor contracts and service agreements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Employment agreements and non-competes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Equipment lists and ownership documentation</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Practice formation documents and corporate records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Active and resolved litigation files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Insurance policies (malpractice, GL, cyber)</a:t>
            </a:r>
            <a:endParaRPr 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Common Documentation Pitfalls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Patterns commonly cited in audit findings, malpractice cases, and stalled practice transitions:</a:t>
            </a:r>
            <a:endParaRPr lang="en-US" sz="1300" dirty="0"/>
          </a:p>
        </p:txBody>
      </p:sp>
      <p:sp>
        <p:nvSpPr>
          <p:cNvPr id="6" name="Text 3"/>
          <p:cNvSpPr/>
          <p:nvPr/>
        </p:nvSpPr>
        <p:spPr>
          <a:xfrm>
            <a:off x="548640" y="1783080"/>
            <a:ext cx="8092440" cy="3017520"/>
          </a:xfrm>
          <a:prstGeom prst="rect">
            <a:avLst/>
          </a:prstGeom>
          <a:noFill/>
          <a:ln/>
        </p:spPr>
        <p:txBody>
          <a:bodyPr wrap="square" lIns="0" tIns="0" rIns="0" bIns="0" rtlCol="0" anchor="t"/>
          <a:lstStyle/>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Missing or generic informed consent — no chiropractic-specific consent in the chart.</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Cloned SOAP notes — the same Subjective, Objective, and Plan language across visits. This is the chiropractic-specific audit flag and the most common one.</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Adjustment-region documentation that does not match the CPT code billed (98941 billed but only 2 regions documented in the SOAP).</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Maintenance care billed as active treatment — missing AT modifier or missing functional re-evaluation that justifies continued active care.</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X-ray reports that exist only in the imaging system, not in the patient’s chart.</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Late-signed notes signed in batches days or weeks after the visit.</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No documentation of patient-specific medical necessity tying services to diagnoses and functional goals.</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Treatment plans that are vague, undated, or missing entirely.</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Employment files missing I-9s, signed handbooks, or termination documentation.</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Lack of separation between personal and practice expenses — common in owner-operated practices, but creates documentation gaps that buyers and lenders flag during due diligence. Consult your CPA on remediation.</a:t>
            </a:r>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Five-Domain Documentation Self-Assessment</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Score each domain 1–5. Anything below 4 is your near-term priority.</a:t>
            </a:r>
            <a:endParaRPr lang="en-US" sz="1300" dirty="0"/>
          </a:p>
        </p:txBody>
      </p:sp>
      <p:sp>
        <p:nvSpPr>
          <p:cNvPr id="6" name="Shape 3"/>
          <p:cNvSpPr/>
          <p:nvPr/>
        </p:nvSpPr>
        <p:spPr>
          <a:xfrm>
            <a:off x="640080" y="1874520"/>
            <a:ext cx="411480" cy="411480"/>
          </a:xfrm>
          <a:prstGeom prst="ellipse">
            <a:avLst/>
          </a:prstGeom>
          <a:solidFill>
            <a:srgbClr val="1B3A4B"/>
          </a:solidFill>
          <a:ln/>
        </p:spPr>
        <p:txBody>
          <a:bodyPr/>
          <a:lstStyle/>
          <a:p>
            <a:endParaRPr lang="en-US"/>
          </a:p>
        </p:txBody>
      </p:sp>
      <p:sp>
        <p:nvSpPr>
          <p:cNvPr id="7" name="Text 4"/>
          <p:cNvSpPr/>
          <p:nvPr/>
        </p:nvSpPr>
        <p:spPr>
          <a:xfrm>
            <a:off x="640080" y="187452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8" name="Text 5"/>
          <p:cNvSpPr/>
          <p:nvPr/>
        </p:nvSpPr>
        <p:spPr>
          <a:xfrm>
            <a:off x="1188720" y="1828800"/>
            <a:ext cx="1645920" cy="50292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Clinical</a:t>
            </a:r>
            <a:endParaRPr lang="en-US" sz="1400" dirty="0"/>
          </a:p>
        </p:txBody>
      </p:sp>
      <p:sp>
        <p:nvSpPr>
          <p:cNvPr id="9" name="Text 6"/>
          <p:cNvSpPr/>
          <p:nvPr/>
        </p:nvSpPr>
        <p:spPr>
          <a:xfrm>
            <a:off x="2926080" y="1828800"/>
            <a:ext cx="571500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Are SOAP notes complete, contemporaneous, and audit-ready every visit?</a:t>
            </a:r>
            <a:endParaRPr lang="en-US" sz="1100" dirty="0"/>
          </a:p>
        </p:txBody>
      </p:sp>
      <p:sp>
        <p:nvSpPr>
          <p:cNvPr id="10" name="Shape 7"/>
          <p:cNvSpPr/>
          <p:nvPr/>
        </p:nvSpPr>
        <p:spPr>
          <a:xfrm>
            <a:off x="640080" y="2468880"/>
            <a:ext cx="411480" cy="411480"/>
          </a:xfrm>
          <a:prstGeom prst="ellipse">
            <a:avLst/>
          </a:prstGeom>
          <a:solidFill>
            <a:srgbClr val="1B3A4B"/>
          </a:solidFill>
          <a:ln/>
        </p:spPr>
        <p:txBody>
          <a:bodyPr/>
          <a:lstStyle/>
          <a:p>
            <a:endParaRPr lang="en-US"/>
          </a:p>
        </p:txBody>
      </p:sp>
      <p:sp>
        <p:nvSpPr>
          <p:cNvPr id="11" name="Text 8"/>
          <p:cNvSpPr/>
          <p:nvPr/>
        </p:nvSpPr>
        <p:spPr>
          <a:xfrm>
            <a:off x="640080" y="246888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2" name="Text 9"/>
          <p:cNvSpPr/>
          <p:nvPr/>
        </p:nvSpPr>
        <p:spPr>
          <a:xfrm>
            <a:off x="1188720" y="2423160"/>
            <a:ext cx="1645920" cy="50292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Compliance</a:t>
            </a:r>
            <a:endParaRPr lang="en-US" sz="1400" dirty="0"/>
          </a:p>
        </p:txBody>
      </p:sp>
      <p:sp>
        <p:nvSpPr>
          <p:cNvPr id="13" name="Text 10"/>
          <p:cNvSpPr/>
          <p:nvPr/>
        </p:nvSpPr>
        <p:spPr>
          <a:xfrm>
            <a:off x="2926080" y="2423160"/>
            <a:ext cx="571500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Do you have written policies, training records, SRA, and breach response — with date evidence?</a:t>
            </a:r>
            <a:endParaRPr lang="en-US" sz="1100" dirty="0"/>
          </a:p>
        </p:txBody>
      </p:sp>
      <p:sp>
        <p:nvSpPr>
          <p:cNvPr id="14" name="Shape 11"/>
          <p:cNvSpPr/>
          <p:nvPr/>
        </p:nvSpPr>
        <p:spPr>
          <a:xfrm>
            <a:off x="640080" y="3063240"/>
            <a:ext cx="411480" cy="411480"/>
          </a:xfrm>
          <a:prstGeom prst="ellipse">
            <a:avLst/>
          </a:prstGeom>
          <a:solidFill>
            <a:srgbClr val="1B3A4B"/>
          </a:solidFill>
          <a:ln/>
        </p:spPr>
        <p:txBody>
          <a:bodyPr/>
          <a:lstStyle/>
          <a:p>
            <a:endParaRPr lang="en-US"/>
          </a:p>
        </p:txBody>
      </p:sp>
      <p:sp>
        <p:nvSpPr>
          <p:cNvPr id="15" name="Text 12"/>
          <p:cNvSpPr/>
          <p:nvPr/>
        </p:nvSpPr>
        <p:spPr>
          <a:xfrm>
            <a:off x="640080" y="306324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6" name="Text 13"/>
          <p:cNvSpPr/>
          <p:nvPr/>
        </p:nvSpPr>
        <p:spPr>
          <a:xfrm>
            <a:off x="1188720" y="3017520"/>
            <a:ext cx="1645920" cy="50292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Operational</a:t>
            </a:r>
            <a:endParaRPr lang="en-US" sz="1400" dirty="0"/>
          </a:p>
        </p:txBody>
      </p:sp>
      <p:sp>
        <p:nvSpPr>
          <p:cNvPr id="17" name="Text 14"/>
          <p:cNvSpPr/>
          <p:nvPr/>
        </p:nvSpPr>
        <p:spPr>
          <a:xfrm>
            <a:off x="2926080" y="3017520"/>
            <a:ext cx="571500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Are SOPs, role descriptions, employment files, and vendor contracts organized and current?</a:t>
            </a:r>
            <a:endParaRPr lang="en-US" sz="1100" dirty="0"/>
          </a:p>
        </p:txBody>
      </p:sp>
      <p:sp>
        <p:nvSpPr>
          <p:cNvPr id="18" name="Shape 15"/>
          <p:cNvSpPr/>
          <p:nvPr/>
        </p:nvSpPr>
        <p:spPr>
          <a:xfrm>
            <a:off x="640080" y="3657600"/>
            <a:ext cx="411480" cy="411480"/>
          </a:xfrm>
          <a:prstGeom prst="ellipse">
            <a:avLst/>
          </a:prstGeom>
          <a:solidFill>
            <a:srgbClr val="1B3A4B"/>
          </a:solidFill>
          <a:ln/>
        </p:spPr>
        <p:txBody>
          <a:bodyPr/>
          <a:lstStyle/>
          <a:p>
            <a:endParaRPr lang="en-US"/>
          </a:p>
        </p:txBody>
      </p:sp>
      <p:sp>
        <p:nvSpPr>
          <p:cNvPr id="19" name="Text 16"/>
          <p:cNvSpPr/>
          <p:nvPr/>
        </p:nvSpPr>
        <p:spPr>
          <a:xfrm>
            <a:off x="640080" y="365760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20" name="Text 17"/>
          <p:cNvSpPr/>
          <p:nvPr/>
        </p:nvSpPr>
        <p:spPr>
          <a:xfrm>
            <a:off x="1188720" y="3611880"/>
            <a:ext cx="1645920" cy="50292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Owner Independence</a:t>
            </a:r>
            <a:endParaRPr lang="en-US" sz="1400" dirty="0"/>
          </a:p>
        </p:txBody>
      </p:sp>
      <p:sp>
        <p:nvSpPr>
          <p:cNvPr id="21" name="Text 18"/>
          <p:cNvSpPr/>
          <p:nvPr/>
        </p:nvSpPr>
        <p:spPr>
          <a:xfrm>
            <a:off x="2926080" y="3611880"/>
            <a:ext cx="571500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Could the practice run for two weeks without you, using documented protocols?</a:t>
            </a:r>
            <a:endParaRPr lang="en-US" sz="1100" dirty="0"/>
          </a:p>
        </p:txBody>
      </p:sp>
      <p:sp>
        <p:nvSpPr>
          <p:cNvPr id="22" name="Shape 19"/>
          <p:cNvSpPr/>
          <p:nvPr/>
        </p:nvSpPr>
        <p:spPr>
          <a:xfrm>
            <a:off x="640080" y="4251960"/>
            <a:ext cx="411480" cy="411480"/>
          </a:xfrm>
          <a:prstGeom prst="ellipse">
            <a:avLst/>
          </a:prstGeom>
          <a:solidFill>
            <a:srgbClr val="1B3A4B"/>
          </a:solidFill>
          <a:ln/>
        </p:spPr>
        <p:txBody>
          <a:bodyPr/>
          <a:lstStyle/>
          <a:p>
            <a:endParaRPr lang="en-US"/>
          </a:p>
        </p:txBody>
      </p:sp>
      <p:sp>
        <p:nvSpPr>
          <p:cNvPr id="23" name="Text 20"/>
          <p:cNvSpPr/>
          <p:nvPr/>
        </p:nvSpPr>
        <p:spPr>
          <a:xfrm>
            <a:off x="640080" y="425196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5</a:t>
            </a:r>
            <a:endParaRPr lang="en-US" sz="1600" dirty="0"/>
          </a:p>
        </p:txBody>
      </p:sp>
      <p:sp>
        <p:nvSpPr>
          <p:cNvPr id="24" name="Text 21"/>
          <p:cNvSpPr/>
          <p:nvPr/>
        </p:nvSpPr>
        <p:spPr>
          <a:xfrm>
            <a:off x="1188720" y="4206240"/>
            <a:ext cx="1645920" cy="50292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Transition Readiness</a:t>
            </a:r>
            <a:endParaRPr lang="en-US" sz="1400" dirty="0"/>
          </a:p>
        </p:txBody>
      </p:sp>
      <p:sp>
        <p:nvSpPr>
          <p:cNvPr id="25" name="Text 22"/>
          <p:cNvSpPr/>
          <p:nvPr/>
        </p:nvSpPr>
        <p:spPr>
          <a:xfrm>
            <a:off x="2926080" y="4206240"/>
            <a:ext cx="571500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Could you produce 3 years of normalized P&amp;Ls, leases, and corporate records on 30 days' notice?</a:t>
            </a:r>
            <a:endParaRPr lang="en-US" sz="1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Your 90-Day Documentation Remediation Roadmap</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Text 2"/>
          <p:cNvSpPr/>
          <p:nvPr/>
        </p:nvSpPr>
        <p:spPr>
          <a:xfrm>
            <a:off x="548640" y="1188720"/>
            <a:ext cx="8092440" cy="36576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Three phases. Pick a start date and commit before you leave the room.</a:t>
            </a:r>
            <a:endParaRPr lang="en-US" sz="1300" dirty="0"/>
          </a:p>
        </p:txBody>
      </p:sp>
      <p:sp>
        <p:nvSpPr>
          <p:cNvPr id="5" name="Shape 3"/>
          <p:cNvSpPr/>
          <p:nvPr/>
        </p:nvSpPr>
        <p:spPr>
          <a:xfrm>
            <a:off x="640080" y="1892808"/>
            <a:ext cx="502920" cy="502920"/>
          </a:xfrm>
          <a:prstGeom prst="ellipse">
            <a:avLst/>
          </a:prstGeom>
          <a:solidFill>
            <a:srgbClr val="1B3A4B"/>
          </a:solidFill>
          <a:ln/>
        </p:spPr>
        <p:txBody>
          <a:bodyPr/>
          <a:lstStyle/>
          <a:p>
            <a:endParaRPr lang="en-US"/>
          </a:p>
        </p:txBody>
      </p:sp>
      <p:sp>
        <p:nvSpPr>
          <p:cNvPr id="6" name="Text 4"/>
          <p:cNvSpPr/>
          <p:nvPr/>
        </p:nvSpPr>
        <p:spPr>
          <a:xfrm>
            <a:off x="640080" y="1892808"/>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7" name="Text 5"/>
          <p:cNvSpPr/>
          <p:nvPr/>
        </p:nvSpPr>
        <p:spPr>
          <a:xfrm>
            <a:off x="1371600" y="1783080"/>
            <a:ext cx="1645920" cy="365760"/>
          </a:xfrm>
          <a:prstGeom prst="rect">
            <a:avLst/>
          </a:prstGeom>
          <a:noFill/>
          <a:ln/>
        </p:spPr>
        <p:txBody>
          <a:bodyPr wrap="square" lIns="0" tIns="0" rIns="0" bIns="0" rtlCol="0" anchor="t"/>
          <a:lstStyle/>
          <a:p>
            <a:pPr marL="0" indent="0" algn="l">
              <a:buNone/>
            </a:pPr>
            <a:r>
              <a:rPr lang="en-US" sz="1400" b="1" kern="0" spc="200" dirty="0">
                <a:solidFill>
                  <a:srgbClr val="C8A157"/>
                </a:solidFill>
                <a:latin typeface="Calibri" pitchFamily="34" charset="0"/>
                <a:ea typeface="Calibri" pitchFamily="34" charset="-122"/>
                <a:cs typeface="Calibri" pitchFamily="34" charset="-120"/>
              </a:rPr>
              <a:t>DAYS 1–30</a:t>
            </a:r>
            <a:endParaRPr lang="en-US" sz="1400" dirty="0"/>
          </a:p>
        </p:txBody>
      </p:sp>
      <p:sp>
        <p:nvSpPr>
          <p:cNvPr id="8" name="Text 6"/>
          <p:cNvSpPr/>
          <p:nvPr/>
        </p:nvSpPr>
        <p:spPr>
          <a:xfrm>
            <a:off x="3108960" y="1783080"/>
            <a:ext cx="5532120" cy="868680"/>
          </a:xfrm>
          <a:prstGeom prst="rect">
            <a:avLst/>
          </a:prstGeom>
          <a:noFill/>
          <a:ln/>
        </p:spPr>
        <p:txBody>
          <a:bodyPr wrap="square" lIns="0" tIns="0" rIns="0" bIns="0" rtlCol="0" anchor="t"/>
          <a:lstStyle/>
          <a:p>
            <a:pPr marL="0" indent="0" algn="l">
              <a:buNone/>
            </a:pPr>
            <a:r>
              <a:rPr lang="en-US" sz="1100" dirty="0">
                <a:solidFill>
                  <a:srgbClr val="2B2B2B"/>
                </a:solidFill>
                <a:latin typeface="Calibri" pitchFamily="34" charset="0"/>
                <a:ea typeface="Calibri" pitchFamily="34" charset="-122"/>
                <a:cs typeface="Calibri" pitchFamily="34" charset="-120"/>
              </a:rPr>
              <a:t>Audit your weakest domain from the self-assessment. For most practices, this is clinical SOAP completeness OR HIPAA documentation. Pull 10 random charts; review against the six-element standard. Document the gaps.</a:t>
            </a:r>
            <a:endParaRPr lang="en-US" sz="1100" dirty="0"/>
          </a:p>
        </p:txBody>
      </p:sp>
      <p:sp>
        <p:nvSpPr>
          <p:cNvPr id="9" name="Shape 7"/>
          <p:cNvSpPr/>
          <p:nvPr/>
        </p:nvSpPr>
        <p:spPr>
          <a:xfrm>
            <a:off x="640080" y="2852928"/>
            <a:ext cx="502920" cy="502920"/>
          </a:xfrm>
          <a:prstGeom prst="ellipse">
            <a:avLst/>
          </a:prstGeom>
          <a:solidFill>
            <a:srgbClr val="1B3A4B"/>
          </a:solidFill>
          <a:ln/>
        </p:spPr>
        <p:txBody>
          <a:bodyPr/>
          <a:lstStyle/>
          <a:p>
            <a:endParaRPr lang="en-US"/>
          </a:p>
        </p:txBody>
      </p:sp>
      <p:sp>
        <p:nvSpPr>
          <p:cNvPr id="10" name="Text 8"/>
          <p:cNvSpPr/>
          <p:nvPr/>
        </p:nvSpPr>
        <p:spPr>
          <a:xfrm>
            <a:off x="640080" y="2852928"/>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1" name="Text 9"/>
          <p:cNvSpPr/>
          <p:nvPr/>
        </p:nvSpPr>
        <p:spPr>
          <a:xfrm>
            <a:off x="1371600" y="2743200"/>
            <a:ext cx="1645920" cy="365760"/>
          </a:xfrm>
          <a:prstGeom prst="rect">
            <a:avLst/>
          </a:prstGeom>
          <a:noFill/>
          <a:ln/>
        </p:spPr>
        <p:txBody>
          <a:bodyPr wrap="square" lIns="0" tIns="0" rIns="0" bIns="0" rtlCol="0" anchor="t"/>
          <a:lstStyle/>
          <a:p>
            <a:pPr marL="0" indent="0" algn="l">
              <a:buNone/>
            </a:pPr>
            <a:r>
              <a:rPr lang="en-US" sz="1400" b="1" kern="0" spc="200" dirty="0">
                <a:solidFill>
                  <a:srgbClr val="C8A157"/>
                </a:solidFill>
                <a:latin typeface="Calibri" pitchFamily="34" charset="0"/>
                <a:ea typeface="Calibri" pitchFamily="34" charset="-122"/>
                <a:cs typeface="Calibri" pitchFamily="34" charset="-120"/>
              </a:rPr>
              <a:t>DAYS 31–60</a:t>
            </a:r>
            <a:endParaRPr lang="en-US" sz="1400" dirty="0"/>
          </a:p>
        </p:txBody>
      </p:sp>
      <p:sp>
        <p:nvSpPr>
          <p:cNvPr id="12" name="Text 10"/>
          <p:cNvSpPr/>
          <p:nvPr/>
        </p:nvSpPr>
        <p:spPr>
          <a:xfrm>
            <a:off x="3108960" y="2743200"/>
            <a:ext cx="5532120" cy="868680"/>
          </a:xfrm>
          <a:prstGeom prst="rect">
            <a:avLst/>
          </a:prstGeom>
          <a:noFill/>
          <a:ln/>
        </p:spPr>
        <p:txBody>
          <a:bodyPr wrap="square" lIns="0" tIns="0" rIns="0" bIns="0" rtlCol="0" anchor="t"/>
          <a:lstStyle/>
          <a:p>
            <a:pPr marL="0" indent="0" algn="l">
              <a:buNone/>
            </a:pPr>
            <a:r>
              <a:rPr lang="en-US" sz="1100" dirty="0">
                <a:solidFill>
                  <a:srgbClr val="2B2B2B"/>
                </a:solidFill>
                <a:latin typeface="Calibri" pitchFamily="34" charset="0"/>
                <a:ea typeface="Calibri" pitchFamily="34" charset="-122"/>
                <a:cs typeface="Calibri" pitchFamily="34" charset="-120"/>
              </a:rPr>
              <a:t>Fix the templates. Update SOAP templates, intake/consent forms, training materials, SOPs, and vendor tracking. Train staff on the changes. The goal: make the right documentation the path of least resistance.</a:t>
            </a:r>
            <a:endParaRPr lang="en-US" sz="1100" dirty="0"/>
          </a:p>
        </p:txBody>
      </p:sp>
      <p:sp>
        <p:nvSpPr>
          <p:cNvPr id="13" name="Shape 11"/>
          <p:cNvSpPr/>
          <p:nvPr/>
        </p:nvSpPr>
        <p:spPr>
          <a:xfrm>
            <a:off x="640080" y="3813048"/>
            <a:ext cx="502920" cy="502920"/>
          </a:xfrm>
          <a:prstGeom prst="ellipse">
            <a:avLst/>
          </a:prstGeom>
          <a:solidFill>
            <a:srgbClr val="1B3A4B"/>
          </a:solidFill>
          <a:ln/>
        </p:spPr>
        <p:txBody>
          <a:bodyPr/>
          <a:lstStyle/>
          <a:p>
            <a:endParaRPr lang="en-US"/>
          </a:p>
        </p:txBody>
      </p:sp>
      <p:sp>
        <p:nvSpPr>
          <p:cNvPr id="14" name="Text 12"/>
          <p:cNvSpPr/>
          <p:nvPr/>
        </p:nvSpPr>
        <p:spPr>
          <a:xfrm>
            <a:off x="640080" y="3813048"/>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5" name="Text 13"/>
          <p:cNvSpPr/>
          <p:nvPr/>
        </p:nvSpPr>
        <p:spPr>
          <a:xfrm>
            <a:off x="1371600" y="3703320"/>
            <a:ext cx="1645920" cy="365760"/>
          </a:xfrm>
          <a:prstGeom prst="rect">
            <a:avLst/>
          </a:prstGeom>
          <a:noFill/>
          <a:ln/>
        </p:spPr>
        <p:txBody>
          <a:bodyPr wrap="square" lIns="0" tIns="0" rIns="0" bIns="0" rtlCol="0" anchor="t"/>
          <a:lstStyle/>
          <a:p>
            <a:pPr marL="0" indent="0" algn="l">
              <a:buNone/>
            </a:pPr>
            <a:r>
              <a:rPr lang="en-US" sz="1400" b="1" kern="0" spc="200" dirty="0">
                <a:solidFill>
                  <a:srgbClr val="C8A157"/>
                </a:solidFill>
                <a:latin typeface="Calibri" pitchFamily="34" charset="0"/>
                <a:ea typeface="Calibri" pitchFamily="34" charset="-122"/>
                <a:cs typeface="Calibri" pitchFamily="34" charset="-120"/>
              </a:rPr>
              <a:t>DAYS 61–90</a:t>
            </a:r>
            <a:endParaRPr lang="en-US" sz="1400" dirty="0"/>
          </a:p>
        </p:txBody>
      </p:sp>
      <p:sp>
        <p:nvSpPr>
          <p:cNvPr id="16" name="Text 14"/>
          <p:cNvSpPr/>
          <p:nvPr/>
        </p:nvSpPr>
        <p:spPr>
          <a:xfrm>
            <a:off x="3108960" y="3703320"/>
            <a:ext cx="5532120" cy="868680"/>
          </a:xfrm>
          <a:prstGeom prst="rect">
            <a:avLst/>
          </a:prstGeom>
          <a:noFill/>
          <a:ln/>
        </p:spPr>
        <p:txBody>
          <a:bodyPr wrap="square" lIns="0" tIns="0" rIns="0" bIns="0" rtlCol="0" anchor="t"/>
          <a:lstStyle/>
          <a:p>
            <a:pPr marL="0" indent="0" algn="l">
              <a:buNone/>
            </a:pPr>
            <a:r>
              <a:rPr lang="en-US" sz="1100" dirty="0">
                <a:solidFill>
                  <a:srgbClr val="2B2B2B"/>
                </a:solidFill>
                <a:latin typeface="Calibri" pitchFamily="34" charset="0"/>
                <a:ea typeface="Calibri" pitchFamily="34" charset="-122"/>
                <a:cs typeface="Calibri" pitchFamily="34" charset="-120"/>
              </a:rPr>
              <a:t>Establish the audit cadence. Quarterly chart audits, annual policy review, ongoing employment file maintenance, vendor contract calendar. Without recurring rhythm, drift returns within months.</a:t>
            </a:r>
            <a:endParaRPr lang="en-US"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Key Takeaways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Three ideas to leave the room with:</a:t>
            </a:r>
            <a:endParaRPr lang="en-US" sz="1300" dirty="0"/>
          </a:p>
        </p:txBody>
      </p:sp>
      <p:sp>
        <p:nvSpPr>
          <p:cNvPr id="6" name="Shape 3"/>
          <p:cNvSpPr/>
          <p:nvPr/>
        </p:nvSpPr>
        <p:spPr>
          <a:xfrm>
            <a:off x="640080" y="1938528"/>
            <a:ext cx="502920" cy="502920"/>
          </a:xfrm>
          <a:prstGeom prst="ellipse">
            <a:avLst/>
          </a:prstGeom>
          <a:solidFill>
            <a:srgbClr val="1B3A4B"/>
          </a:solidFill>
          <a:ln/>
        </p:spPr>
        <p:txBody>
          <a:bodyPr/>
          <a:lstStyle/>
          <a:p>
            <a:endParaRPr lang="en-US"/>
          </a:p>
        </p:txBody>
      </p:sp>
      <p:sp>
        <p:nvSpPr>
          <p:cNvPr id="7" name="Text 4"/>
          <p:cNvSpPr/>
          <p:nvPr/>
        </p:nvSpPr>
        <p:spPr>
          <a:xfrm>
            <a:off x="640080" y="1938528"/>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8" name="Text 5"/>
          <p:cNvSpPr/>
          <p:nvPr/>
        </p:nvSpPr>
        <p:spPr>
          <a:xfrm>
            <a:off x="1371600" y="1828800"/>
            <a:ext cx="7178040" cy="91440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Documentation is four categories — clinical, compliance, operational, and transition-readiness. A weakness in any one creates exposure across the others.</a:t>
            </a:r>
            <a:endParaRPr lang="en-US" sz="1300" dirty="0"/>
          </a:p>
        </p:txBody>
      </p:sp>
      <p:sp>
        <p:nvSpPr>
          <p:cNvPr id="9" name="Shape 6"/>
          <p:cNvSpPr/>
          <p:nvPr/>
        </p:nvSpPr>
        <p:spPr>
          <a:xfrm>
            <a:off x="640080" y="2926080"/>
            <a:ext cx="502920" cy="502920"/>
          </a:xfrm>
          <a:prstGeom prst="ellipse">
            <a:avLst/>
          </a:prstGeom>
          <a:solidFill>
            <a:srgbClr val="1B3A4B"/>
          </a:solidFill>
          <a:ln/>
        </p:spPr>
        <p:txBody>
          <a:bodyPr/>
          <a:lstStyle/>
          <a:p>
            <a:endParaRPr lang="en-US"/>
          </a:p>
        </p:txBody>
      </p:sp>
      <p:sp>
        <p:nvSpPr>
          <p:cNvPr id="10" name="Text 7"/>
          <p:cNvSpPr/>
          <p:nvPr/>
        </p:nvSpPr>
        <p:spPr>
          <a:xfrm>
            <a:off x="640080" y="2926080"/>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1" name="Text 8"/>
          <p:cNvSpPr/>
          <p:nvPr/>
        </p:nvSpPr>
        <p:spPr>
          <a:xfrm>
            <a:off x="1371600" y="2816352"/>
            <a:ext cx="7178040" cy="91440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The audit-ready chart, the OIG-style compliance program, and clean operational records are the same investment seen from three angles. Build them once and they serve all three masters.</a:t>
            </a:r>
            <a:endParaRPr lang="en-US" sz="1300" dirty="0"/>
          </a:p>
        </p:txBody>
      </p:sp>
      <p:sp>
        <p:nvSpPr>
          <p:cNvPr id="12" name="Shape 9"/>
          <p:cNvSpPr/>
          <p:nvPr/>
        </p:nvSpPr>
        <p:spPr>
          <a:xfrm>
            <a:off x="640080" y="3913632"/>
            <a:ext cx="502920" cy="502920"/>
          </a:xfrm>
          <a:prstGeom prst="ellipse">
            <a:avLst/>
          </a:prstGeom>
          <a:solidFill>
            <a:srgbClr val="1B3A4B"/>
          </a:solidFill>
          <a:ln/>
        </p:spPr>
        <p:txBody>
          <a:bodyPr/>
          <a:lstStyle/>
          <a:p>
            <a:endParaRPr lang="en-US"/>
          </a:p>
        </p:txBody>
      </p:sp>
      <p:sp>
        <p:nvSpPr>
          <p:cNvPr id="13" name="Text 10"/>
          <p:cNvSpPr/>
          <p:nvPr/>
        </p:nvSpPr>
        <p:spPr>
          <a:xfrm>
            <a:off x="640080" y="3913632"/>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4" name="Text 11"/>
          <p:cNvSpPr/>
          <p:nvPr/>
        </p:nvSpPr>
        <p:spPr>
          <a:xfrm>
            <a:off x="1371600" y="3803904"/>
            <a:ext cx="7178040" cy="91440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The five-domain self-assessment and the 90-day roadmap are designed to run on themselves. Audit, remediate, systematize. Repeat quarterly. Drift never wins on a practice that audits itself.</a:t>
            </a:r>
            <a:endParaRPr lang="en-US" sz="13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Resources and References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548640" y="1783080"/>
            <a:ext cx="3931920" cy="320040"/>
          </a:xfrm>
          <a:prstGeom prst="rect">
            <a:avLst/>
          </a:prstGeom>
          <a:noFill/>
          <a:ln/>
        </p:spPr>
        <p:txBody>
          <a:bodyPr wrap="square" lIns="0" tIns="0" rIns="0" bIns="0" rtlCol="0" anchor="t"/>
          <a:lstStyle/>
          <a:p>
            <a:pPr marL="0" indent="0" algn="l">
              <a:buNone/>
            </a:pPr>
            <a:r>
              <a:rPr lang="en-US" sz="1100" b="1" kern="0" spc="300" dirty="0">
                <a:solidFill>
                  <a:srgbClr val="C8A157"/>
                </a:solidFill>
                <a:latin typeface="Calibri" pitchFamily="34" charset="0"/>
                <a:ea typeface="Calibri" pitchFamily="34" charset="-122"/>
                <a:cs typeface="Calibri" pitchFamily="34" charset="-120"/>
              </a:rPr>
              <a:t>REGULATORY</a:t>
            </a:r>
            <a:endParaRPr lang="en-US" sz="1100" dirty="0"/>
          </a:p>
        </p:txBody>
      </p:sp>
      <p:sp>
        <p:nvSpPr>
          <p:cNvPr id="6" name="Text 3"/>
          <p:cNvSpPr/>
          <p:nvPr/>
        </p:nvSpPr>
        <p:spPr>
          <a:xfrm>
            <a:off x="548640" y="2103120"/>
            <a:ext cx="3931920" cy="1554480"/>
          </a:xfrm>
          <a:prstGeom prst="rect">
            <a:avLst/>
          </a:prstGeom>
          <a:noFill/>
          <a:ln/>
        </p:spPr>
        <p:txBody>
          <a:bodyPr wrap="square" lIns="0" tIns="0" rIns="0" bIns="0" rtlCol="0" anchor="t"/>
          <a:lstStyle/>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Florida Statutes Chapter 460 — Chiropractic Practice Act</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Florida Administrative Code Chapter 64B2 — FBOCM rules</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Florida no-fault PIP statute — FS 627.736</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Florida telehealth — FS 456.47</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HHS HIPAA Privacy and Security Rules — hhs.gov/hipaa</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OIG Compliance Program for Individual &amp; Small Group Practices (2000)</a:t>
            </a:r>
            <a:endParaRPr lang="en-US" sz="950" dirty="0"/>
          </a:p>
        </p:txBody>
      </p:sp>
      <p:sp>
        <p:nvSpPr>
          <p:cNvPr id="7" name="Text 4"/>
          <p:cNvSpPr/>
          <p:nvPr/>
        </p:nvSpPr>
        <p:spPr>
          <a:xfrm>
            <a:off x="548640" y="3703320"/>
            <a:ext cx="3931920" cy="320040"/>
          </a:xfrm>
          <a:prstGeom prst="rect">
            <a:avLst/>
          </a:prstGeom>
          <a:noFill/>
          <a:ln/>
        </p:spPr>
        <p:txBody>
          <a:bodyPr wrap="square" lIns="0" tIns="0" rIns="0" bIns="0" rtlCol="0" anchor="t"/>
          <a:lstStyle/>
          <a:p>
            <a:pPr marL="0" indent="0" algn="l">
              <a:buNone/>
            </a:pPr>
            <a:r>
              <a:rPr lang="en-US" sz="1100" b="1" kern="0" spc="300" dirty="0">
                <a:solidFill>
                  <a:srgbClr val="C8A157"/>
                </a:solidFill>
                <a:latin typeface="Calibri" pitchFamily="34" charset="0"/>
                <a:ea typeface="Calibri" pitchFamily="34" charset="-122"/>
                <a:cs typeface="Calibri" pitchFamily="34" charset="-120"/>
              </a:rPr>
              <a:t>CODING &amp; DOCUMENTATION</a:t>
            </a:r>
            <a:endParaRPr lang="en-US" sz="1100" dirty="0"/>
          </a:p>
        </p:txBody>
      </p:sp>
      <p:sp>
        <p:nvSpPr>
          <p:cNvPr id="8" name="Text 5"/>
          <p:cNvSpPr/>
          <p:nvPr/>
        </p:nvSpPr>
        <p:spPr>
          <a:xfrm>
            <a:off x="548640" y="4023360"/>
            <a:ext cx="3931920" cy="960120"/>
          </a:xfrm>
          <a:prstGeom prst="rect">
            <a:avLst/>
          </a:prstGeom>
          <a:noFill/>
          <a:ln/>
        </p:spPr>
        <p:txBody>
          <a:bodyPr wrap="square" lIns="0" tIns="0" rIns="0" bIns="0" rtlCol="0" anchor="t"/>
          <a:lstStyle/>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AAPC chiropractic coding resources — aapc.com</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AHIMA documentation standards — ahima.org</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CMS documentation and medical necessity guidance — cms.gov</a:t>
            </a:r>
            <a:endParaRPr lang="en-US" sz="1000" dirty="0"/>
          </a:p>
        </p:txBody>
      </p:sp>
      <p:sp>
        <p:nvSpPr>
          <p:cNvPr id="9" name="Text 6"/>
          <p:cNvSpPr/>
          <p:nvPr/>
        </p:nvSpPr>
        <p:spPr>
          <a:xfrm>
            <a:off x="4663440" y="1783080"/>
            <a:ext cx="3931920" cy="320040"/>
          </a:xfrm>
          <a:prstGeom prst="rect">
            <a:avLst/>
          </a:prstGeom>
          <a:noFill/>
          <a:ln/>
        </p:spPr>
        <p:txBody>
          <a:bodyPr wrap="square" lIns="0" tIns="0" rIns="0" bIns="0" rtlCol="0" anchor="t"/>
          <a:lstStyle/>
          <a:p>
            <a:pPr marL="0" indent="0" algn="l">
              <a:buNone/>
            </a:pPr>
            <a:r>
              <a:rPr lang="en-US" sz="1100" b="1" kern="0" spc="300" dirty="0">
                <a:solidFill>
                  <a:srgbClr val="C8A157"/>
                </a:solidFill>
                <a:latin typeface="Calibri" pitchFamily="34" charset="0"/>
                <a:ea typeface="Calibri" pitchFamily="34" charset="-122"/>
                <a:cs typeface="Calibri" pitchFamily="34" charset="-120"/>
              </a:rPr>
              <a:t>OPERATIONAL &amp; TRANSITION</a:t>
            </a:r>
            <a:endParaRPr lang="en-US" sz="1100" dirty="0"/>
          </a:p>
        </p:txBody>
      </p:sp>
      <p:sp>
        <p:nvSpPr>
          <p:cNvPr id="10" name="Text 7"/>
          <p:cNvSpPr/>
          <p:nvPr/>
        </p:nvSpPr>
        <p:spPr>
          <a:xfrm>
            <a:off x="4663440" y="2103120"/>
            <a:ext cx="3931920" cy="1554480"/>
          </a:xfrm>
          <a:prstGeom prst="rect">
            <a:avLst/>
          </a:prstGeom>
          <a:noFill/>
          <a:ln/>
        </p:spPr>
        <p:txBody>
          <a:bodyPr wrap="square" lIns="0" tIns="0" rIns="0" bIns="0" rtlCol="0" anchor="t"/>
          <a:lstStyle/>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American Chiropractic Association — acatoday.org</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Florida Department of Health, MQA — flhealthsource.gov</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Florida Board of Chiropractic Medicine — floridaschiropracticmedicine.gov</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Florida Office of Insurance Regulation — floir.com (PIP-related guidance)</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HHS / ONC Security Risk Assessment Tool — healthit.gov/privacy-security/security-risk-assessment-tool</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U.S. Small Business Administration — succession planning (sba.gov)</a:t>
            </a:r>
            <a:endParaRPr lang="en-US" sz="950" dirty="0"/>
          </a:p>
        </p:txBody>
      </p:sp>
      <p:sp>
        <p:nvSpPr>
          <p:cNvPr id="11" name="Text 8"/>
          <p:cNvSpPr/>
          <p:nvPr/>
        </p:nvSpPr>
        <p:spPr>
          <a:xfrm>
            <a:off x="4663440" y="3703320"/>
            <a:ext cx="3931920" cy="320040"/>
          </a:xfrm>
          <a:prstGeom prst="rect">
            <a:avLst/>
          </a:prstGeom>
          <a:noFill/>
          <a:ln/>
        </p:spPr>
        <p:txBody>
          <a:bodyPr wrap="square" lIns="0" tIns="0" rIns="0" bIns="0" rtlCol="0" anchor="t"/>
          <a:lstStyle/>
          <a:p>
            <a:pPr marL="0" indent="0" algn="l">
              <a:buNone/>
            </a:pPr>
            <a:r>
              <a:rPr lang="en-US" sz="1100" b="1" kern="0" spc="300" dirty="0">
                <a:solidFill>
                  <a:srgbClr val="C8A157"/>
                </a:solidFill>
                <a:latin typeface="Calibri" pitchFamily="34" charset="0"/>
                <a:ea typeface="Calibri" pitchFamily="34" charset="-122"/>
                <a:cs typeface="Calibri" pitchFamily="34" charset="-120"/>
              </a:rPr>
              <a:t>PRINCIPLES</a:t>
            </a:r>
            <a:endParaRPr lang="en-US" sz="1100" dirty="0"/>
          </a:p>
        </p:txBody>
      </p:sp>
      <p:sp>
        <p:nvSpPr>
          <p:cNvPr id="12" name="Text 9"/>
          <p:cNvSpPr/>
          <p:nvPr/>
        </p:nvSpPr>
        <p:spPr>
          <a:xfrm>
            <a:off x="4663440" y="4023360"/>
            <a:ext cx="3931920" cy="960120"/>
          </a:xfrm>
          <a:prstGeom prst="rect">
            <a:avLst/>
          </a:prstGeom>
          <a:noFill/>
          <a:ln/>
        </p:spPr>
        <p:txBody>
          <a:bodyPr wrap="square" lIns="0" tIns="0" rIns="0" bIns="0" rtlCol="0" anchor="t"/>
          <a:lstStyle/>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"If it isn't documented, it didn't happen." — universal litigation maxim</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Documentation is education + protection + value, all in one investment.</a:t>
            </a:r>
            <a:endParaRPr lang="en-US" sz="950" dirty="0"/>
          </a:p>
          <a:p>
            <a:pPr marL="342900" indent="-342900" algn="l">
              <a:spcAft>
                <a:spcPts val="600"/>
              </a:spcAft>
              <a:buSzPct val="100000"/>
              <a:buChar char="•"/>
            </a:pPr>
            <a:r>
              <a:rPr lang="en-US" sz="950" dirty="0">
                <a:solidFill>
                  <a:srgbClr val="2B2B2B"/>
                </a:solidFill>
                <a:latin typeface="Calibri" pitchFamily="34" charset="0"/>
                <a:ea typeface="Calibri" pitchFamily="34" charset="-122"/>
                <a:cs typeface="Calibri" pitchFamily="34" charset="-120"/>
              </a:rPr>
              <a:t>Make the right documentation the path of least resistance — templates, defaults, and workflow design carry the behavior.</a:t>
            </a:r>
            <a:endParaRPr lang="en-US" sz="9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6">
    <p:bg>
      <p:bgPr>
        <a:solidFill>
          <a:srgbClr val="1B3A4B"/>
        </a:solidFill>
        <a:effectLst/>
      </p:bgPr>
    </p:bg>
    <p:spTree>
      <p:nvGrpSpPr>
        <p:cNvPr id="1" name=""/>
        <p:cNvGrpSpPr/>
        <p:nvPr/>
      </p:nvGrpSpPr>
      <p:grpSpPr>
        <a:xfrm>
          <a:off x="0" y="0"/>
          <a:ext cx="0" cy="0"/>
          <a:chOff x="0" y="0"/>
          <a:chExt cx="0" cy="0"/>
        </a:xfrm>
      </p:grpSpPr>
      <p:sp>
        <p:nvSpPr>
          <p:cNvPr id="2" name="Shape 0"/>
          <p:cNvSpPr/>
          <p:nvPr/>
        </p:nvSpPr>
        <p:spPr>
          <a:xfrm>
            <a:off x="640080" y="2103120"/>
            <a:ext cx="548640" cy="36576"/>
          </a:xfrm>
          <a:prstGeom prst="rect">
            <a:avLst/>
          </a:prstGeom>
          <a:solidFill>
            <a:srgbClr val="C8A157"/>
          </a:solidFill>
          <a:ln/>
        </p:spPr>
        <p:txBody>
          <a:bodyPr/>
          <a:lstStyle/>
          <a:p>
            <a:endParaRPr lang="en-US"/>
          </a:p>
        </p:txBody>
      </p:sp>
      <p:sp>
        <p:nvSpPr>
          <p:cNvPr id="3" name="Text 1"/>
          <p:cNvSpPr/>
          <p:nvPr/>
        </p:nvSpPr>
        <p:spPr>
          <a:xfrm>
            <a:off x="640080" y="1691640"/>
            <a:ext cx="7863840" cy="365760"/>
          </a:xfrm>
          <a:prstGeom prst="rect">
            <a:avLst/>
          </a:prstGeom>
          <a:noFill/>
          <a:ln/>
        </p:spPr>
        <p:txBody>
          <a:bodyPr wrap="square" lIns="0" tIns="0" rIns="0" bIns="0" rtlCol="0" anchor="t"/>
          <a:lstStyle/>
          <a:p>
            <a:pPr marL="0" indent="0" algn="l">
              <a:buNone/>
            </a:pPr>
            <a:r>
              <a:rPr lang="en-US" sz="1400" b="1" kern="0" spc="400" dirty="0">
                <a:solidFill>
                  <a:srgbClr val="C8A157"/>
                </a:solidFill>
                <a:latin typeface="Calibri" pitchFamily="34" charset="0"/>
                <a:ea typeface="Calibri" pitchFamily="34" charset="-122"/>
                <a:cs typeface="Calibri" pitchFamily="34" charset="-120"/>
              </a:rPr>
              <a:t>QUESTIONS &amp; DISCUSSION</a:t>
            </a:r>
            <a:endParaRPr lang="en-US" sz="1400" dirty="0"/>
          </a:p>
        </p:txBody>
      </p:sp>
      <p:sp>
        <p:nvSpPr>
          <p:cNvPr id="4" name="Text 2"/>
          <p:cNvSpPr/>
          <p:nvPr/>
        </p:nvSpPr>
        <p:spPr>
          <a:xfrm>
            <a:off x="640080" y="2286000"/>
            <a:ext cx="7863840" cy="822960"/>
          </a:xfrm>
          <a:prstGeom prst="rect">
            <a:avLst/>
          </a:prstGeom>
          <a:noFill/>
          <a:ln/>
        </p:spPr>
        <p:txBody>
          <a:bodyPr wrap="square" lIns="0" tIns="0" rIns="0" bIns="0" rtlCol="0" anchor="t"/>
          <a:lstStyle/>
          <a:p>
            <a:pPr marL="0" indent="0" algn="l">
              <a:buNone/>
            </a:pPr>
            <a:r>
              <a:rPr lang="en-US" sz="4000" b="1" dirty="0">
                <a:solidFill>
                  <a:srgbClr val="FFFFFF"/>
                </a:solidFill>
                <a:latin typeface="Calibri" pitchFamily="34" charset="0"/>
                <a:ea typeface="Calibri" pitchFamily="34" charset="-122"/>
                <a:cs typeface="Calibri" pitchFamily="34" charset="-120"/>
              </a:rPr>
              <a:t>Thank you.</a:t>
            </a:r>
            <a:endParaRPr lang="en-US" sz="4000" dirty="0"/>
          </a:p>
        </p:txBody>
      </p:sp>
      <p:sp>
        <p:nvSpPr>
          <p:cNvPr id="5" name="Text 3"/>
          <p:cNvSpPr/>
          <p:nvPr/>
        </p:nvSpPr>
        <p:spPr>
          <a:xfrm>
            <a:off x="640080" y="3291840"/>
            <a:ext cx="7863840" cy="457200"/>
          </a:xfrm>
          <a:prstGeom prst="rect">
            <a:avLst/>
          </a:prstGeom>
          <a:noFill/>
          <a:ln/>
        </p:spPr>
        <p:txBody>
          <a:bodyPr wrap="square" lIns="0" tIns="0" rIns="0" bIns="0" rtlCol="0" anchor="t"/>
          <a:lstStyle/>
          <a:p>
            <a:pPr marL="0" indent="0" algn="l">
              <a:buNone/>
            </a:pPr>
            <a:r>
              <a:rPr lang="en-US" sz="1800" dirty="0">
                <a:solidFill>
                  <a:srgbClr val="FFFFFF"/>
                </a:solidFill>
                <a:latin typeface="Calibri" pitchFamily="34" charset="0"/>
                <a:ea typeface="Calibri" pitchFamily="34" charset="-122"/>
                <a:cs typeface="Calibri" pitchFamily="34" charset="-120"/>
              </a:rPr>
              <a:t>Edisa Shirley, PhD, LMHC</a:t>
            </a:r>
            <a:endParaRPr lang="en-US" sz="1800" dirty="0"/>
          </a:p>
        </p:txBody>
      </p:sp>
      <p:sp>
        <p:nvSpPr>
          <p:cNvPr id="6" name="Text 4"/>
          <p:cNvSpPr/>
          <p:nvPr/>
        </p:nvSpPr>
        <p:spPr>
          <a:xfrm>
            <a:off x="640080" y="3749040"/>
            <a:ext cx="7863840" cy="365760"/>
          </a:xfrm>
          <a:prstGeom prst="rect">
            <a:avLst/>
          </a:prstGeom>
          <a:noFill/>
          <a:ln/>
        </p:spPr>
        <p:txBody>
          <a:bodyPr wrap="square" lIns="0" tIns="0" rIns="0" bIns="0" rtlCol="0" anchor="t"/>
          <a:lstStyle/>
          <a:p>
            <a:pPr marL="0" indent="0" algn="l">
              <a:buNone/>
            </a:pPr>
            <a:r>
              <a:rPr lang="en-US" sz="1200" dirty="0">
                <a:solidFill>
                  <a:srgbClr val="AAAAAA"/>
                </a:solidFill>
                <a:latin typeface="Calibri" pitchFamily="34" charset="0"/>
                <a:ea typeface="Calibri" pitchFamily="34" charset="-122"/>
                <a:cs typeface="Calibri" pitchFamily="34" charset="-120"/>
              </a:rPr>
              <a:t>Co-presenter: Michael Silverman  |  FCA SE Regional Convention 2026</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Speaker Disclosure</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640080" y="1280160"/>
            <a:ext cx="640080" cy="640080"/>
          </a:xfrm>
          <a:prstGeom prst="rect">
            <a:avLst/>
          </a:prstGeom>
        </p:spPr>
      </p:pic>
      <p:sp>
        <p:nvSpPr>
          <p:cNvPr id="5" name="Text 2"/>
          <p:cNvSpPr/>
          <p:nvPr/>
        </p:nvSpPr>
        <p:spPr>
          <a:xfrm>
            <a:off x="1463040" y="1234440"/>
            <a:ext cx="7040880" cy="1371600"/>
          </a:xfrm>
          <a:prstGeom prst="rect">
            <a:avLst/>
          </a:prstGeom>
          <a:noFill/>
          <a:ln/>
        </p:spPr>
        <p:txBody>
          <a:bodyPr wrap="square" lIns="0" tIns="0" rIns="0" bIns="0" rtlCol="0" anchor="t"/>
          <a:lstStyle/>
          <a:p>
            <a:pPr marL="0" indent="0" algn="l">
              <a:spcAft>
                <a:spcPts val="800"/>
              </a:spcAft>
              <a:buNone/>
            </a:pPr>
            <a:r>
              <a:rPr lang="en-US" sz="1300" dirty="0">
                <a:solidFill>
                  <a:srgbClr val="2B2B2B"/>
                </a:solidFill>
                <a:latin typeface="Calibri" pitchFamily="34" charset="0"/>
                <a:ea typeface="Calibri" pitchFamily="34" charset="-122"/>
                <a:cs typeface="Calibri" pitchFamily="34" charset="-120"/>
              </a:rPr>
              <a:t>Before we begin, I want to disclose my professional affiliations. I serve in a senior leadership role at a healthcare practice management technology company that is an FCA exhibitor at this event. I have a financial interest in that company's success.</a:t>
            </a:r>
            <a:endParaRPr lang="en-US" sz="1300" dirty="0"/>
          </a:p>
        </p:txBody>
      </p:sp>
      <p:sp>
        <p:nvSpPr>
          <p:cNvPr id="6" name="Text 3"/>
          <p:cNvSpPr/>
          <p:nvPr/>
        </p:nvSpPr>
        <p:spPr>
          <a:xfrm>
            <a:off x="1463040" y="2697480"/>
            <a:ext cx="7040880" cy="1280160"/>
          </a:xfrm>
          <a:prstGeom prst="rect">
            <a:avLst/>
          </a:prstGeom>
          <a:noFill/>
          <a:ln/>
        </p:spPr>
        <p:txBody>
          <a:bodyPr wrap="square" lIns="0" tIns="0" rIns="0" bIns="0" rtlCol="0" anchor="t"/>
          <a:lstStyle/>
          <a:p>
            <a:pPr marL="0" indent="0" algn="l">
              <a:spcAft>
                <a:spcPts val="800"/>
              </a:spcAft>
              <a:buNone/>
            </a:pPr>
            <a:r>
              <a:rPr lang="en-US" sz="1300" dirty="0">
                <a:solidFill>
                  <a:srgbClr val="2B2B2B"/>
                </a:solidFill>
                <a:latin typeface="Calibri" pitchFamily="34" charset="0"/>
                <a:ea typeface="Calibri" pitchFamily="34" charset="-122"/>
                <a:cs typeface="Calibri" pitchFamily="34" charset="-120"/>
              </a:rPr>
              <a:t>I have designed today's content to be vendor-neutral and educational; nothing in this lecture promotes any product, including my employer's. All recommendations are based on best available evidence and are intended to be useful to your practice regardless of the technology or vendors you currently use.</a:t>
            </a:r>
            <a:endParaRPr lang="en-US" sz="1300" dirty="0"/>
          </a:p>
        </p:txBody>
      </p:sp>
      <p:sp>
        <p:nvSpPr>
          <p:cNvPr id="7" name="Text 4"/>
          <p:cNvSpPr/>
          <p:nvPr/>
        </p:nvSpPr>
        <p:spPr>
          <a:xfrm>
            <a:off x="1463040" y="4069080"/>
            <a:ext cx="7040880" cy="365760"/>
          </a:xfrm>
          <a:prstGeom prst="rect">
            <a:avLst/>
          </a:prstGeom>
          <a:noFill/>
          <a:ln/>
        </p:spPr>
        <p:txBody>
          <a:bodyPr wrap="square" lIns="0" tIns="0" rIns="0" bIns="0" rtlCol="0" anchor="t"/>
          <a:lstStyle/>
          <a:p>
            <a:pPr marL="0" indent="0" algn="l">
              <a:buNone/>
            </a:pPr>
            <a:r>
              <a:rPr lang="en-US" sz="1100" i="1" dirty="0">
                <a:solidFill>
                  <a:srgbClr val="6B7280"/>
                </a:solidFill>
                <a:latin typeface="Calibri" pitchFamily="34" charset="0"/>
                <a:ea typeface="Calibri" pitchFamily="34" charset="-122"/>
                <a:cs typeface="Calibri" pitchFamily="34" charset="-120"/>
              </a:rPr>
              <a:t>— Disclosure made in accordance with FCA Speaker Responsibilities and FBOCM rules.</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Educational Scope</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640080" y="1280160"/>
            <a:ext cx="640080" cy="640080"/>
          </a:xfrm>
          <a:prstGeom prst="rect">
            <a:avLst/>
          </a:prstGeom>
        </p:spPr>
      </p:pic>
      <p:sp>
        <p:nvSpPr>
          <p:cNvPr id="5" name="Text 2"/>
          <p:cNvSpPr/>
          <p:nvPr/>
        </p:nvSpPr>
        <p:spPr>
          <a:xfrm>
            <a:off x="1463040" y="1234440"/>
            <a:ext cx="7040880" cy="3291840"/>
          </a:xfrm>
          <a:prstGeom prst="rect">
            <a:avLst/>
          </a:prstGeom>
          <a:noFill/>
          <a:ln/>
        </p:spPr>
        <p:txBody>
          <a:bodyPr wrap="square" lIns="0" tIns="0" rIns="0" bIns="0" rtlCol="0" anchor="t"/>
          <a:lstStyle/>
          <a:p>
            <a:pPr marL="0" indent="0" algn="l">
              <a:spcAft>
                <a:spcPts val="1000"/>
              </a:spcAft>
              <a:buNone/>
            </a:pPr>
            <a:r>
              <a:rPr lang="en-US" sz="1300" dirty="0">
                <a:solidFill>
                  <a:srgbClr val="2B2B2B"/>
                </a:solidFill>
                <a:latin typeface="Calibri" pitchFamily="34" charset="0"/>
                <a:ea typeface="Calibri" pitchFamily="34" charset="-122"/>
                <a:cs typeface="Calibri" pitchFamily="34" charset="-120"/>
              </a:rPr>
              <a:t>This session is delivered in compliance with Florida Statute 460.408(1)(b) and Florida Administrative Code Rule 64B2-13.004.</a:t>
            </a:r>
            <a:endParaRPr lang="en-US" sz="1300" dirty="0"/>
          </a:p>
          <a:p>
            <a:pPr marL="0" indent="0" algn="l">
              <a:spcAft>
                <a:spcPts val="1000"/>
              </a:spcAft>
              <a:buNone/>
            </a:pPr>
            <a:r>
              <a:rPr lang="en-US" sz="1300" dirty="0">
                <a:solidFill>
                  <a:srgbClr val="2B2B2B"/>
                </a:solidFill>
                <a:latin typeface="Calibri" pitchFamily="34" charset="0"/>
                <a:ea typeface="Calibri" pitchFamily="34" charset="-122"/>
                <a:cs typeface="Calibri" pitchFamily="34" charset="-120"/>
              </a:rPr>
              <a:t>Content is educational, vendor-neutral, and non-promotional. No products or services will be demonstrated or endorsed.</a:t>
            </a:r>
            <a:endParaRPr lang="en-US" sz="1300" dirty="0"/>
          </a:p>
          <a:p>
            <a:pPr marL="0" indent="0" algn="l">
              <a:buNone/>
            </a:pPr>
            <a:r>
              <a:rPr lang="en-US" sz="1300" dirty="0">
                <a:solidFill>
                  <a:srgbClr val="2B2B2B"/>
                </a:solidFill>
                <a:latin typeface="Calibri" pitchFamily="34" charset="0"/>
                <a:ea typeface="Calibri" pitchFamily="34" charset="-122"/>
                <a:cs typeface="Calibri" pitchFamily="34" charset="-120"/>
              </a:rPr>
              <a:t>Recommendations on documentation, compliance, and risk are general guidance grounded in published frameworks. They are not legal or accounting advice. Consult your own attorney, CPA, and compliance counsel for decisions specific to your practice.</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Learning Objectives</a:t>
            </a:r>
            <a:endParaRPr lang="en-US" sz="2400" dirty="0"/>
          </a:p>
        </p:txBody>
      </p:sp>
      <p:sp>
        <p:nvSpPr>
          <p:cNvPr id="3" name="Text 1"/>
          <p:cNvSpPr/>
          <p:nvPr/>
        </p:nvSpPr>
        <p:spPr>
          <a:xfrm>
            <a:off x="548640" y="164592"/>
            <a:ext cx="8046720" cy="228600"/>
          </a:xfrm>
          <a:prstGeom prst="rect">
            <a:avLst/>
          </a:prstGeom>
          <a:noFill/>
          <a:ln/>
        </p:spPr>
        <p:txBody>
          <a:bodyPr wrap="square" lIns="0" tIns="0" rIns="0" bIns="0" rtlCol="0" anchor="t"/>
          <a:lstStyle/>
          <a:p>
            <a:pPr marL="0" indent="0" algn="l">
              <a:buNone/>
            </a:pPr>
            <a:r>
              <a:rPr lang="en-US" sz="1000" b="1" kern="0" spc="400" dirty="0">
                <a:solidFill>
                  <a:srgbClr val="C8A157"/>
                </a:solidFill>
                <a:latin typeface="Calibri" pitchFamily="34" charset="0"/>
                <a:ea typeface="Calibri" pitchFamily="34" charset="-122"/>
                <a:cs typeface="Calibri" pitchFamily="34" charset="-120"/>
              </a:rPr>
              <a:t>WHAT YOU WILL LEAVE WITH</a:t>
            </a:r>
            <a:endParaRPr lang="en-US" sz="1000" dirty="0"/>
          </a:p>
        </p:txBody>
      </p:sp>
      <p:sp>
        <p:nvSpPr>
          <p:cNvPr id="4" name="Text 2"/>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5" name="Shape 3"/>
          <p:cNvSpPr/>
          <p:nvPr/>
        </p:nvSpPr>
        <p:spPr>
          <a:xfrm>
            <a:off x="640080" y="1280160"/>
            <a:ext cx="502920" cy="502920"/>
          </a:xfrm>
          <a:prstGeom prst="ellipse">
            <a:avLst/>
          </a:prstGeom>
          <a:solidFill>
            <a:srgbClr val="1B3A4B"/>
          </a:solidFill>
          <a:ln/>
        </p:spPr>
        <p:txBody>
          <a:bodyPr/>
          <a:lstStyle/>
          <a:p>
            <a:endParaRPr lang="en-US"/>
          </a:p>
        </p:txBody>
      </p:sp>
      <p:sp>
        <p:nvSpPr>
          <p:cNvPr id="6" name="Text 4"/>
          <p:cNvSpPr/>
          <p:nvPr/>
        </p:nvSpPr>
        <p:spPr>
          <a:xfrm>
            <a:off x="640080" y="1280160"/>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7" name="Text 5"/>
          <p:cNvSpPr/>
          <p:nvPr/>
        </p:nvSpPr>
        <p:spPr>
          <a:xfrm>
            <a:off x="1371600" y="1188720"/>
            <a:ext cx="7132320" cy="411480"/>
          </a:xfrm>
          <a:prstGeom prst="rect">
            <a:avLst/>
          </a:prstGeom>
          <a:noFill/>
          <a:ln/>
        </p:spPr>
        <p:txBody>
          <a:bodyPr wrap="square" lIns="0" tIns="0" rIns="0" bIns="0" rtlCol="0" anchor="t"/>
          <a:lstStyle/>
          <a:p>
            <a:pPr marL="0" indent="0" algn="l">
              <a:buNone/>
            </a:pPr>
            <a:r>
              <a:rPr lang="en-US" sz="1800" b="1" dirty="0">
                <a:solidFill>
                  <a:srgbClr val="1B3A4B"/>
                </a:solidFill>
                <a:latin typeface="Calibri" pitchFamily="34" charset="0"/>
                <a:ea typeface="Calibri" pitchFamily="34" charset="-122"/>
                <a:cs typeface="Calibri" pitchFamily="34" charset="-120"/>
              </a:rPr>
              <a:t>Identify</a:t>
            </a:r>
            <a:endParaRPr lang="en-US" sz="1800" dirty="0"/>
          </a:p>
        </p:txBody>
      </p:sp>
      <p:sp>
        <p:nvSpPr>
          <p:cNvPr id="8" name="Text 6"/>
          <p:cNvSpPr/>
          <p:nvPr/>
        </p:nvSpPr>
        <p:spPr>
          <a:xfrm>
            <a:off x="1371600" y="1645920"/>
            <a:ext cx="7132320" cy="64008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The categories of practice documentation — clinical, compliance, operational, and transition-readiness — that determine your risk exposure and long-term value.</a:t>
            </a:r>
            <a:endParaRPr lang="en-US" sz="1300" dirty="0"/>
          </a:p>
        </p:txBody>
      </p:sp>
      <p:sp>
        <p:nvSpPr>
          <p:cNvPr id="9" name="Shape 7"/>
          <p:cNvSpPr/>
          <p:nvPr/>
        </p:nvSpPr>
        <p:spPr>
          <a:xfrm>
            <a:off x="640080" y="2423160"/>
            <a:ext cx="502920" cy="502920"/>
          </a:xfrm>
          <a:prstGeom prst="ellipse">
            <a:avLst/>
          </a:prstGeom>
          <a:solidFill>
            <a:srgbClr val="1B3A4B"/>
          </a:solidFill>
          <a:ln/>
        </p:spPr>
        <p:txBody>
          <a:bodyPr/>
          <a:lstStyle/>
          <a:p>
            <a:endParaRPr lang="en-US"/>
          </a:p>
        </p:txBody>
      </p:sp>
      <p:sp>
        <p:nvSpPr>
          <p:cNvPr id="10" name="Text 8"/>
          <p:cNvSpPr/>
          <p:nvPr/>
        </p:nvSpPr>
        <p:spPr>
          <a:xfrm>
            <a:off x="640080" y="2423160"/>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1" name="Text 9"/>
          <p:cNvSpPr/>
          <p:nvPr/>
        </p:nvSpPr>
        <p:spPr>
          <a:xfrm>
            <a:off x="1371600" y="2331720"/>
            <a:ext cx="7132320" cy="411480"/>
          </a:xfrm>
          <a:prstGeom prst="rect">
            <a:avLst/>
          </a:prstGeom>
          <a:noFill/>
          <a:ln/>
        </p:spPr>
        <p:txBody>
          <a:bodyPr wrap="square" lIns="0" tIns="0" rIns="0" bIns="0" rtlCol="0" anchor="t"/>
          <a:lstStyle/>
          <a:p>
            <a:pPr marL="0" indent="0" algn="l">
              <a:buNone/>
            </a:pPr>
            <a:r>
              <a:rPr lang="en-US" sz="1800" b="1" dirty="0">
                <a:solidFill>
                  <a:srgbClr val="1B3A4B"/>
                </a:solidFill>
                <a:latin typeface="Calibri" pitchFamily="34" charset="0"/>
                <a:ea typeface="Calibri" pitchFamily="34" charset="-122"/>
                <a:cs typeface="Calibri" pitchFamily="34" charset="-120"/>
              </a:rPr>
              <a:t>Apply</a:t>
            </a:r>
            <a:endParaRPr lang="en-US" sz="1800" dirty="0"/>
          </a:p>
        </p:txBody>
      </p:sp>
      <p:sp>
        <p:nvSpPr>
          <p:cNvPr id="12" name="Text 10"/>
          <p:cNvSpPr/>
          <p:nvPr/>
        </p:nvSpPr>
        <p:spPr>
          <a:xfrm>
            <a:off x="1371600" y="2788920"/>
            <a:ext cx="7132320" cy="64008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Documentation standards that simultaneously satisfy clinical recordkeeping, regulatory compliance, and operational continuity requirements.</a:t>
            </a:r>
            <a:endParaRPr lang="en-US" sz="1300" dirty="0"/>
          </a:p>
        </p:txBody>
      </p:sp>
      <p:sp>
        <p:nvSpPr>
          <p:cNvPr id="13" name="Shape 11"/>
          <p:cNvSpPr/>
          <p:nvPr/>
        </p:nvSpPr>
        <p:spPr>
          <a:xfrm>
            <a:off x="640080" y="3566160"/>
            <a:ext cx="502920" cy="502920"/>
          </a:xfrm>
          <a:prstGeom prst="ellipse">
            <a:avLst/>
          </a:prstGeom>
          <a:solidFill>
            <a:srgbClr val="1B3A4B"/>
          </a:solidFill>
          <a:ln/>
        </p:spPr>
        <p:txBody>
          <a:bodyPr/>
          <a:lstStyle/>
          <a:p>
            <a:endParaRPr lang="en-US"/>
          </a:p>
        </p:txBody>
      </p:sp>
      <p:sp>
        <p:nvSpPr>
          <p:cNvPr id="14" name="Text 12"/>
          <p:cNvSpPr/>
          <p:nvPr/>
        </p:nvSpPr>
        <p:spPr>
          <a:xfrm>
            <a:off x="640080" y="3566160"/>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5" name="Text 13"/>
          <p:cNvSpPr/>
          <p:nvPr/>
        </p:nvSpPr>
        <p:spPr>
          <a:xfrm>
            <a:off x="1371600" y="3474720"/>
            <a:ext cx="7132320" cy="411480"/>
          </a:xfrm>
          <a:prstGeom prst="rect">
            <a:avLst/>
          </a:prstGeom>
          <a:noFill/>
          <a:ln/>
        </p:spPr>
        <p:txBody>
          <a:bodyPr wrap="square" lIns="0" tIns="0" rIns="0" bIns="0" rtlCol="0" anchor="t"/>
          <a:lstStyle/>
          <a:p>
            <a:pPr marL="0" indent="0" algn="l">
              <a:buNone/>
            </a:pPr>
            <a:r>
              <a:rPr lang="en-US" sz="1800" b="1" dirty="0">
                <a:solidFill>
                  <a:srgbClr val="1B3A4B"/>
                </a:solidFill>
                <a:latin typeface="Calibri" pitchFamily="34" charset="0"/>
                <a:ea typeface="Calibri" pitchFamily="34" charset="-122"/>
                <a:cs typeface="Calibri" pitchFamily="34" charset="-120"/>
              </a:rPr>
              <a:t>Develop</a:t>
            </a:r>
            <a:endParaRPr lang="en-US" sz="1800" dirty="0"/>
          </a:p>
        </p:txBody>
      </p:sp>
      <p:sp>
        <p:nvSpPr>
          <p:cNvPr id="16" name="Text 14"/>
          <p:cNvSpPr/>
          <p:nvPr/>
        </p:nvSpPr>
        <p:spPr>
          <a:xfrm>
            <a:off x="1371600" y="3931920"/>
            <a:ext cx="7132320" cy="64008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A documentation self-assessment that identifies gaps in your own practice and prioritizes remediation actions.</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Why Documentation Determines Your Future</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Shape 2"/>
          <p:cNvSpPr/>
          <p:nvPr/>
        </p:nvSpPr>
        <p:spPr>
          <a:xfrm>
            <a:off x="548640" y="1188720"/>
            <a:ext cx="2606040" cy="1554480"/>
          </a:xfrm>
          <a:prstGeom prst="rect">
            <a:avLst/>
          </a:prstGeom>
          <a:solidFill>
            <a:srgbClr val="F3F4F6"/>
          </a:solidFill>
          <a:ln/>
        </p:spPr>
        <p:txBody>
          <a:bodyPr/>
          <a:lstStyle/>
          <a:p>
            <a:endParaRPr lang="en-US"/>
          </a:p>
        </p:txBody>
      </p:sp>
      <p:sp>
        <p:nvSpPr>
          <p:cNvPr id="5" name="Text 3"/>
          <p:cNvSpPr/>
          <p:nvPr/>
        </p:nvSpPr>
        <p:spPr>
          <a:xfrm>
            <a:off x="548640" y="1325880"/>
            <a:ext cx="2606040" cy="854964"/>
          </a:xfrm>
          <a:prstGeom prst="rect">
            <a:avLst/>
          </a:prstGeom>
          <a:noFill/>
          <a:ln/>
        </p:spPr>
        <p:txBody>
          <a:bodyPr wrap="square" lIns="0" tIns="0" rIns="0" bIns="0" rtlCol="0" anchor="ctr"/>
          <a:lstStyle/>
          <a:p>
            <a:pPr marL="0" indent="0" algn="ctr">
              <a:buNone/>
            </a:pPr>
            <a:r>
              <a:rPr lang="en-US" sz="3600" b="1" dirty="0">
                <a:solidFill>
                  <a:srgbClr val="1B3A4B"/>
                </a:solidFill>
                <a:latin typeface="Calibri" pitchFamily="34" charset="0"/>
                <a:ea typeface="Calibri" pitchFamily="34" charset="-122"/>
                <a:cs typeface="Calibri" pitchFamily="34" charset="-120"/>
              </a:rPr>
              <a:t>#1</a:t>
            </a:r>
            <a:endParaRPr lang="en-US" sz="3600" dirty="0"/>
          </a:p>
        </p:txBody>
      </p:sp>
      <p:sp>
        <p:nvSpPr>
          <p:cNvPr id="6" name="Text 4"/>
          <p:cNvSpPr/>
          <p:nvPr/>
        </p:nvSpPr>
        <p:spPr>
          <a:xfrm>
            <a:off x="685800" y="2152498"/>
            <a:ext cx="2331720" cy="466344"/>
          </a:xfrm>
          <a:prstGeom prst="rect">
            <a:avLst/>
          </a:prstGeom>
          <a:noFill/>
          <a:ln/>
        </p:spPr>
        <p:txBody>
          <a:bodyPr wrap="square" lIns="0" tIns="0" rIns="0" bIns="0" rtlCol="0" anchor="t"/>
          <a:lstStyle/>
          <a:p>
            <a:pPr marL="0" indent="0" algn="ctr">
              <a:buNone/>
            </a:pPr>
            <a:r>
              <a:rPr lang="en-US" sz="1000" dirty="0">
                <a:solidFill>
                  <a:srgbClr val="2B2B2B"/>
                </a:solidFill>
                <a:latin typeface="Calibri" pitchFamily="34" charset="0"/>
                <a:ea typeface="Calibri" pitchFamily="34" charset="-122"/>
                <a:cs typeface="Calibri" pitchFamily="34" charset="-120"/>
              </a:rPr>
              <a:t>reason claims are denied: insufficient documentation (industry-wide payer data)</a:t>
            </a:r>
            <a:endParaRPr lang="en-US" sz="1000" dirty="0"/>
          </a:p>
        </p:txBody>
      </p:sp>
      <p:sp>
        <p:nvSpPr>
          <p:cNvPr id="7" name="Shape 5"/>
          <p:cNvSpPr/>
          <p:nvPr/>
        </p:nvSpPr>
        <p:spPr>
          <a:xfrm>
            <a:off x="3291840" y="1188720"/>
            <a:ext cx="2606040" cy="1554480"/>
          </a:xfrm>
          <a:prstGeom prst="rect">
            <a:avLst/>
          </a:prstGeom>
          <a:solidFill>
            <a:srgbClr val="F3F4F6"/>
          </a:solidFill>
          <a:ln/>
        </p:spPr>
        <p:txBody>
          <a:bodyPr/>
          <a:lstStyle/>
          <a:p>
            <a:endParaRPr lang="en-US"/>
          </a:p>
        </p:txBody>
      </p:sp>
      <p:sp>
        <p:nvSpPr>
          <p:cNvPr id="8" name="Text 6"/>
          <p:cNvSpPr/>
          <p:nvPr/>
        </p:nvSpPr>
        <p:spPr>
          <a:xfrm>
            <a:off x="3291840" y="1325880"/>
            <a:ext cx="2606040" cy="854964"/>
          </a:xfrm>
          <a:prstGeom prst="rect">
            <a:avLst/>
          </a:prstGeom>
          <a:noFill/>
          <a:ln/>
        </p:spPr>
        <p:txBody>
          <a:bodyPr wrap="square" lIns="0" tIns="0" rIns="0" bIns="0" rtlCol="0" anchor="ctr"/>
          <a:lstStyle/>
          <a:p>
            <a:pPr marL="0" indent="0" algn="ctr">
              <a:buNone/>
            </a:pPr>
            <a:r>
              <a:rPr lang="en-US" sz="3600" b="1" dirty="0">
                <a:solidFill>
                  <a:srgbClr val="1B3A4B"/>
                </a:solidFill>
                <a:latin typeface="Calibri" pitchFamily="34" charset="0"/>
                <a:ea typeface="Calibri" pitchFamily="34" charset="-122"/>
                <a:cs typeface="Calibri" pitchFamily="34" charset="-120"/>
              </a:rPr>
              <a:t>4 yrs</a:t>
            </a:r>
            <a:endParaRPr lang="en-US" sz="3600" dirty="0"/>
          </a:p>
        </p:txBody>
      </p:sp>
      <p:sp>
        <p:nvSpPr>
          <p:cNvPr id="9" name="Text 7"/>
          <p:cNvSpPr/>
          <p:nvPr/>
        </p:nvSpPr>
        <p:spPr>
          <a:xfrm>
            <a:off x="3429000" y="2152498"/>
            <a:ext cx="2331720" cy="466344"/>
          </a:xfrm>
          <a:prstGeom prst="rect">
            <a:avLst/>
          </a:prstGeom>
          <a:noFill/>
          <a:ln/>
        </p:spPr>
        <p:txBody>
          <a:bodyPr wrap="square" lIns="0" tIns="0" rIns="0" bIns="0" rtlCol="0" anchor="t"/>
          <a:lstStyle/>
          <a:p>
            <a:pPr marL="0" indent="0" algn="ctr">
              <a:buNone/>
            </a:pPr>
            <a:r>
              <a:rPr lang="en-US" sz="1000" dirty="0">
                <a:solidFill>
                  <a:srgbClr val="2B2B2B"/>
                </a:solidFill>
                <a:latin typeface="Calibri" pitchFamily="34" charset="0"/>
                <a:ea typeface="Calibri" pitchFamily="34" charset="-122"/>
                <a:cs typeface="Calibri" pitchFamily="34" charset="-120"/>
              </a:rPr>
              <a:t>minimum FBOCM chiropractic records retention from last appointment for active practice (FAC 64B2-17.006)</a:t>
            </a:r>
            <a:endParaRPr lang="en-US" sz="1000" dirty="0"/>
          </a:p>
        </p:txBody>
      </p:sp>
      <p:sp>
        <p:nvSpPr>
          <p:cNvPr id="10" name="Shape 8"/>
          <p:cNvSpPr/>
          <p:nvPr/>
        </p:nvSpPr>
        <p:spPr>
          <a:xfrm>
            <a:off x="6035040" y="1188720"/>
            <a:ext cx="2606040" cy="1554480"/>
          </a:xfrm>
          <a:prstGeom prst="rect">
            <a:avLst/>
          </a:prstGeom>
          <a:solidFill>
            <a:srgbClr val="F3F4F6"/>
          </a:solidFill>
          <a:ln/>
        </p:spPr>
        <p:txBody>
          <a:bodyPr/>
          <a:lstStyle/>
          <a:p>
            <a:endParaRPr lang="en-US"/>
          </a:p>
        </p:txBody>
      </p:sp>
      <p:sp>
        <p:nvSpPr>
          <p:cNvPr id="11" name="Text 9"/>
          <p:cNvSpPr/>
          <p:nvPr/>
        </p:nvSpPr>
        <p:spPr>
          <a:xfrm>
            <a:off x="6035040" y="1325880"/>
            <a:ext cx="2606040" cy="854964"/>
          </a:xfrm>
          <a:prstGeom prst="rect">
            <a:avLst/>
          </a:prstGeom>
          <a:noFill/>
          <a:ln/>
        </p:spPr>
        <p:txBody>
          <a:bodyPr wrap="square" lIns="0" tIns="0" rIns="0" bIns="0" rtlCol="0" anchor="ctr"/>
          <a:lstStyle/>
          <a:p>
            <a:pPr marL="0" indent="0" algn="ctr">
              <a:buNone/>
            </a:pPr>
            <a:r>
              <a:rPr lang="en-US" sz="3600" b="1" dirty="0">
                <a:solidFill>
                  <a:srgbClr val="1B3A4B"/>
                </a:solidFill>
                <a:latin typeface="Calibri" pitchFamily="34" charset="0"/>
                <a:ea typeface="Calibri" pitchFamily="34" charset="-122"/>
                <a:cs typeface="Calibri" pitchFamily="34" charset="-120"/>
              </a:rPr>
              <a:t>3 yrs</a:t>
            </a:r>
            <a:endParaRPr lang="en-US" sz="3600" dirty="0"/>
          </a:p>
        </p:txBody>
      </p:sp>
      <p:sp>
        <p:nvSpPr>
          <p:cNvPr id="12" name="Text 10"/>
          <p:cNvSpPr/>
          <p:nvPr/>
        </p:nvSpPr>
        <p:spPr>
          <a:xfrm>
            <a:off x="6172200" y="2152498"/>
            <a:ext cx="2331720" cy="466344"/>
          </a:xfrm>
          <a:prstGeom prst="rect">
            <a:avLst/>
          </a:prstGeom>
          <a:noFill/>
          <a:ln/>
        </p:spPr>
        <p:txBody>
          <a:bodyPr wrap="square" lIns="0" tIns="0" rIns="0" bIns="0" rtlCol="0" anchor="t"/>
          <a:lstStyle/>
          <a:p>
            <a:pPr marL="0" indent="0" algn="ctr">
              <a:buNone/>
            </a:pPr>
            <a:r>
              <a:rPr lang="en-US" sz="1000" dirty="0">
                <a:solidFill>
                  <a:srgbClr val="2B2B2B"/>
                </a:solidFill>
                <a:latin typeface="Calibri" pitchFamily="34" charset="0"/>
                <a:ea typeface="Calibri" pitchFamily="34" charset="-122"/>
                <a:cs typeface="Calibri" pitchFamily="34" charset="-120"/>
              </a:rPr>
              <a:t>of clean financial and clinical records buyers and lenders typically expect during practice due diligence</a:t>
            </a:r>
            <a:endParaRPr lang="en-US" sz="1000" dirty="0"/>
          </a:p>
        </p:txBody>
      </p:sp>
      <p:sp>
        <p:nvSpPr>
          <p:cNvPr id="13" name="Text 11"/>
          <p:cNvSpPr/>
          <p:nvPr/>
        </p:nvSpPr>
        <p:spPr>
          <a:xfrm>
            <a:off x="548640" y="3108960"/>
            <a:ext cx="8092440" cy="1463040"/>
          </a:xfrm>
          <a:prstGeom prst="rect">
            <a:avLst/>
          </a:prstGeom>
          <a:noFill/>
          <a:ln/>
        </p:spPr>
        <p:txBody>
          <a:bodyPr wrap="square" lIns="0" tIns="0" rIns="0" bIns="0" rtlCol="0" anchor="t"/>
          <a:lstStyle/>
          <a:p>
            <a:pPr marL="0" indent="0" algn="l">
              <a:buNone/>
            </a:pPr>
            <a:r>
              <a:rPr lang="en-US" sz="1400" i="1" dirty="0">
                <a:solidFill>
                  <a:srgbClr val="2B2B2B"/>
                </a:solidFill>
                <a:latin typeface="Calibri" pitchFamily="34" charset="0"/>
                <a:ea typeface="Calibri" pitchFamily="34" charset="-122"/>
                <a:cs typeface="Calibri" pitchFamily="34" charset="-120"/>
              </a:rPr>
              <a:t>Documentation is the operational, legal, and financial backbone of your practice. The decisions you make about documentation today determine your audit posture, your liability exposure, your operational continuity, and ultimately what your practice is worth when you decide to transition out of it.</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1B3A4B"/>
        </a:solidFill>
        <a:effectLst/>
      </p:bgPr>
    </p:bg>
    <p:spTree>
      <p:nvGrpSpPr>
        <p:cNvPr id="1" name=""/>
        <p:cNvGrpSpPr/>
        <p:nvPr/>
      </p:nvGrpSpPr>
      <p:grpSpPr>
        <a:xfrm>
          <a:off x="0" y="0"/>
          <a:ext cx="0" cy="0"/>
          <a:chOff x="0" y="0"/>
          <a:chExt cx="0" cy="0"/>
        </a:xfrm>
      </p:grpSpPr>
      <p:sp>
        <p:nvSpPr>
          <p:cNvPr id="2" name="Shape 0"/>
          <p:cNvSpPr/>
          <p:nvPr/>
        </p:nvSpPr>
        <p:spPr>
          <a:xfrm>
            <a:off x="640080" y="2103120"/>
            <a:ext cx="548640" cy="36576"/>
          </a:xfrm>
          <a:prstGeom prst="rect">
            <a:avLst/>
          </a:prstGeom>
          <a:solidFill>
            <a:srgbClr val="C8A157"/>
          </a:solidFill>
          <a:ln/>
        </p:spPr>
        <p:txBody>
          <a:bodyPr/>
          <a:lstStyle/>
          <a:p>
            <a:endParaRPr lang="en-US"/>
          </a:p>
        </p:txBody>
      </p:sp>
      <p:sp>
        <p:nvSpPr>
          <p:cNvPr id="3" name="Text 1"/>
          <p:cNvSpPr/>
          <p:nvPr/>
        </p:nvSpPr>
        <p:spPr>
          <a:xfrm>
            <a:off x="640080" y="1645920"/>
            <a:ext cx="7863840" cy="365760"/>
          </a:xfrm>
          <a:prstGeom prst="rect">
            <a:avLst/>
          </a:prstGeom>
          <a:noFill/>
          <a:ln/>
        </p:spPr>
        <p:txBody>
          <a:bodyPr wrap="square" lIns="0" tIns="0" rIns="0" bIns="0" rtlCol="0" anchor="t"/>
          <a:lstStyle/>
          <a:p>
            <a:pPr marL="0" indent="0" algn="l">
              <a:buNone/>
            </a:pPr>
            <a:r>
              <a:rPr lang="en-US" sz="1400" b="1" kern="0" spc="400" dirty="0">
                <a:solidFill>
                  <a:srgbClr val="C8A157"/>
                </a:solidFill>
                <a:latin typeface="Calibri" pitchFamily="34" charset="0"/>
                <a:ea typeface="Calibri" pitchFamily="34" charset="-122"/>
                <a:cs typeface="Calibri" pitchFamily="34" charset="-120"/>
              </a:rPr>
              <a:t>FIRST HALF</a:t>
            </a:r>
            <a:endParaRPr lang="en-US" sz="1400" dirty="0"/>
          </a:p>
        </p:txBody>
      </p:sp>
      <p:sp>
        <p:nvSpPr>
          <p:cNvPr id="4" name="Text 2"/>
          <p:cNvSpPr/>
          <p:nvPr/>
        </p:nvSpPr>
        <p:spPr>
          <a:xfrm>
            <a:off x="640080" y="2286000"/>
            <a:ext cx="7863840" cy="1463040"/>
          </a:xfrm>
          <a:prstGeom prst="rect">
            <a:avLst/>
          </a:prstGeom>
          <a:noFill/>
          <a:ln/>
        </p:spPr>
        <p:txBody>
          <a:bodyPr wrap="square" lIns="0" tIns="0" rIns="0" bIns="0" rtlCol="0" anchor="t"/>
          <a:lstStyle/>
          <a:p>
            <a:pPr marL="0" indent="0" algn="l">
              <a:buNone/>
            </a:pPr>
            <a:r>
              <a:rPr lang="en-US" sz="3200" b="1" dirty="0">
                <a:solidFill>
                  <a:srgbClr val="FFFFFF"/>
                </a:solidFill>
                <a:latin typeface="Calibri" pitchFamily="34" charset="0"/>
                <a:ea typeface="Calibri" pitchFamily="34" charset="-122"/>
                <a:cs typeface="Calibri" pitchFamily="34" charset="-120"/>
              </a:rPr>
              <a:t>Why Documentation Determines Compliance, Risk, and Practice Value</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Four Categories of Practice Documentation</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Text 2"/>
          <p:cNvSpPr/>
          <p:nvPr/>
        </p:nvSpPr>
        <p:spPr>
          <a:xfrm>
            <a:off x="548640" y="1188720"/>
            <a:ext cx="8092440" cy="41148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Most chiropractors think about documentation as "the chart." It is much broader than that.</a:t>
            </a:r>
            <a:endParaRPr lang="en-US" sz="1300" dirty="0"/>
          </a:p>
        </p:txBody>
      </p:sp>
      <p:sp>
        <p:nvSpPr>
          <p:cNvPr id="5" name="Shape 3"/>
          <p:cNvSpPr/>
          <p:nvPr/>
        </p:nvSpPr>
        <p:spPr>
          <a:xfrm>
            <a:off x="548640" y="1783080"/>
            <a:ext cx="1920240" cy="28803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6" name="Shape 4"/>
          <p:cNvSpPr/>
          <p:nvPr/>
        </p:nvSpPr>
        <p:spPr>
          <a:xfrm>
            <a:off x="548640" y="1783080"/>
            <a:ext cx="73152" cy="2880360"/>
          </a:xfrm>
          <a:prstGeom prst="rect">
            <a:avLst/>
          </a:prstGeom>
          <a:solidFill>
            <a:srgbClr val="1B3A4B"/>
          </a:solidFill>
          <a:ln/>
        </p:spPr>
        <p:txBody>
          <a:bodyPr/>
          <a:lstStyle/>
          <a:p>
            <a:endParaRPr lang="en-US"/>
          </a:p>
        </p:txBody>
      </p:sp>
      <p:sp>
        <p:nvSpPr>
          <p:cNvPr id="7" name="Text 5"/>
          <p:cNvSpPr/>
          <p:nvPr/>
        </p:nvSpPr>
        <p:spPr>
          <a:xfrm>
            <a:off x="777240" y="1920240"/>
            <a:ext cx="15544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CLINICAL</a:t>
            </a:r>
            <a:endParaRPr lang="en-US" sz="1400" dirty="0"/>
          </a:p>
        </p:txBody>
      </p:sp>
      <p:sp>
        <p:nvSpPr>
          <p:cNvPr id="8" name="Text 6"/>
          <p:cNvSpPr/>
          <p:nvPr/>
        </p:nvSpPr>
        <p:spPr>
          <a:xfrm>
            <a:off x="777240" y="2286000"/>
            <a:ext cx="1554480" cy="22402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Patient records, SOAP notes, treatment plans, informed consent, outcomes, imaging, referrals, follow-up.</a:t>
            </a:r>
            <a:endParaRPr lang="en-US" sz="1100" dirty="0"/>
          </a:p>
        </p:txBody>
      </p:sp>
      <p:pic>
        <p:nvPicPr>
          <p:cNvPr id="9" name="Image 0" descr="preencoded.png"/>
          <p:cNvPicPr>
            <a:picLocks noChangeAspect="1"/>
          </p:cNvPicPr>
          <p:nvPr/>
        </p:nvPicPr>
        <p:blipFill>
          <a:blip r:embed="rId3"/>
          <a:stretch>
            <a:fillRect/>
          </a:stretch>
        </p:blipFill>
        <p:spPr>
          <a:xfrm>
            <a:off x="1965960" y="1920240"/>
            <a:ext cx="320040" cy="320040"/>
          </a:xfrm>
          <a:prstGeom prst="rect">
            <a:avLst/>
          </a:prstGeom>
        </p:spPr>
      </p:pic>
      <p:sp>
        <p:nvSpPr>
          <p:cNvPr id="10" name="Shape 7"/>
          <p:cNvSpPr/>
          <p:nvPr/>
        </p:nvSpPr>
        <p:spPr>
          <a:xfrm>
            <a:off x="2633472" y="1783080"/>
            <a:ext cx="1920240" cy="28803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8"/>
          <p:cNvSpPr/>
          <p:nvPr/>
        </p:nvSpPr>
        <p:spPr>
          <a:xfrm>
            <a:off x="2633472" y="1783080"/>
            <a:ext cx="73152" cy="2880360"/>
          </a:xfrm>
          <a:prstGeom prst="rect">
            <a:avLst/>
          </a:prstGeom>
          <a:solidFill>
            <a:srgbClr val="1B3A4B"/>
          </a:solidFill>
          <a:ln/>
        </p:spPr>
        <p:txBody>
          <a:bodyPr/>
          <a:lstStyle/>
          <a:p>
            <a:endParaRPr lang="en-US"/>
          </a:p>
        </p:txBody>
      </p:sp>
      <p:sp>
        <p:nvSpPr>
          <p:cNvPr id="12" name="Text 9"/>
          <p:cNvSpPr/>
          <p:nvPr/>
        </p:nvSpPr>
        <p:spPr>
          <a:xfrm>
            <a:off x="2862072" y="1920240"/>
            <a:ext cx="15544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COMPLIANCE</a:t>
            </a:r>
            <a:endParaRPr lang="en-US" sz="1400" dirty="0"/>
          </a:p>
        </p:txBody>
      </p:sp>
      <p:sp>
        <p:nvSpPr>
          <p:cNvPr id="13" name="Text 10"/>
          <p:cNvSpPr/>
          <p:nvPr/>
        </p:nvSpPr>
        <p:spPr>
          <a:xfrm>
            <a:off x="2862072" y="2286000"/>
            <a:ext cx="1554480" cy="22402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HIPAA policies, OIG-style compliance program, FBOCM rules, audit logs, training records, breach response.</a:t>
            </a:r>
            <a:endParaRPr lang="en-US" sz="1100" dirty="0"/>
          </a:p>
        </p:txBody>
      </p:sp>
      <p:pic>
        <p:nvPicPr>
          <p:cNvPr id="14" name="Image 1" descr="preencoded.png"/>
          <p:cNvPicPr>
            <a:picLocks noChangeAspect="1"/>
          </p:cNvPicPr>
          <p:nvPr/>
        </p:nvPicPr>
        <p:blipFill>
          <a:blip r:embed="rId4"/>
          <a:stretch>
            <a:fillRect/>
          </a:stretch>
        </p:blipFill>
        <p:spPr>
          <a:xfrm>
            <a:off x="4050792" y="1920240"/>
            <a:ext cx="320040" cy="320040"/>
          </a:xfrm>
          <a:prstGeom prst="rect">
            <a:avLst/>
          </a:prstGeom>
        </p:spPr>
      </p:pic>
      <p:sp>
        <p:nvSpPr>
          <p:cNvPr id="15" name="Shape 11"/>
          <p:cNvSpPr/>
          <p:nvPr/>
        </p:nvSpPr>
        <p:spPr>
          <a:xfrm>
            <a:off x="4718304" y="1783080"/>
            <a:ext cx="1920240" cy="28803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6" name="Shape 12"/>
          <p:cNvSpPr/>
          <p:nvPr/>
        </p:nvSpPr>
        <p:spPr>
          <a:xfrm>
            <a:off x="4718304" y="1783080"/>
            <a:ext cx="73152" cy="2880360"/>
          </a:xfrm>
          <a:prstGeom prst="rect">
            <a:avLst/>
          </a:prstGeom>
          <a:solidFill>
            <a:srgbClr val="1B3A4B"/>
          </a:solidFill>
          <a:ln/>
        </p:spPr>
        <p:txBody>
          <a:bodyPr/>
          <a:lstStyle/>
          <a:p>
            <a:endParaRPr lang="en-US"/>
          </a:p>
        </p:txBody>
      </p:sp>
      <p:sp>
        <p:nvSpPr>
          <p:cNvPr id="17" name="Text 13"/>
          <p:cNvSpPr/>
          <p:nvPr/>
        </p:nvSpPr>
        <p:spPr>
          <a:xfrm>
            <a:off x="4946904" y="1920240"/>
            <a:ext cx="15544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OPERATIONAL</a:t>
            </a:r>
            <a:endParaRPr lang="en-US" sz="1400" dirty="0"/>
          </a:p>
        </p:txBody>
      </p:sp>
      <p:sp>
        <p:nvSpPr>
          <p:cNvPr id="18" name="Text 14"/>
          <p:cNvSpPr/>
          <p:nvPr/>
        </p:nvSpPr>
        <p:spPr>
          <a:xfrm>
            <a:off x="4946904" y="2286000"/>
            <a:ext cx="1554480" cy="22402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SOPs, role descriptions, employment files, vendor contracts, financial records, KPI dashboards.</a:t>
            </a:r>
            <a:endParaRPr lang="en-US" sz="1100" dirty="0"/>
          </a:p>
        </p:txBody>
      </p:sp>
      <p:pic>
        <p:nvPicPr>
          <p:cNvPr id="19" name="Image 2" descr="preencoded.png"/>
          <p:cNvPicPr>
            <a:picLocks noChangeAspect="1"/>
          </p:cNvPicPr>
          <p:nvPr/>
        </p:nvPicPr>
        <p:blipFill>
          <a:blip r:embed="rId5"/>
          <a:stretch>
            <a:fillRect/>
          </a:stretch>
        </p:blipFill>
        <p:spPr>
          <a:xfrm>
            <a:off x="6135624" y="1920240"/>
            <a:ext cx="320040" cy="320040"/>
          </a:xfrm>
          <a:prstGeom prst="rect">
            <a:avLst/>
          </a:prstGeom>
        </p:spPr>
      </p:pic>
      <p:sp>
        <p:nvSpPr>
          <p:cNvPr id="20" name="Shape 15"/>
          <p:cNvSpPr/>
          <p:nvPr/>
        </p:nvSpPr>
        <p:spPr>
          <a:xfrm>
            <a:off x="6803136" y="1783080"/>
            <a:ext cx="1920240" cy="28803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21" name="Shape 16"/>
          <p:cNvSpPr/>
          <p:nvPr/>
        </p:nvSpPr>
        <p:spPr>
          <a:xfrm>
            <a:off x="6803136" y="1783080"/>
            <a:ext cx="73152" cy="2880360"/>
          </a:xfrm>
          <a:prstGeom prst="rect">
            <a:avLst/>
          </a:prstGeom>
          <a:solidFill>
            <a:srgbClr val="C8A157"/>
          </a:solidFill>
          <a:ln/>
        </p:spPr>
        <p:txBody>
          <a:bodyPr/>
          <a:lstStyle/>
          <a:p>
            <a:endParaRPr lang="en-US"/>
          </a:p>
        </p:txBody>
      </p:sp>
      <p:sp>
        <p:nvSpPr>
          <p:cNvPr id="22" name="Text 17"/>
          <p:cNvSpPr/>
          <p:nvPr/>
        </p:nvSpPr>
        <p:spPr>
          <a:xfrm>
            <a:off x="7031736" y="1920240"/>
            <a:ext cx="15544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TRANSITION</a:t>
            </a:r>
            <a:endParaRPr lang="en-US" sz="1400" dirty="0"/>
          </a:p>
        </p:txBody>
      </p:sp>
      <p:sp>
        <p:nvSpPr>
          <p:cNvPr id="23" name="Text 18"/>
          <p:cNvSpPr/>
          <p:nvPr/>
        </p:nvSpPr>
        <p:spPr>
          <a:xfrm>
            <a:off x="7031736" y="2286000"/>
            <a:ext cx="1554480" cy="22402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Owner-independent operations, clean financials, transferable contracts, key-person continuity, dispute documentation.</a:t>
            </a:r>
            <a:endParaRPr lang="en-US" sz="1100" dirty="0"/>
          </a:p>
        </p:txBody>
      </p:sp>
      <p:pic>
        <p:nvPicPr>
          <p:cNvPr id="24" name="Image 3" descr="preencoded.png"/>
          <p:cNvPicPr>
            <a:picLocks noChangeAspect="1"/>
          </p:cNvPicPr>
          <p:nvPr/>
        </p:nvPicPr>
        <p:blipFill>
          <a:blip r:embed="rId6"/>
          <a:stretch>
            <a:fillRect/>
          </a:stretch>
        </p:blipFill>
        <p:spPr>
          <a:xfrm>
            <a:off x="8220456" y="1920240"/>
            <a:ext cx="320040" cy="320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The Cost of Documentation Gaps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What it actually costs when documentation is incomplete, inconsistent, or untimely:</a:t>
            </a:r>
            <a:endParaRPr lang="en-US" sz="1300" dirty="0"/>
          </a:p>
        </p:txBody>
      </p:sp>
      <p:sp>
        <p:nvSpPr>
          <p:cNvPr id="6" name="Shape 3"/>
          <p:cNvSpPr/>
          <p:nvPr/>
        </p:nvSpPr>
        <p:spPr>
          <a:xfrm>
            <a:off x="548640" y="182880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7" name="Shape 4"/>
          <p:cNvSpPr/>
          <p:nvPr/>
        </p:nvSpPr>
        <p:spPr>
          <a:xfrm>
            <a:off x="548640" y="1828800"/>
            <a:ext cx="73152" cy="1280160"/>
          </a:xfrm>
          <a:prstGeom prst="rect">
            <a:avLst/>
          </a:prstGeom>
          <a:solidFill>
            <a:srgbClr val="C8A157"/>
          </a:solidFill>
          <a:ln/>
        </p:spPr>
        <p:txBody>
          <a:bodyPr/>
          <a:lstStyle/>
          <a:p>
            <a:endParaRPr lang="en-US"/>
          </a:p>
        </p:txBody>
      </p:sp>
      <p:sp>
        <p:nvSpPr>
          <p:cNvPr id="8" name="Text 5"/>
          <p:cNvSpPr/>
          <p:nvPr/>
        </p:nvSpPr>
        <p:spPr>
          <a:xfrm>
            <a:off x="777240" y="1965960"/>
            <a:ext cx="35661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CLAIMS DENIED OR RECOUPED</a:t>
            </a:r>
            <a:endParaRPr lang="en-US" sz="1200" dirty="0"/>
          </a:p>
        </p:txBody>
      </p:sp>
      <p:sp>
        <p:nvSpPr>
          <p:cNvPr id="9" name="Text 6"/>
          <p:cNvSpPr/>
          <p:nvPr/>
        </p:nvSpPr>
        <p:spPr>
          <a:xfrm>
            <a:off x="777240" y="2331720"/>
            <a:ext cx="356616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Medical necessity not supported. Codes not justified. Notes incomplete. Direct revenue loss and potential clawback liability years after services rendered.</a:t>
            </a:r>
            <a:endParaRPr lang="en-US" sz="1000" dirty="0"/>
          </a:p>
        </p:txBody>
      </p:sp>
      <p:sp>
        <p:nvSpPr>
          <p:cNvPr id="10" name="Shape 7"/>
          <p:cNvSpPr/>
          <p:nvPr/>
        </p:nvSpPr>
        <p:spPr>
          <a:xfrm>
            <a:off x="4663440" y="182880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8"/>
          <p:cNvSpPr/>
          <p:nvPr/>
        </p:nvSpPr>
        <p:spPr>
          <a:xfrm>
            <a:off x="4663440" y="1828800"/>
            <a:ext cx="73152" cy="1280160"/>
          </a:xfrm>
          <a:prstGeom prst="rect">
            <a:avLst/>
          </a:prstGeom>
          <a:solidFill>
            <a:srgbClr val="C8A157"/>
          </a:solidFill>
          <a:ln/>
        </p:spPr>
        <p:txBody>
          <a:bodyPr/>
          <a:lstStyle/>
          <a:p>
            <a:endParaRPr lang="en-US"/>
          </a:p>
        </p:txBody>
      </p:sp>
      <p:sp>
        <p:nvSpPr>
          <p:cNvPr id="12" name="Text 9"/>
          <p:cNvSpPr/>
          <p:nvPr/>
        </p:nvSpPr>
        <p:spPr>
          <a:xfrm>
            <a:off x="4892040" y="1965960"/>
            <a:ext cx="35661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AUDIT FINDINGS AND PENALTIES</a:t>
            </a:r>
            <a:endParaRPr lang="en-US" sz="1200" dirty="0"/>
          </a:p>
        </p:txBody>
      </p:sp>
      <p:sp>
        <p:nvSpPr>
          <p:cNvPr id="13" name="Text 10"/>
          <p:cNvSpPr/>
          <p:nvPr/>
        </p:nvSpPr>
        <p:spPr>
          <a:xfrm>
            <a:off x="4892040" y="2331720"/>
            <a:ext cx="356616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FBOCM, payer audits, and federal OIG audits all result in monetary penalties, repayment, and in serious cases, exclusion from federal programs.</a:t>
            </a:r>
            <a:endParaRPr lang="en-US" sz="1000" dirty="0"/>
          </a:p>
        </p:txBody>
      </p:sp>
      <p:sp>
        <p:nvSpPr>
          <p:cNvPr id="14" name="Shape 11"/>
          <p:cNvSpPr/>
          <p:nvPr/>
        </p:nvSpPr>
        <p:spPr>
          <a:xfrm>
            <a:off x="548640" y="329184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5" name="Shape 12"/>
          <p:cNvSpPr/>
          <p:nvPr/>
        </p:nvSpPr>
        <p:spPr>
          <a:xfrm>
            <a:off x="548640" y="3291840"/>
            <a:ext cx="73152" cy="1280160"/>
          </a:xfrm>
          <a:prstGeom prst="rect">
            <a:avLst/>
          </a:prstGeom>
          <a:solidFill>
            <a:srgbClr val="C8A157"/>
          </a:solidFill>
          <a:ln/>
        </p:spPr>
        <p:txBody>
          <a:bodyPr/>
          <a:lstStyle/>
          <a:p>
            <a:endParaRPr lang="en-US"/>
          </a:p>
        </p:txBody>
      </p:sp>
      <p:sp>
        <p:nvSpPr>
          <p:cNvPr id="16" name="Text 13"/>
          <p:cNvSpPr/>
          <p:nvPr/>
        </p:nvSpPr>
        <p:spPr>
          <a:xfrm>
            <a:off x="777240" y="3429000"/>
            <a:ext cx="35661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MALPRACTICE EXPOSURE</a:t>
            </a:r>
            <a:endParaRPr lang="en-US" sz="1200" dirty="0"/>
          </a:p>
        </p:txBody>
      </p:sp>
      <p:sp>
        <p:nvSpPr>
          <p:cNvPr id="17" name="Text 14"/>
          <p:cNvSpPr/>
          <p:nvPr/>
        </p:nvSpPr>
        <p:spPr>
          <a:xfrm>
            <a:off x="777240" y="3794760"/>
            <a:ext cx="356616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"If it isn't documented, it didn't happen" is the operating principle in litigation. Gaps in clinical documentation are the single largest predictor of a malpractice claim resolving against the provider. Carriers also assess chart quality when setting premiums and making defense decisions — documented practices are insured at lower cost.</a:t>
            </a:r>
            <a:endParaRPr lang="en-US" sz="1000" dirty="0"/>
          </a:p>
        </p:txBody>
      </p:sp>
      <p:sp>
        <p:nvSpPr>
          <p:cNvPr id="18" name="Shape 15"/>
          <p:cNvSpPr/>
          <p:nvPr/>
        </p:nvSpPr>
        <p:spPr>
          <a:xfrm>
            <a:off x="4663440" y="329184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9" name="Shape 16"/>
          <p:cNvSpPr/>
          <p:nvPr/>
        </p:nvSpPr>
        <p:spPr>
          <a:xfrm>
            <a:off x="4663440" y="3291840"/>
            <a:ext cx="73152" cy="1280160"/>
          </a:xfrm>
          <a:prstGeom prst="rect">
            <a:avLst/>
          </a:prstGeom>
          <a:solidFill>
            <a:srgbClr val="C8A157"/>
          </a:solidFill>
          <a:ln/>
        </p:spPr>
        <p:txBody>
          <a:bodyPr/>
          <a:lstStyle/>
          <a:p>
            <a:endParaRPr lang="en-US"/>
          </a:p>
        </p:txBody>
      </p:sp>
      <p:sp>
        <p:nvSpPr>
          <p:cNvPr id="20" name="Text 17"/>
          <p:cNvSpPr/>
          <p:nvPr/>
        </p:nvSpPr>
        <p:spPr>
          <a:xfrm>
            <a:off x="4892040" y="3429000"/>
            <a:ext cx="35661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STALLED OR CRATERED TRANSITIONS</a:t>
            </a:r>
            <a:endParaRPr lang="en-US" sz="1200" dirty="0"/>
          </a:p>
        </p:txBody>
      </p:sp>
      <p:sp>
        <p:nvSpPr>
          <p:cNvPr id="21" name="Text 18"/>
          <p:cNvSpPr/>
          <p:nvPr/>
        </p:nvSpPr>
        <p:spPr>
          <a:xfrm>
            <a:off x="4892040" y="3794760"/>
            <a:ext cx="356616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Buyers, lenders, and partners walk away from practices with disorganized records. Valuations get cut. Earnouts get extended. Some deals collapse entirely.</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TotalTime>
  <Words>9185</Words>
  <Application>Microsoft Office PowerPoint</Application>
  <PresentationFormat>On-screen Show (16:9)</PresentationFormat>
  <Paragraphs>404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Montserrat</vt:lpstr>
      <vt:lpstr>Montserrat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Your Chiropractic Practice with the End in Mind: Documentation</dc:title>
  <dc:subject>PptxGenJS Presentation</dc:subject>
  <dc:creator>Edisa Shirley, PhD, LMHC</dc:creator>
  <cp:lastModifiedBy>Edisa Shirley</cp:lastModifiedBy>
  <cp:revision>2</cp:revision>
  <dcterms:created xsi:type="dcterms:W3CDTF">2026-05-10T15:00:31Z</dcterms:created>
  <dcterms:modified xsi:type="dcterms:W3CDTF">2026-05-29T00:15:19Z</dcterms:modified>
</cp:coreProperties>
</file>