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78"/>
  </p:notesMasterIdLst>
  <p:sldIdLst>
    <p:sldId id="256" r:id="rId3"/>
    <p:sldId id="257" r:id="rId4"/>
    <p:sldId id="274" r:id="rId5"/>
    <p:sldId id="258" r:id="rId6"/>
    <p:sldId id="275" r:id="rId7"/>
    <p:sldId id="276" r:id="rId8"/>
    <p:sldId id="277" r:id="rId9"/>
    <p:sldId id="278" r:id="rId10"/>
    <p:sldId id="279" r:id="rId11"/>
    <p:sldId id="280" r:id="rId12"/>
    <p:sldId id="281" r:id="rId13"/>
    <p:sldId id="284" r:id="rId14"/>
    <p:sldId id="282" r:id="rId15"/>
    <p:sldId id="283" r:id="rId16"/>
    <p:sldId id="668" r:id="rId17"/>
    <p:sldId id="669" r:id="rId18"/>
    <p:sldId id="670" r:id="rId19"/>
    <p:sldId id="671" r:id="rId20"/>
    <p:sldId id="286" r:id="rId21"/>
    <p:sldId id="285" r:id="rId22"/>
    <p:sldId id="259" r:id="rId23"/>
    <p:sldId id="287" r:id="rId24"/>
    <p:sldId id="288" r:id="rId25"/>
    <p:sldId id="452" r:id="rId26"/>
    <p:sldId id="453" r:id="rId27"/>
    <p:sldId id="454" r:id="rId28"/>
    <p:sldId id="455" r:id="rId29"/>
    <p:sldId id="456" r:id="rId30"/>
    <p:sldId id="457" r:id="rId31"/>
    <p:sldId id="260" r:id="rId32"/>
    <p:sldId id="458" r:id="rId33"/>
    <p:sldId id="459" r:id="rId34"/>
    <p:sldId id="460" r:id="rId35"/>
    <p:sldId id="461" r:id="rId36"/>
    <p:sldId id="462" r:id="rId37"/>
    <p:sldId id="463" r:id="rId38"/>
    <p:sldId id="465" r:id="rId39"/>
    <p:sldId id="466" r:id="rId40"/>
    <p:sldId id="467" r:id="rId41"/>
    <p:sldId id="468" r:id="rId42"/>
    <p:sldId id="469" r:id="rId43"/>
    <p:sldId id="263" r:id="rId44"/>
    <p:sldId id="264" r:id="rId45"/>
    <p:sldId id="470" r:id="rId46"/>
    <p:sldId id="265" r:id="rId47"/>
    <p:sldId id="672" r:id="rId48"/>
    <p:sldId id="673" r:id="rId49"/>
    <p:sldId id="464" r:id="rId50"/>
    <p:sldId id="537" r:id="rId51"/>
    <p:sldId id="538" r:id="rId52"/>
    <p:sldId id="539" r:id="rId53"/>
    <p:sldId id="674" r:id="rId54"/>
    <p:sldId id="540" r:id="rId55"/>
    <p:sldId id="541" r:id="rId56"/>
    <p:sldId id="675" r:id="rId57"/>
    <p:sldId id="542" r:id="rId58"/>
    <p:sldId id="543" r:id="rId59"/>
    <p:sldId id="676" r:id="rId60"/>
    <p:sldId id="544" r:id="rId61"/>
    <p:sldId id="575" r:id="rId62"/>
    <p:sldId id="576" r:id="rId63"/>
    <p:sldId id="561" r:id="rId64"/>
    <p:sldId id="560" r:id="rId65"/>
    <p:sldId id="290" r:id="rId66"/>
    <p:sldId id="577" r:id="rId67"/>
    <p:sldId id="578" r:id="rId68"/>
    <p:sldId id="579" r:id="rId69"/>
    <p:sldId id="266" r:id="rId70"/>
    <p:sldId id="677" r:id="rId71"/>
    <p:sldId id="267" r:id="rId72"/>
    <p:sldId id="268" r:id="rId73"/>
    <p:sldId id="269" r:id="rId74"/>
    <p:sldId id="270" r:id="rId75"/>
    <p:sldId id="272" r:id="rId76"/>
    <p:sldId id="273"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68"/>
  </p:normalViewPr>
  <p:slideViewPr>
    <p:cSldViewPr snapToGrid="0" snapToObjects="1">
      <p:cViewPr varScale="1">
        <p:scale>
          <a:sx n="78" d="100"/>
          <a:sy n="78" d="100"/>
        </p:scale>
        <p:origin x="91"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6T22:43:14.333"/>
    </inkml:context>
    <inkml:brush xml:id="br0">
      <inkml:brushProperty name="width" value="0.1" units="cm"/>
      <inkml:brushProperty name="height" value="0.1" units="cm"/>
      <inkml:brushProperty name="color" value="#FFFC00"/>
    </inkml:brush>
  </inkml:definitions>
  <inkml:trace contextRef="#ctx0" brushRef="#br0">284 1809 24575,'9'-5'0,"0"-3"0,5 3 0,-8-5 0,7 4 0,-12-2 0,8 7 0,19-36 0,-13 20 0,23-27 0,-27 28 0,9 0 0,-9 6 0,4 0 0,-5 0 0,0-5 0,-5 5 0,9-10 0,-2 4 0,10-1 0,-1-3 0,0 8 0,0-8 0,1 8 0,-6-3 0,4 4 0,-4 1 0,0-1 0,-1 1 0,-6 1 0,1 3 0,0 2 0,-5-1 0,4 4 0,-4-3 0,0 0 0,4 3 0,-4-8 0,1 4 0,2-1 0,8-3 0,14-4 0,7-5 0,23-23 0,-6 6 0,-7-1 0,2-2 0,20-9 0,7-11 0,-23 18 0,-22 16 0,12-8 0,-21 11 0,6-2 0,-7 7 0,-4-5 0,-2 10 0,-5-4 0,-1 10 0,1-4 0,7 4 0,5-6 0,10-4 0,3 2 0,0-4 0,-7 1 0,6 3 0,-11-3 0,4 5 0,-11 5 0,4-4 0,-9 5 0,4-6 0,-5 6 0,-1-4 0,1 8 0,0-7 0,-1 2 0,1 1 0,-5-4 0,4 4 0,-4-1 0,0-2 0,4 6 0,-4-6 0,5 7 0,-5-7 0,3 6 0,-2-6 0,3 2 0,1 1 0,0-4 0,-1 8 0,1-8 0,5 4 0,-4-10 0,9 3 0,-9-3 0,8 9 0,2-4 0,21-4 0,4-5 0,13-2 0,-15-2 0,5 9 0,-12-3 0,-1 10 0,-9-3 0,-6 8 0,1-7 0,-1 8 0,-5-4 0,4 0 0,-9 4 0,4-8 0,0 8 0,-4-8 0,3 8 0,-4-8 0,0 4 0,-1-1 0,6-3 0,-4 8 0,4-8 0,-6 4 0,1-1 0,-1-2 0,1 6 0,0-6 0,-1 2 0,6 1 0,-4 1 0,4-1 0,0 4 0,-4-3 0,3 4 0,-4 0 0,5-5 0,-4 4 0,9-4 0,-9 5 0,9 0 0,-4 0 0,5 0 0,-5 0 0,4 0 0,-4 0 0,0 0 0,-1 0 0,-5 0 0,0 0 0,-1 0 0,0 0 0,6-5 0,-5 4 0,5-8 0,0 3 0,1-4 0,5-1 0,1 0 0,5 0 0,-4-5 0,10 3 0,3-3 0,1 4 0,-1 0 0,-9 1 0,-5 5 0,-1 1 0,-5 5 0,-1 0 0,-6 0 0,1 0 0,7 0 0,21 0 0,4-6 0,25 5 0,2-11 0,2 4 0,16 0 0,-27 1 0,0 1-524,29-2 524,-29 4 0,-2 0 0,3-2 0,-3 6 0,-14 0 0,-2 0 0,-13 0 0,-7 0 0,-7 0 524,-5 0-524,-1 0 0,1 0 0,-5-5 0,11 4 0,10-3 0,14 4 0,10 0 0,34 0 0,-25 0 0,32 0 0,-38 0 0,-1 0 0,-10 0 0,-7 0 0,-6 0 0,-2 0 0,-11 0 0,4 0 0,-9 0 0,4 0 0,-5 0 0,-1 0 0,19 0 0,12 0 0,29 0 0,-6 0 0,22 6 0,-34 4 0,0 1 0,37 6 0,-36-1 0,-3 0 0,9-2 0,-14 4 0,-8-6 0,-8-1 0,-7 0 0,-5-5 0,-1-2 0,-5-4 0,10 0 0,11 0 0,13 0 0,7 0 0,31 0 0,-16 0 0,17 0 0,-24 0 0,-8 6 0,-7 1 0,-2 5 0,-13-1 0,-2 0 0,-6-5 0,-4 3 0,-3-8 0,-4 3 0,3-4 0,9 11 0,5 2 0,8 5 0,7-1 0,-5 0 0,14 1 0,-14-5 0,2-3 0,-17-10 0,-2 0 0,-9 0 0,4 0 0,2 0 0,5 0 0,16 5 0,-1 2 0,5 10 0,31 15 0,-14-4 0,25 10 0,-25-12 0,-8 0 0,0-1 0,-7-5 0,-2 2 0,-13-9 0,-2 3 0,-6-5 0,-5-5 0,-1-1 0,-5-5 0,-5 11 0,16 9 0,1 13 0,14-2 0,1-1 0,-8-7 0,8 4 0,-19-10 0,6 2 0,-14-13 0,-5 10 0,0 9 0,6 15 0,-2 19 0,26 17 0,-3 5-299,-13-34 0,2 0 299,21 33-10,-6-8 10,-2-13 0,5-4 0,-13-11 0,5-6 0,-9-11 0,-1-6 597,-5-4-597,-1-3 11,-5-4-11,-1 0 0,-3 11 0,-2 9 0,-4 22 0,12 9 0,-2 8 0,16 8-6784,-10-6 6784,-2-23 0,1 1 0,7 33-122,-6-32 0,-1-1 122,8 31 0,-3-10 0,-2-18 0,-5-10 0,4-13 0,-7-7 6664,-4-7-6664,-2-6 364,-4 4-364,0 16 0,0 7 0,0 23 0,0 2 0,0 8 0,-5 7 0,3-13 0,-3-4 0,5-10 0,0-12 0,0 5 0,0-7 0,0 0 0,-6 0 0,0-6 0,-6 5 0,6-17 0,1 9 0,5-4 0,-5 29 0,-2 19 0,-5-4 0,-1 5 0,6-34 0,-3 5 0,8-7 0,-8 0 0,8 0 0,-8 0 0,9-6 0,-10 5 0,5-11 0,-5-1 0,1-2 0,0-9 0,4 7 0,-4 4 0,9-1 0,-15 12 0,8-4 0,-14 6 0,3 23 0,-4-18 0,4 18 0,1-16 0,7-5 0,-7 5 0,5-7 0,-4 0 0,11 0 0,-5-6 0,5 4 0,-5-10 0,5 4 0,-4-5 0,9-6 0,-9 4 0,9-9 0,-8 4 0,3-6 0,-3 1 0,3 3 0,-3 2 0,-3 11 0,-4-3 0,-9 17 0,-5 0 0,3 4-6784,-4 0 6784,6-2 0,2-5 0,4 5 0,-3-13 0,9 5 0,-2-12 0,4 1 6784,1-9-6784,4-4 0,-2 0 0,6-1 0,-6 1 0,7 5 0,-8-4 0,4 4 0,-5-6 0,4 1 0,-2-1 0,2 1 0,1 0 0,-4-1 0,8 1 0,-8 0 0,8-1 0,-7 1 0,2-1 0,1 1 0,-4-5 0,8 4 0,-8-4 0,4 5 0,-5-1 0,5 1 0,-4-5 0,4 3 0,-5-2 0,4 3 0,-2 1 0,2 0 0,-3-1 0,-1 1 0,0 5 0,-6-4 0,4 9 0,-3-3 0,5-1 0,-1 4 0,-4-9 0,3 9 0,-8-3 0,3 4 0,-5 1 0,1-1 0,0-4 0,-1 3 0,1-9 0,4 10 0,-3-10 0,8 4 0,-3-5 0,5 0 0,1 0 0,-1-1 0,-5-3 0,4 2 0,-4-2 0,5-1 0,0 3 0,0-6 0,-4 2 0,2-4 0,-2 0 0,-30 11 0,-2 19 0,-16-1 0,10 11 0,17-22 0,0-1 0,6-1 0,1-4 0,7 4 0,-1-6 0,6-4 0,-4 4 0,4-9 0,-1 8 0,-3-8 0,9 3 0,-4-4 0,6 0 0,3 4 0,-2-3 0,3 3 0,-10-4 0,4 0 0,-9 0 0,9 0 0,-9 0 0,4 0 0,-1 0 0,-3 0 0,9 0 0,-9-5 0,9 4 0,-4-8 0,0 8 0,-1-3 0,0-1 0,-5-1 0,5 1 0,-5-5 0,-1 0 0,1-2 0,-1-4 0,1 1 0,0 3 0,4 1 0,-3 1 0,9 9 0,-9-8 0,9 7 0,-4-2 0,5 4 0,0 0 0,1 0 0,-1-5 0,-5 4 0,4-3 0,-4 4 0,0 0 0,-1 0 0,0 0 0,-5 0 0,5 0 0,-5 0 0,-7 0 0,5 0 0,-4 0 0,5 0 0,1 0 0,-7 0 0,5 0 0,-4 0 0,10 0 0,-3 0 0,10 0 0,-17 0 0,4 0 0,-6 0 0,-5 0 0,-2 0 0,-31-6 0,11-1 0,-11-5 0,25-1 0,7 2 0,-1 4 0,1-4 0,6 10 0,2-9 0,-1 9 0,5-4 0,-4 0 0,5 4 0,6-8 0,-4 8 0,4-4 0,-6 1 0,1 2 0,5-2 0,-5 4 0,5 0 0,0 0 0,1 0 0,0-5 0,4-1 0,-4-9 0,-7 8 0,-2-2 0,-5 14 0,-5 1 0,-2 11 0,-8-3 0,0 4 0,-28 0 0,23-4 0,-18 3 0,18-10 0,5-1 0,0-6 0,2 0 0,6 0 0,1 0 0,6 0 0,2 0 0,11 0 0,-5 0 0,11 0 0,-5 0 0,5 0 0,0 0 0,1 0 0,-27 0 0,2 0 0,-18 0 0,2 0 0,6 0 0,-15 0 0,-32 0 0,14 0 0,-15 0 0,33 0 0,8 0 0,0 0 0,-15 0 0,18 0 0,-10 5 0,23 1 0,0 1 0,-1-2 0,7-5 0,2 0 0,11 0 0,-5 0 0,10 0 0,-4 0 0,-2 0 0,-28 0 0,1 11 0,-23 3 0,8 16 0,12-10 0,-3 2 0,21-11 0,1 1 0,7-2 0,4-4 0,-3 4 0,9-9 0,-9 3 0,9 1 0,-9-4 0,9 3 0,-9-4 0,8 0 0,-8 0 0,4 0 0,0 0 0,-4 0 0,3 0 0,-4 0 0,0 0 0,1 0 0,-7 0 0,0 0 0,-8 0 0,-46 0 0,35-5 0,-35-2 0,46-4 0,0-1 0,0 0 0,6 1 0,1 4 0,7-2 0,-1 7 0,1-2 0,4-1 0,-3 4 0,9-7 0,-11 6 0,-1-2 0,-8 4 0,-11-6 0,-11-16 0,7 6 0,-5-17 0,22 21 0,2-10 0,5 10 0,1-3 0,5 5 0,-5 4 0,10-3 0,-4 4 0,6-1 0,-1 2 0,0 4 0,1 0 0,-1 0 0,0 0 0,1 0 0,-1 0 0,-4 0 0,3 0 0,-4 0 0,0 0 0,4 0 0,-10-5 0,5 4 0,0-8 0,1 8 0,5-4 0,0 5 0,1 0 0,-1 0 0,0 0 0,-5 0 0,-1-4 0,0 2 0,-4-2 0,3-1 0,-4 4 0,5-9 0,-4 5 0,8-1 0,-2-3 0,-1 8 0,3-8 0,-2 8 0,4-3 0,4-1 0,-2 4 0,2-7 0,1 2 0,-4 1 0,8-4 0,-3 4 0,4-5 0,0 1 0,0-1 0,-4 5 0,-20-5 0,-1-2 0,-19-13 0,0-8 0,10-4 0,-18-6 0,26 13 0,-7-2 0,13 11 0,8-1 0,-3 6 0,4-4 0,2 9 0,-2-4 0,6 5 0,-4 1 0,8-1 0,-7 1 0,7 0 0,-3-5 0,4 4 0,-4-4 0,2 4 0,-6 0 0,2 0 0,-4-5 0,5 4 0,-5-4 0,5 6 0,-5-1 0,5-5 0,-4 4 0,8-4 0,-8 5 0,4 0 0,-1 1 0,-2-1 0,7 0 0,-4-5 0,1 4 0,3-4 0,-8 5 0,3-5 0,1 4 0,0-9 0,1 9 0,3-9 0,-4 9 0,0-9 0,4 9 0,-4-4 0,5 5 0,0 1 0,0-1 0,0 0 0,-4 0 0,3 0 0,-3 1 0,4-1 0,-5 0 0,4 0 0,-3 1 0,4-6 0,-5 3 0,4-2 0,-3 4 0,4 0 0,0 0 0,-5-5 0,4 4 0,-4-4 0,5 6 0,-4-1 0,3 0 0,-4 0 0,1 0 0,3 1 0,-8 3 0,-1 2 0,3-4 0,-2-16 0,3-5 0,-6-21 0,-2 13 0,-9-5 0,10 7 0,-13-14 0,12 16 0,-1-3 0,10 21 0,5 5 0,-4 5 0,3-4 0,-4 4 0,5-5 0,0 1 0,0-1 0,0 1 0,0 0 0,0-5 0,0 3 0,0-8 0,0 3 0,0-6 0,0 6 0,0-4 0,-4 9 0,3-4 0,-4 5 0,5 1 0,0-1 0,0 1 0,0 0 0,0-6 0,0-1 0,0 0 0,0-4 0,-4 3 0,2-4 0,-2 0 0,4-1 0,0 1 0,0-1 0,-6-5 0,5 4 0,-9-5 0,9 7 0,-4-1 0,0 1 0,4 0 0,-4-1 0,5 1 0,-5-1 0,4 1 0,-4 5 0,5-5 0,0 5 0,0-5 0,0 5 0,0-4 0,-4 3 0,2 1 0,-2-4 0,4 9 0,0-4 0,0 5 0,0 0 0,0 1 0,0-1 0,0-4 0,0 3 0,0-3 0,0 4 0,0 0 0,0 1 0,-5 4 0,0 1 0,-1 0 0,2-13 0,4-6 0,0-13 0,0 1 0,0 0 0,0 6 0,0-8 0,0 13 0,0-7 0,0 15 0,0 1 0,0 5 0,4 0 0,-3 1 0,4-1 0,-5 0 0,0 1 0,0-6 0,0-1 0,0-1 0,4-3 0,-2-2 0,2-1 0,-4 1 0,0 1 0,0 10 0,0-4 0,0 6 0,0-1 0,5 0 0,-4 0 0,3 0 0,-4-5 0,4 4 0,-3-4 0,4 0 0,-5-1 0,4 0 0,-3 1 0,3 5 0,-4 1 0,0-1 0,0 1 0,0 0 0,0-1 0,0 1 0,0-6 0,0 4 0,0-4 0,0 5 0,0-5 0,0 4 0,4-4 0,-2 5 0,2-5 0,-4 4 0,4-4 0,-3 5 0,3 1 0,1-1 0,-4 0 0,3 0 0,0 5 0,-3-4 0,4 4 0,-5-4 0,4 4 0,-3-4 0,3 4 0,0 0 0,-2-3 0,2 3 0,-4-4 0,4 4 0,-3-4 0,3 4 0,-4-5 0,5 0 0,0 0 0,0 1 0,4 4 0,-8-4 0,3 4 0,0-4 0,-3-1 0,3 1 0,-4-1 0,0 1 0,5 4 0,-4-3 0,3 3 0,0-5 0,1 0 0,1-4 0,2 4 0,-7-4 0,3 5 0,0-1 0,-3 1 0,3-1 0,-4-3 0,0 3 0,0-8 0,0 2 0,0 0 0,0 3 0,0 4 0,0 0 0,0 0 0,0-1 0,0 1 0,0-1 0,0 1 0,0 0 0,0-4 0,4 3 0,1 1 0,0 1 0,3 3 0,-7-5 0,7 1 0,-2 0 0,3 0 0,-4 0 0,3 4 0,-3 1 0,0 4 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6T22:43:46.073"/>
    </inkml:context>
    <inkml:brush xml:id="br0">
      <inkml:brushProperty name="width" value="0.1" units="cm"/>
      <inkml:brushProperty name="height" value="0.1" units="cm"/>
      <inkml:brushProperty name="color" value="#00FDFF"/>
    </inkml:brush>
  </inkml:definitions>
  <inkml:trace contextRef="#ctx0" brushRef="#br0">5669 5586 24575,'26'0'0,"4"0"0,-8 0 0,-2-4 0,-5 3 0,-5-4 0,-1 5 0,1 0 0,-1-4 0,1 3 0,-1-7 0,0 7 0,1-7 0,-1 7 0,-3-8 0,2 8 0,-2-3 0,-1-1 0,3 4 0,-7-7 0,7 7 0,-2-7 0,3 3 0,0-1 0,0-2 0,0 7 0,-4-7 0,3 7 0,-2-4 0,3 1 0,1 3 0,0-8 0,-1 8 0,1-3 0,-1-1 0,1 4 0,-1-3 0,1 4 0,-1 0 0,0 0 0,1 0 0,0-4 0,-1 2 0,1-2 0,-1 4 0,0 0 0,-3-4 0,2 3 0,-3-4 0,5 5 0,-1 0 0,-4-4 0,3 3 0,-3-3 0,4-1 0,0 4 0,1-3 0,-5 0 0,4 3 0,-4-8 0,5 8 0,-1-8 0,1 8 0,-1-7 0,1 2 0,-1 1 0,1-4 0,0 4 0,-1-5 0,6 0 0,-4 4 0,9-3 0,-9 3 0,4 0 0,-6-2 0,1 7 0,0-4 0,-1 1 0,-4-1 0,3-4 0,-7-4 0,8 2 0,0-7 0,2 8 0,3 0 0,4-8 0,-10 11 0,9-12 0,-12 10 0,5-1 0,-5 0 0,4 0 0,-8 0 0,7 5 0,-7-4 0,3 4 0,0 0 0,2-4 0,-1 3 0,4-3 0,-4-1 0,5-5 0,0 4 0,0-4 0,0 5 0,-1 1 0,-4-1 0,4 5 0,-8-3 0,7 2 0,-3-3 0,6-6 0,-2 4 0,2-9 0,4 3 0,-4 1 0,4-4 0,-5 9 0,0-4 0,0 9 0,-1-2 0,1 7 0,-5-8 0,3 4 0,-3-5 0,5 1 0,0-6 0,0 4 0,0-4 0,0 0 0,0 8 0,0-7 0,0 13 0,-5-8 0,3 8 0,-7-7 0,7 2 0,-2-9 0,-1 4 0,0-7 0,-1 7 0,2-2 0,3 3 0,1 0 0,-1 1 0,1-1 0,-5 1 0,3 0 0,-2-6 0,-1 4 0,4-4 0,-8 0 0,8 4 0,-3-10 0,-1 10 0,4-4 0,-8 6 0,8-1 0,-8-5 0,8 4 0,-8-4 0,7 5 0,-2 0 0,-1 1 0,-1-1 0,0 0 0,-3 1 0,8-5 0,-4 3 0,0-8 0,4 8 0,-4-4 0,0 6 0,4-1 0,-8 0 0,8 0 0,-8 0 0,7 1 0,-7-1 0,8 0 0,-4 1 0,0-1 0,3 5 0,-2-9 0,4 7 0,0-8 0,0 5 0,0-5 0,-1 4 0,-3-9 0,3 9 0,-4-4 0,1 5 0,2 1 0,-7-1 0,3 1 0,1 4 0,1-13 0,3 11 0,-3-18 0,3 9 0,-3 0 0,4-4 0,0 3 0,-4-4 0,-1 1 0,-5-1 0,0-4 0,0 2 0,10-21 0,-8 13 0,13-8 0,-14 12 0,9 5 0,-9 1 0,4 5 0,-1-5 0,-2 10 0,2-4 0,-4 6 0,0-1 0,5 0 0,-4 0 0,3 1 0,-4-1 0,0 0 0,4 0 0,-3 1 0,4-1 0,-5 0 0,4 0 0,-3 0 0,3 1 0,-4-1 0,0 0 0,0-5 0,0 4 0,0-4 0,5 0 0,-4-1 0,4 0 0,-5-4 0,0 9 0,0-9 0,0 4 0,0-6 0,0 1 0,0-1 0,0 1 0,0-1 0,0 1 0,0-1 0,0 1 0,0-5 0,0 4 0,4 1 0,-3 1 0,3 9 0,-4-9 0,0 9 0,0-4 0,0 5 0,0-5 0,0 4 0,0-4 0,0 0 0,0 4 0,0-4 0,0 0 0,0 4 0,0-9 0,5 9 0,-4-15 0,3 2 0,-4-11 0,0-1 0,0 1 0,0 0 0,-6-7 0,5-2 0,-11-7 0,11 7 0,-10 1 0,10 1 0,-9 11 0,9-9 0,-10 11 0,10 0 0,-4 1 0,5 7 0,-4 4 0,2-3 0,-2 4 0,4-5 0,0 4 0,0-3 0,0 4 0,0-5 0,0 4 0,0-3 0,0 9 0,0-4 0,0 6 0,-4 0 0,3 0 0,-7-1 0,7 0 0,-8-4 0,7 3 0,-7-10 0,3 5 0,-5-5 0,5-1 0,-3 1 0,7 0 0,-7 4 0,8 2 0,-3 6 0,0-1 0,2 0 0,-6 1 0,3 0 0,0-1 0,-4-5 0,3 4 0,-4-9 0,-1 4 0,0-6 0,0-5 0,0 4 0,0-11 0,0 11 0,4-4 0,-2 5 0,3 1 0,-5-1 0,5 6 0,-4-4 0,5 9 0,-1-3 0,2-14 0,-6 3 0,-5-32 0,-22-20 0,0 3 0,-2-10 0,6 25 0,9 15 0,-1 2 0,7 7 0,1 6 0,7 7 0,-1 7 0,2 5 0,3 0 0,-3 5 0,4 0 0,0 1 0,-3-1 0,-7-9 0,3 3 0,-8-9 0,10 9 0,-5-4 0,4 5 0,-4 4 0,5-3 0,-5 3 0,4 1 0,-4-4 0,0 3 0,4-4 0,-9 4 0,9-3 0,-9 3 0,8-3 0,-8-2 0,9 1 0,-4-5 0,0 3 0,3-8 0,-3 8 0,5-3 0,4 6 0,-3 3 0,8-3 0,-7 4 0,3 0 0,-4 1 0,0 4 0,-1 0 0,-9 0 0,7 0 0,-8 0 0,11-4 0,-1 3 0,-5-4 0,4 5 0,-4 0 0,5 0 0,-5 0 0,4 0 0,-4 0 0,0 0 0,4 0 0,-9 0 0,4 0 0,-5 0 0,-1-4 0,1 2 0,4-7 0,-3 3 0,4 1 0,0-4 0,-4 8 0,8-8 0,-8 3 0,9 0 0,-4-3 0,6 8 0,-1-7 0,0 7 0,5-8 0,-4 8 0,4-4 0,-5 5 0,1 0 0,-1-4 0,1 3 0,-1-3 0,0 4 0,-5 0 0,-1 0 0,-6 0 0,1 0 0,-1 0 0,1 0 0,-6 0 0,4 0 0,1 0 0,-5 0 0,10 0 0,-10 0 0,5 0 0,1 0 0,-5 0 0,9 0 0,-3 0 0,5 0 0,4 0 0,-4-5 0,0 4 0,4-3 0,-4 4 0,5 0 0,1 0 0,-1 0 0,0-4 0,0 3 0,1-8 0,3 3 0,-2 1 0,2-4 0,-3 8 0,-1-7 0,0 2 0,0 1 0,0-4 0,1 4 0,-1-5 0,0 0 0,0-5 0,0 4 0,0-4 0,0 5 0,0 1 0,1 3 0,-1-2 0,1 7 0,-1-3 0,1 4 0,-1 0 0,0-5 0,0 4 0,0-3 0,-5-1 0,4 4 0,-4-4 0,0 5 0,4 0 0,-4 0 0,6 0 0,-1 0 0,4-4 0,-2 3 0,3-4 0,-5 5 0,-5 0 0,4 0 0,-9 0 0,9 0 0,-9 0 0,3 0 0,-4 0 0,0 0 0,4 0 0,-3 0 0,9 0 0,-4 0 0,0 0 0,4 0 0,-4 0 0,0 0 0,4 0 0,-4-4 0,5 3 0,-5-3 0,4 4 0,-4 0 0,6 0 0,-1 0 0,0 0 0,0 0 0,0 0 0,1 0 0,-1 0 0,-5 0 0,4 0 0,-4 0 0,0 0 0,4 0 0,-9 0 0,9 0 0,-10 0 0,10 0 0,-4 0 0,0 0 0,4 0 0,-4 0 0,6 0 0,-1 0 0,0 0 0,0 0 0,-5 0 0,0 0 0,-1 0 0,2 4 0,4-3 0,0 3 0,1-4 0,-6 0 0,4 4 0,-4-2 0,5 2 0,0-4 0,-4 0 0,3 0 0,-8 0 0,3 0 0,-6 0 0,1 0 0,-7 0 0,-1 0 0,-6 5 0,-7-4 0,17 4 0,-30-5 0,33 0 0,-43 0 0,39 0 0,-18 0 0,17-5 0,9 4 0,-8-4 0,10 5 0,-6 0 0,6 0 0,1 0 0,5 0 0,0 0 0,1 0 0,-1 0 0,1 0 0,0 0 0,-6 0 0,4 0 0,-9 0 0,9 0 0,-9 0 0,4 0 0,-1 0 0,-3 0 0,4 0 0,0-5 0,1 4 0,0-8 0,4 8 0,-4-8 0,0 8 0,4-4 0,-4 1 0,0 3 0,4-3 0,-9 4 0,9 0 0,-9 0 0,3 0 0,-4 0 0,5 0 0,-5 0 0,-1 0 0,-1 0 0,-4 0 0,5 0 0,1 0 0,-1 0 0,1 0 0,5 0 0,-5 0 0,10 0 0,-4 0 0,0 0 0,4 0 0,-4 4 0,0-3 0,4 8 0,-4-8 0,0 8 0,4-8 0,-4 8 0,6-4 0,-1 1 0,0 2 0,1-3 0,-1 5 0,0 0 0,-5 0 0,-1 0 0,-5 1 0,-1 4 0,1 2 0,-1 4 0,6-5 0,-4 4 0,4-9 0,-1 10 0,2-10 0,5 4 0,-5 0 0,4-4 0,-10 4 0,10 0 0,-4-4 0,-1 4 0,5-5 0,-4 0 0,6 0 0,-1-1 0,0 1 0,0 0 0,0-1 0,1-3 0,-1 2 0,-5-7 0,4 8 0,-4-8 0,6 3 0,-1-4 0,0 0 0,0 4 0,1-3 0,-1 8 0,-4-4 0,3 5 0,-3-1 0,4 1 0,-5-5 0,4 4 0,-9-3 0,4 4 0,-1 0 0,-3 0 0,4 1 0,-5-1 0,4-4 0,-3 4 0,4-4 0,-6-1 0,6 4 0,-4-8 0,9 8 0,-9-8 0,9 8 0,-4-8 0,5 7 0,0-7 0,1 8 0,-1-4 0,1 1 0,-12-2 0,-3-4 0,-11 0 0,-10 10 0,8-3 0,-2 9 0,12-9 0,6-3 0,-1-4 0,1 5 0,4-4 0,-3 4 0,9-1 0,-9-3 0,9 4 0,-9-1 0,9-3 0,-9 4 0,9-5 0,-4 0 0,5 0 0,-5 0 0,4 0 0,-9 0 0,9 0 0,-9 0 0,3 0 0,1 0 0,1 0 0,5 0 0,1 0 0,-1 0 0,1 4 0,-1 2 0,0 3 0,0 1 0,-5 0 0,-1 0 0,0 1 0,-4-1 0,3 5 0,1-4 0,-4 5 0,9-7 0,-4 1 0,5 0 0,-5 0 0,4 0 0,-4 0 0,0-5 0,4 4 0,-4-8 0,5 3 0,1 1 0,-1-4 0,0 3 0,1 0 0,-1-3 0,0 8 0,1-4 0,-6 5 0,3 0 0,-8 1 0,9-2 0,-4 1 0,6-4 0,3 2 0,-2-7 0,6 8 0,-6-8 0,7 7 0,-8-2 0,4 3 0,-1 1 0,-2-1 0,3 1 0,-5-1 0,0 1 0,0 0 0,0-1 0,0 6 0,0-4 0,0 4 0,5-6 0,-4 1 0,4 0 0,-1-1 0,-3 1 0,4 5 0,-6 1 0,-4 0 0,3 5 0,-4-5 0,5 5 0,1 1 0,-1-1 0,0 0 0,0 1 0,5-1 0,-3 0 0,3 1 0,-5-6 0,5 4 0,-2-9 0,7 3 0,-8-4 0,8 0 0,-8-1 0,4 1 0,-5 0 0,0 4 0,-1 2 0,-4 6 0,3-1 0,-8 0 0,8-5 0,-3 4 0,5-9 0,4 4 0,-3-5 0,8-1 0,-3 1 0,4 7 0,-5 6 0,-7 23 0,-1-7 0,-10 12 0,-5 15 0,2-24 0,-3 18 0,13-32 0,5-1 0,0-4 0,-5 4 0,4-5 0,-4-1 0,10 0 0,-3 1 0,3-1 0,-5 0 0,0 1 0,0-1 0,5-5 0,-3 4 0,3-9 0,0 4 0,2-6 0,0 1 0,3-1 0,-4 1 0,5 0 0,-4-5 0,3 3 0,-4-3 0,5 5 0,0-1 0,-4 0 0,3 1 0,-3 0 0,4 4 0,0 1 0,0 1 0,0 4 0,0-9 0,0 9 0,0-9 0,0 9 0,0-4 0,0 5 0,0 0 0,0 1 0,0-1 0,0 0 0,0-5 0,0 4 0,0-9 0,0 4 0,0 0 0,0-4 0,0 3 0,0 1 0,0-4 0,0 9 0,0-4 0,0 5 0,0-5 0,0 4 0,4-9 0,-3 9 0,8-9 0,-8 9 0,3-9 0,1 9 0,-4-9 0,3 4 0,1 0 0,-4-5 0,9 10 0,-9-4 0,4 6 0,4 8 0,-6-6 0,6 13 0,-4-14 0,-4 4 0,9 0 0,-9-4 0,9 5 0,-4-7 0,0 0 0,3 0 0,-8 7 0,4-11 0,0 9 0,-4-15 0,4 4 0,-5-6 0,0 8 0,0 6 0,0 8 0,0-2 0,0 4 0,0-4 0,0 6 0,0 0 0,0-6 0,0-1 0,0-7 0,0 6 0,0-4 0,0 11 0,0-5 0,0 6 0,5 0 0,1 0 0,6 0 0,-5 0 0,3 0 0,-4 0 0,6-6 0,-1-2 0,0 0 0,0-4 0,-5 5 0,4-7 0,-5 0 0,6-5 0,-1 4 0,0-9 0,0 9 0,1-4 0,-1 0 0,0 5 0,0-11 0,0 5 0,-4 0 0,2-4 0,-3 4 0,5-6 0,-5 1 0,4-1 0,-4 1 0,5 0 0,-1-1 0,6 1 0,-3 5 0,8-3 0,-9 3 0,4-5 0,0 5 0,-5-4 0,6 9 0,-7-10 0,7 10 0,-6-9 0,5 4 0,-5 0 0,0-4 0,0 9 0,5-9 0,-3 9 0,3-9 0,-5 4 0,0 0 0,0-4 0,0 4 0,5-5 0,-4-1 0,9 2 0,-4-1 0,0 0 0,4 1 0,-4-1 0,5 1 0,0-1 0,-5 0 0,4 1 0,-4-1 0,6 1 0,-6-1 0,4 0 0,-9 0 0,9-4 0,-9 3 0,9-8 0,-4 8 0,5-8 0,-5 4 0,10-5 0,-8 0 0,9 0 0,-5 0 0,-6 0 0,-1 0 0,5 0 0,11 0 0,21 0 0,1 0 0,13 0 0,-13 0 0,22 0 0,-28 0 0,11 0 0,-29 4 0,-2 2 0,-11 0 0,4-1 0,-9-1 0,9 2 0,-9-1 0,9 0 0,-4 0 0,5-4 0,0 4 0,1-1 0,-1-2 0,0 7 0,1-8 0,-1 9 0,0-4 0,0 4 0,1 1 0,-1 0 0,0-6 0,7 5 0,1-8 0,0 3 0,4-5 0,-4 0 0,0 0 0,-7 0 0,-2 0 0,-5 0 0,7 0 0,-1 0 0,0 5 0,10 0 0,-7 6 0,6 0 0,-2 0 0,1-5 0,-1 4 0,6-4 0,-11 0 0,10 4 0,-4-3 0,6-1 0,0 5 0,0-5 0,0 1 0,0 3 0,-6-4 0,-1 1 0,-1 3 0,-4-9 0,-1 4 0,-2-5 0,-9 0 0,4 0 0,2 0 0,5 0 0,9 0 0,4 0 0,3 0 0,-8 0 0,1 5 0,-15-4 0,4 4 0,-9-5 0,9 0 0,-9 4 0,9-3 0,-9 3 0,9-4 0,-9 0 0,9 0 0,-9 0 0,9 0 0,-4 0 0,5 0 0,0 0 0,1 0 0,5 0 0,-4 0 0,10 0 0,-4 0 0,0 0 0,-2 0 0,-5 0 0,9 0 0,6-6 0,28-2 0,-2-5 0,-10 1 0,1 1-426,22-5 426,-19 3 0,3 2 0,-3 3 0,-1 1 0,42-1 0,-46 4 0,-4 1 0,4 3 0,-16 0 0,-9 0 0,-6 0 0,-4 0 0,-3 0 0,-4 0 426,0 0-426,3 0 0,-3 0 0,8 0 0,-2 0 0,10 0 0,-4 0 0,-1 0 0,-1 0 0,-10 0 0,10 0 0,-9 4 0,9-3 0,-3 4 0,4-5 0,-5 4 0,4-3 0,-4 8 0,0-8 0,-1 8 0,0-8 0,-5 4 0,5-1 0,-5-3 0,-1 3 0,0-4 0,1 4 0,-1-3 0,1 4 0,-1-1 0,1-3 0,0 3 0,-5 0 0,4-3 0,-5 3 0,6-4 0,-1 4 0,1-3 0,0 8 0,4-8 0,2 8 0,6-8 0,-1 4 0,-5-1 0,-1-3 0,-5 4 0,-1-1 0,1-3 0,-1 3 0,1-4 0,-5 4 0,3-3 0,-3 7 0,4-7 0,0 3 0,0-4 0,-4 4 0,3-3 0,-3 4 0,5-5 0,-1 4 0,0-3 0,-4 7 0,3-7 0,-3 7 0,4-7 0,1 7 0,-1-7 0,0 4 0,0-5 0,0 0 0,0 0 0,0 0 0,0 0 0,-1 0 0,1 0 0,0 0 0,0 0 0,0 0 0,0 0 0,0 0 0,0 0 0,1 0 0,0 0 0,-1 0 0,1 0 0,-1 0 0,1 0 0,-1 0 0,-4 0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D45314-F6E7-3B49-B633-4A3290888706}"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4D2DAF-8565-7745-B751-89FAFE4FF6DA}" type="slidenum">
              <a:rPr lang="en-US" smtClean="0"/>
              <a:t>‹#›</a:t>
            </a:fld>
            <a:endParaRPr lang="en-US"/>
          </a:p>
        </p:txBody>
      </p:sp>
    </p:spTree>
    <p:extLst>
      <p:ext uri="{BB962C8B-B14F-4D97-AF65-F5344CB8AC3E}">
        <p14:creationId xmlns:p14="http://schemas.microsoft.com/office/powerpoint/2010/main" val="28747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 (minimum chiropractic medical-record requirements)
- Florida Administrative Code Rule 64B2-17.006 (record retention and patient notification)
- Florida Statutes § 460.41 (itemized patient billing)
- Florida Board of Chiropractic Medicine renewal page (documentation / record-keeping continuing-education requirement)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a herniated disc, disc material will be displaced beyond the apophysis LESS THAN 25%.  This is a major way to differentiate a disc that was injured traumatically and one that is degenerative.</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t>NOTES</a:t>
            </a:r>
          </a:p>
          <a:p>
            <a:endParaRPr lang="en-US" sz="1400" dirty="0"/>
          </a:p>
        </p:txBody>
      </p:sp>
      <p:sp>
        <p:nvSpPr>
          <p:cNvPr id="4" name="Slide Number Placeholder 3"/>
          <p:cNvSpPr>
            <a:spLocks noGrp="1"/>
          </p:cNvSpPr>
          <p:nvPr>
            <p:ph type="sldNum" sz="quarter" idx="5"/>
          </p:nvPr>
        </p:nvSpPr>
        <p:spPr/>
        <p:txBody>
          <a:bodyPr/>
          <a:lstStyle/>
          <a:p>
            <a:fld id="{6DA94000-2F27-C94A-975C-439335AFCA9A}" type="slidenum">
              <a:rPr lang="en-US" smtClean="0"/>
              <a:t>64</a:t>
            </a:fld>
            <a:endParaRPr lang="en-US"/>
          </a:p>
        </p:txBody>
      </p:sp>
    </p:spTree>
    <p:extLst>
      <p:ext uri="{BB962C8B-B14F-4D97-AF65-F5344CB8AC3E}">
        <p14:creationId xmlns:p14="http://schemas.microsoft.com/office/powerpoint/2010/main" val="3686909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This picture depicts what a disc herniation looks like. You can see the torn anulus fibrosis in the middle diagram, on the left is a very specific channel of nucleus proposes material heading out of the disk space area. That is definitely less than 25%.</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t>NOTES</a:t>
            </a:r>
          </a:p>
          <a:p>
            <a:endParaRPr lang="en-US" sz="1400" dirty="0"/>
          </a:p>
        </p:txBody>
      </p:sp>
      <p:sp>
        <p:nvSpPr>
          <p:cNvPr id="4" name="Slide Number Placeholder 3"/>
          <p:cNvSpPr>
            <a:spLocks noGrp="1"/>
          </p:cNvSpPr>
          <p:nvPr>
            <p:ph type="sldNum" sz="quarter" idx="5"/>
          </p:nvPr>
        </p:nvSpPr>
        <p:spPr/>
        <p:txBody>
          <a:bodyPr/>
          <a:lstStyle/>
          <a:p>
            <a:fld id="{6DA94000-2F27-C94A-975C-439335AFCA9A}" type="slidenum">
              <a:rPr lang="en-US" smtClean="0"/>
              <a:t>65</a:t>
            </a:fld>
            <a:endParaRPr lang="en-US"/>
          </a:p>
        </p:txBody>
      </p:sp>
    </p:spTree>
    <p:extLst>
      <p:ext uri="{BB962C8B-B14F-4D97-AF65-F5344CB8AC3E}">
        <p14:creationId xmlns:p14="http://schemas.microsoft.com/office/powerpoint/2010/main" val="3779082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Herniated disc can also be catalogued as an extrusion. And extruded disc demonstrates that the greatest measure of the displaced disc material is greater than the base of the displays material at the disk space of origin when measured in the same plane. What that means is that the base is narrower than the apex.  The concern here is that if the base gets too narrow that the disc material can break off and float around the spinal canal. This is a dangerous situation because it can live anywhere from the neck to the lower 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dirty="0"/>
          </a:p>
        </p:txBody>
      </p:sp>
      <p:sp>
        <p:nvSpPr>
          <p:cNvPr id="4" name="Slide Number Placeholder 3"/>
          <p:cNvSpPr>
            <a:spLocks noGrp="1"/>
          </p:cNvSpPr>
          <p:nvPr>
            <p:ph type="sldNum" sz="quarter" idx="5"/>
          </p:nvPr>
        </p:nvSpPr>
        <p:spPr/>
        <p:txBody>
          <a:bodyPr/>
          <a:lstStyle/>
          <a:p>
            <a:fld id="{6DA94000-2F27-C94A-975C-439335AFCA9A}" type="slidenum">
              <a:rPr lang="en-US" smtClean="0"/>
              <a:t>66</a:t>
            </a:fld>
            <a:endParaRPr lang="en-US"/>
          </a:p>
        </p:txBody>
      </p:sp>
    </p:spTree>
    <p:extLst>
      <p:ext uri="{BB962C8B-B14F-4D97-AF65-F5344CB8AC3E}">
        <p14:creationId xmlns:p14="http://schemas.microsoft.com/office/powerpoint/2010/main" val="2822180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This diagram depicts what a sequestered fragment looks like. This is where this can extrusion breaks off from the desk and as you can see that teardrop piece of this material can float around anywhere. That is diagnosed when the sagittal images show that a sequestered disc is an extruded disc in which the displaced disc material has lost all connection with the disc of origin.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t>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p:txBody>
      </p:sp>
      <p:sp>
        <p:nvSpPr>
          <p:cNvPr id="4" name="Slide Number Placeholder 3"/>
          <p:cNvSpPr>
            <a:spLocks noGrp="1"/>
          </p:cNvSpPr>
          <p:nvPr>
            <p:ph type="sldNum" sz="quarter" idx="5"/>
          </p:nvPr>
        </p:nvSpPr>
        <p:spPr/>
        <p:txBody>
          <a:bodyPr/>
          <a:lstStyle/>
          <a:p>
            <a:fld id="{6DA94000-2F27-C94A-975C-439335AFCA9A}" type="slidenum">
              <a:rPr lang="en-US" smtClean="0"/>
              <a:t>67</a:t>
            </a:fld>
            <a:endParaRPr lang="en-US"/>
          </a:p>
        </p:txBody>
      </p:sp>
    </p:spTree>
    <p:extLst>
      <p:ext uri="{BB962C8B-B14F-4D97-AF65-F5344CB8AC3E}">
        <p14:creationId xmlns:p14="http://schemas.microsoft.com/office/powerpoint/2010/main" val="1080730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4D2DAF-8565-7745-B751-89FAFE4FF6DA}" type="slidenum">
              <a:rPr lang="en-US" smtClean="0"/>
              <a:t>75</a:t>
            </a:fld>
            <a:endParaRPr lang="en-US"/>
          </a:p>
        </p:txBody>
      </p:sp>
    </p:spTree>
    <p:extLst>
      <p:ext uri="{BB962C8B-B14F-4D97-AF65-F5344CB8AC3E}">
        <p14:creationId xmlns:p14="http://schemas.microsoft.com/office/powerpoint/2010/main" val="101279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
- Florida Statutes Chapter 460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64B2-17.0065(4)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64B2-17.0065(6)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64B2-17.0065(5)
- Florida Administrative Code Rule 64B2-17.0065(6)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
- Florida Statutes § 460.41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 Florida Administrative Code Rule 64B2-17.0065
- Florida Administrative Code Rule 64B2-17.006
- Florida Statutes § 460.41
[/Sources]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a normal disc, no disc material extends beyond the periphery of the disc space – in the following slide it is depicted by the broken line in the top left corner.  </a:t>
            </a:r>
          </a:p>
          <a:p>
            <a:endParaRPr lang="en-US" sz="1400" dirty="0"/>
          </a:p>
          <a:p>
            <a:r>
              <a:rPr lang="en-US" sz="1400" dirty="0"/>
              <a:t>In a disc bulge (symmetrical) – the annular tissue extends beyond the edges of the vertebral apophysis symmetrically throughout the circumference of the disc.</a:t>
            </a:r>
          </a:p>
          <a:p>
            <a:endParaRPr lang="en-US" sz="1400" dirty="0"/>
          </a:p>
          <a:p>
            <a:r>
              <a:rPr lang="en-US" sz="1400" dirty="0"/>
              <a:t>In a disc bulge (asymmetrical) - the annular tissue extends beyond the edges of the apophysis asymmetrically greater than 25% of the circumference of the disc. </a:t>
            </a:r>
          </a:p>
          <a:p>
            <a:endParaRPr lang="en-US" sz="1400" dirty="0"/>
          </a:p>
          <a:p>
            <a:r>
              <a:rPr lang="en-US" sz="1400" dirty="0"/>
              <a:t>Therefore - a disc bulge will extend BEYOND the apophysis 25% - 100% of the disc circumference.  That will be in CONTRAST to a disc herniation.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t>NOTES</a:t>
            </a:r>
          </a:p>
          <a:p>
            <a:endParaRPr lang="en-US" dirty="0"/>
          </a:p>
        </p:txBody>
      </p:sp>
      <p:sp>
        <p:nvSpPr>
          <p:cNvPr id="4" name="Slide Number Placeholder 3"/>
          <p:cNvSpPr>
            <a:spLocks noGrp="1"/>
          </p:cNvSpPr>
          <p:nvPr>
            <p:ph type="sldNum" sz="quarter" idx="5"/>
          </p:nvPr>
        </p:nvSpPr>
        <p:spPr/>
        <p:txBody>
          <a:bodyPr/>
          <a:lstStyle/>
          <a:p>
            <a:fld id="{6DA94000-2F27-C94A-975C-439335AFCA9A}" type="slidenum">
              <a:rPr lang="en-US" smtClean="0"/>
              <a:t>60</a:t>
            </a:fld>
            <a:endParaRPr lang="en-US"/>
          </a:p>
        </p:txBody>
      </p:sp>
    </p:spTree>
    <p:extLst>
      <p:ext uri="{BB962C8B-B14F-4D97-AF65-F5344CB8AC3E}">
        <p14:creationId xmlns:p14="http://schemas.microsoft.com/office/powerpoint/2010/main" val="1529153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In a normal disc, no disc material extends beyond the periphery of the disc space – in the following slide it is depicted by the broken line in the top left corner.  </a:t>
            </a:r>
          </a:p>
          <a:p>
            <a:endParaRPr lang="en-US" sz="1400" dirty="0"/>
          </a:p>
          <a:p>
            <a:r>
              <a:rPr lang="en-US" sz="1400" dirty="0"/>
              <a:t>In a disc bulge (symmetrical) – the annular tissue extends beyond the edges of the vertebral apophysis symmetrically throughout the circumference of the disc.</a:t>
            </a:r>
          </a:p>
          <a:p>
            <a:endParaRPr lang="en-US" sz="1400" dirty="0"/>
          </a:p>
          <a:p>
            <a:r>
              <a:rPr lang="en-US" sz="1400" dirty="0"/>
              <a:t>In a disc bulge (asymmetrical) - the annular tissue extends beyond the edges of the apophysis asymmetrically greater than 25% of the circumference of the disc. </a:t>
            </a:r>
          </a:p>
          <a:p>
            <a:endParaRPr lang="en-US" sz="1400" dirty="0"/>
          </a:p>
          <a:p>
            <a:r>
              <a:rPr lang="en-US" sz="1400" dirty="0"/>
              <a:t>Therefore - a disc bulge will extend BEYOND the apophysis 25% - 100% of the disc circumference.  That will be in CONTRAST to a disc herniation. </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u="sng" dirty="0"/>
              <a:t>NOTES</a:t>
            </a:r>
          </a:p>
          <a:p>
            <a:endParaRPr lang="en-US" sz="1400" dirty="0"/>
          </a:p>
          <a:p>
            <a:endParaRPr lang="en-US" dirty="0"/>
          </a:p>
        </p:txBody>
      </p:sp>
      <p:sp>
        <p:nvSpPr>
          <p:cNvPr id="4" name="Slide Number Placeholder 3"/>
          <p:cNvSpPr>
            <a:spLocks noGrp="1"/>
          </p:cNvSpPr>
          <p:nvPr>
            <p:ph type="sldNum" sz="quarter" idx="5"/>
          </p:nvPr>
        </p:nvSpPr>
        <p:spPr/>
        <p:txBody>
          <a:bodyPr/>
          <a:lstStyle/>
          <a:p>
            <a:fld id="{6DA94000-2F27-C94A-975C-439335AFCA9A}" type="slidenum">
              <a:rPr lang="en-US" smtClean="0"/>
              <a:t>61</a:t>
            </a:fld>
            <a:endParaRPr lang="en-US"/>
          </a:p>
        </p:txBody>
      </p:sp>
    </p:spTree>
    <p:extLst>
      <p:ext uri="{BB962C8B-B14F-4D97-AF65-F5344CB8AC3E}">
        <p14:creationId xmlns:p14="http://schemas.microsoft.com/office/powerpoint/2010/main" val="11853090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68080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SMG">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12191695" cy="566928"/>
          </a:xfrm>
          <a:prstGeom prst="rect">
            <a:avLst/>
          </a:prstGeom>
          <a:solidFill>
            <a:srgbClr val="0F2747"/>
          </a:solidFill>
          <a:ln w="12700">
            <a:solidFill>
              <a:srgbClr val="0F2747">
                <a:alpha val="0"/>
              </a:srgbClr>
            </a:solidFill>
            <a:prstDash val="solid"/>
          </a:ln>
        </p:spPr>
        <p:txBody>
          <a:bodyPr/>
          <a:lstStyle/>
          <a:p>
            <a:endParaRPr lang="en-US"/>
          </a:p>
        </p:txBody>
      </p:sp>
      <p:sp>
        <p:nvSpPr>
          <p:cNvPr id="3" name="Shape 1"/>
          <p:cNvSpPr/>
          <p:nvPr/>
        </p:nvSpPr>
        <p:spPr>
          <a:xfrm>
            <a:off x="0" y="566928"/>
            <a:ext cx="12191695" cy="54864"/>
          </a:xfrm>
          <a:prstGeom prst="rect">
            <a:avLst/>
          </a:prstGeom>
          <a:solidFill>
            <a:srgbClr val="C9A34E"/>
          </a:solidFill>
          <a:ln w="12700">
            <a:solidFill>
              <a:srgbClr val="C9A34E">
                <a:alpha val="0"/>
              </a:srgbClr>
            </a:solidFill>
            <a:prstDash val="solid"/>
          </a:ln>
        </p:spPr>
        <p:txBody>
          <a:bodyPr/>
          <a:lstStyle/>
          <a:p>
            <a:endParaRPr lang="en-US"/>
          </a:p>
        </p:txBody>
      </p:sp>
      <p:sp>
        <p:nvSpPr>
          <p:cNvPr id="4" name="Text 2"/>
          <p:cNvSpPr/>
          <p:nvPr/>
        </p:nvSpPr>
        <p:spPr>
          <a:xfrm>
            <a:off x="411480" y="128016"/>
            <a:ext cx="5852160" cy="219456"/>
          </a:xfrm>
          <a:prstGeom prst="rect">
            <a:avLst/>
          </a:prstGeom>
          <a:noFill/>
          <a:ln/>
        </p:spPr>
        <p:txBody>
          <a:bodyPr wrap="square" lIns="0" tIns="0" rIns="0" bIns="0" rtlCol="0" anchor="ctr"/>
          <a:lstStyle/>
          <a:p>
            <a:pPr marL="0" indent="0">
              <a:buNone/>
            </a:pPr>
            <a:r>
              <a:rPr lang="en-US" sz="2000" b="1" dirty="0">
                <a:solidFill>
                  <a:srgbClr val="FFFFFF"/>
                </a:solidFill>
                <a:latin typeface="Aptos" pitchFamily="34" charset="0"/>
                <a:ea typeface="Aptos" pitchFamily="34" charset="-122"/>
                <a:cs typeface="Aptos" pitchFamily="34" charset="-120"/>
              </a:rPr>
              <a:t>National Spine Management Group</a:t>
            </a:r>
            <a:endParaRPr lang="en-US" sz="2000" dirty="0"/>
          </a:p>
        </p:txBody>
      </p:sp>
      <p:sp>
        <p:nvSpPr>
          <p:cNvPr id="5" name="Text 3"/>
          <p:cNvSpPr/>
          <p:nvPr/>
        </p:nvSpPr>
        <p:spPr>
          <a:xfrm>
            <a:off x="7452360" y="155448"/>
            <a:ext cx="4297680" cy="182880"/>
          </a:xfrm>
          <a:prstGeom prst="rect">
            <a:avLst/>
          </a:prstGeom>
          <a:noFill/>
          <a:ln/>
        </p:spPr>
        <p:txBody>
          <a:bodyPr wrap="square" lIns="0" tIns="0" rIns="0" bIns="0" rtlCol="0" anchor="ctr"/>
          <a:lstStyle/>
          <a:p>
            <a:pPr marL="0" indent="0" algn="r">
              <a:buNone/>
            </a:pPr>
            <a:r>
              <a:rPr lang="en-US" sz="1200" dirty="0">
                <a:solidFill>
                  <a:srgbClr val="D7DCE5"/>
                </a:solidFill>
                <a:latin typeface="Aptos" pitchFamily="34" charset="0"/>
                <a:ea typeface="Aptos" pitchFamily="34" charset="-122"/>
                <a:cs typeface="Aptos" pitchFamily="34" charset="-120"/>
              </a:rPr>
              <a:t>Florida Chiropractic Documentation Checklist</a:t>
            </a:r>
            <a:endParaRPr lang="en-US" sz="1200" dirty="0"/>
          </a:p>
        </p:txBody>
      </p:sp>
      <p:sp>
        <p:nvSpPr>
          <p:cNvPr id="6" name="Shape 4"/>
          <p:cNvSpPr/>
          <p:nvPr/>
        </p:nvSpPr>
        <p:spPr>
          <a:xfrm>
            <a:off x="411480" y="6400800"/>
            <a:ext cx="11356848" cy="13716"/>
          </a:xfrm>
          <a:prstGeom prst="rect">
            <a:avLst/>
          </a:prstGeom>
          <a:solidFill>
            <a:srgbClr val="D5D9E0"/>
          </a:solidFill>
          <a:ln w="12700">
            <a:solidFill>
              <a:srgbClr val="D5D9E0">
                <a:alpha val="0"/>
              </a:srgbClr>
            </a:solidFill>
            <a:prstDash val="solid"/>
          </a:ln>
        </p:spPr>
        <p:txBody>
          <a:bodyPr/>
          <a:lstStyle/>
          <a:p>
            <a:endParaRPr lang="en-US"/>
          </a:p>
        </p:txBody>
      </p:sp>
      <p:sp>
        <p:nvSpPr>
          <p:cNvPr id="7" name="Text 5"/>
          <p:cNvSpPr/>
          <p:nvPr/>
        </p:nvSpPr>
        <p:spPr>
          <a:xfrm>
            <a:off x="411480" y="6464808"/>
            <a:ext cx="6583680" cy="146304"/>
          </a:xfrm>
          <a:prstGeom prst="rect">
            <a:avLst/>
          </a:prstGeom>
          <a:noFill/>
          <a:ln/>
        </p:spPr>
        <p:txBody>
          <a:bodyPr wrap="square" lIns="0" tIns="0" rIns="0" bIns="0" rtlCol="0" anchor="ctr"/>
          <a:lstStyle/>
          <a:p>
            <a:pPr marL="0" indent="0">
              <a:buNone/>
            </a:pPr>
            <a:r>
              <a:rPr lang="en-US" sz="950" dirty="0">
                <a:solidFill>
                  <a:srgbClr val="5D6573"/>
                </a:solidFill>
                <a:latin typeface="Aptos" pitchFamily="34" charset="0"/>
                <a:ea typeface="Aptos" pitchFamily="34" charset="-122"/>
                <a:cs typeface="Aptos" pitchFamily="34" charset="-120"/>
              </a:rPr>
              <a:t>Educational handout • verify current Board rules before use in an audit or licensure matter</a:t>
            </a:r>
            <a:endParaRPr lang="en-US" sz="950" dirty="0"/>
          </a:p>
        </p:txBody>
      </p:sp>
    </p:spTree>
    <p:extLst>
      <p:ext uri="{BB962C8B-B14F-4D97-AF65-F5344CB8AC3E}">
        <p14:creationId xmlns:p14="http://schemas.microsoft.com/office/powerpoint/2010/main" val="3535557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8216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2463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6443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7.pn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43.png"/><Relationship Id="rId7" Type="http://schemas.openxmlformats.org/officeDocument/2006/relationships/customXml" Target="../ink/ink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customXml" Target="../ink/ink1.xml"/><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mailto:wowens@nationalspinemanagement.com"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ECB650-9095-5404-5843-6C4390B523CD}"/>
              </a:ext>
            </a:extLst>
          </p:cNvPr>
          <p:cNvPicPr>
            <a:picLocks noChangeAspect="1"/>
          </p:cNvPicPr>
          <p:nvPr/>
        </p:nvPicPr>
        <p:blipFill>
          <a:blip r:embed="rId2"/>
          <a:srcRect t="12769"/>
          <a:stretch>
            <a:fillRect/>
          </a:stretch>
        </p:blipFill>
        <p:spPr>
          <a:xfrm>
            <a:off x="0" y="33718"/>
            <a:ext cx="12192000" cy="68242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Billing, Retention, and Frequent Florida Audit Risks</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A strong chart supports both reimbursement and Board review.</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40080" y="1645920"/>
            <a:ext cx="3657600" cy="4343400"/>
          </a:xfrm>
          <a:prstGeom prst="roundRect">
            <a:avLst>
              <a:gd name="adj" fmla="val 1750"/>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804672" y="1764792"/>
            <a:ext cx="332841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Billing support</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804672" y="2084832"/>
            <a:ext cx="332841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22960" y="2176272"/>
            <a:ext cx="3291840" cy="3703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Each billed service corresponds to charted treatment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Diagnosis supports the service rendered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Itemized statement available when requested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Documentation supports medical necessity</a:t>
            </a: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4480560" y="1645920"/>
            <a:ext cx="3063240" cy="4343400"/>
          </a:xfrm>
          <a:prstGeom prst="roundRect">
            <a:avLst>
              <a:gd name="adj" fmla="val 2090"/>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4645152" y="1764792"/>
            <a:ext cx="273405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Retention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4645152" y="2084832"/>
            <a:ext cx="273405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4663440" y="2176272"/>
            <a:ext cx="2697480" cy="3703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Retain records at least 4 years from last visit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Protect confidentiality in storage and destruction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Follow notice procedures for practice closure or relocation</a:t>
            </a: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7726680" y="1645920"/>
            <a:ext cx="3822192" cy="4343400"/>
          </a:xfrm>
          <a:prstGeom prst="roundRect">
            <a:avLst>
              <a:gd name="adj" fmla="val 1675"/>
            </a:avLst>
          </a:prstGeom>
          <a:solidFill>
            <a:srgbClr val="FFF8F8"/>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7891272" y="1764792"/>
            <a:ext cx="3493008"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A1E2D"/>
                </a:solidFill>
                <a:effectLst/>
                <a:uLnTx/>
                <a:uFillTx/>
                <a:latin typeface="Aptos" pitchFamily="34" charset="0"/>
                <a:ea typeface="Aptos" pitchFamily="34" charset="-122"/>
                <a:cs typeface="Aptos" pitchFamily="34" charset="-120"/>
              </a:rPr>
              <a:t>Common audit deficiencies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Shape 12"/>
          <p:cNvSpPr/>
          <p:nvPr/>
        </p:nvSpPr>
        <p:spPr>
          <a:xfrm>
            <a:off x="7891272" y="2084832"/>
            <a:ext cx="3493008" cy="0"/>
          </a:xfrm>
          <a:prstGeom prst="line">
            <a:avLst/>
          </a:prstGeom>
          <a:noFill/>
          <a:ln w="19050">
            <a:solidFill>
              <a:srgbClr val="C86A6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 13"/>
          <p:cNvSpPr/>
          <p:nvPr/>
        </p:nvSpPr>
        <p:spPr>
          <a:xfrm>
            <a:off x="7909560" y="2176272"/>
            <a:ext cx="3456432" cy="37033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Missing treatment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No objective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No progress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Identical daily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Missing provider identification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5" b="0" i="0" u="none" strike="noStrike" kern="1200" cap="none" spc="0" normalizeH="0" baseline="0" noProof="0" dirty="0">
                <a:ln>
                  <a:noFill/>
                </a:ln>
                <a:solidFill>
                  <a:srgbClr val="202631"/>
                </a:solidFill>
                <a:effectLst/>
                <a:uLnTx/>
                <a:uFillTx/>
                <a:latin typeface="Aptos"/>
                <a:ea typeface="+mn-ea"/>
                <a:cs typeface="+mn-cs"/>
              </a:rPr>
              <a:t>☐ Weak medical-necessity support</a:t>
            </a:r>
            <a:endParaRPr kumimoji="0" lang="en-US" sz="1505" b="0" i="0" u="none" strike="noStrike" kern="1200" cap="none" spc="0" normalizeH="0" baseline="0" noProof="0" dirty="0">
              <a:ln>
                <a:noFill/>
              </a:ln>
              <a:solidFill>
                <a:prstClr val="black"/>
              </a:solidFill>
              <a:effectLst/>
              <a:uLnTx/>
              <a:uFillTx/>
              <a:latin typeface="Aptos"/>
              <a:ea typeface="+mn-ea"/>
              <a:cs typeface="+mn-cs"/>
            </a:endParaRPr>
          </a:p>
        </p:txBody>
      </p:sp>
      <p:pic>
        <p:nvPicPr>
          <p:cNvPr id="17" name="Picture 16">
            <a:extLst>
              <a:ext uri="{FF2B5EF4-FFF2-40B4-BE49-F238E27FC236}">
                <a16:creationId xmlns:a16="http://schemas.microsoft.com/office/drawing/2014/main" id="{AC8A4335-509A-B18D-1AFE-C0C9D5C7BB10}"/>
              </a:ext>
            </a:extLst>
          </p:cNvPr>
          <p:cNvPicPr>
            <a:picLocks noChangeAspect="1"/>
          </p:cNvPicPr>
          <p:nvPr/>
        </p:nvPicPr>
        <p:blipFill>
          <a:blip r:embed="rId3"/>
          <a:stretch>
            <a:fillRect/>
          </a:stretch>
        </p:blipFill>
        <p:spPr>
          <a:xfrm>
            <a:off x="264160" y="0"/>
            <a:ext cx="4673600" cy="3937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Quick Self-Audit for Class Attendees</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If these questions are clearly answered in the record, the chart is usually on stronger footing.</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777240" y="1664208"/>
            <a:ext cx="5623560" cy="4114800"/>
          </a:xfrm>
          <a:prstGeom prst="roundRect">
            <a:avLst>
              <a:gd name="adj" fmla="val 1556"/>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941832" y="1783080"/>
            <a:ext cx="529437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Five-chart questions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941832" y="2103120"/>
            <a:ext cx="529437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960120" y="2194560"/>
            <a:ext cx="5257800" cy="34747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97" b="0" i="0" u="none" strike="noStrike" kern="1200" cap="none" spc="0" normalizeH="0" baseline="0" noProof="0" dirty="0">
                <a:ln>
                  <a:noFill/>
                </a:ln>
                <a:solidFill>
                  <a:srgbClr val="202631"/>
                </a:solidFill>
                <a:effectLst/>
                <a:uLnTx/>
                <a:uFillTx/>
                <a:latin typeface="Aptos"/>
                <a:ea typeface="+mn-ea"/>
                <a:cs typeface="+mn-cs"/>
              </a:rPr>
              <a:t>☐ Why was care necessary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97" b="0" i="0" u="none" strike="noStrike" kern="1200" cap="none" spc="0" normalizeH="0" baseline="0" noProof="0" dirty="0">
                <a:ln>
                  <a:noFill/>
                </a:ln>
                <a:solidFill>
                  <a:srgbClr val="202631"/>
                </a:solidFill>
                <a:effectLst/>
                <a:uLnTx/>
                <a:uFillTx/>
                <a:latin typeface="Aptos"/>
                <a:ea typeface="+mn-ea"/>
                <a:cs typeface="+mn-cs"/>
              </a:rPr>
              <a:t>☐ Which findings supported treatment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97" b="0" i="0" u="none" strike="noStrike" kern="1200" cap="none" spc="0" normalizeH="0" baseline="0" noProof="0" dirty="0">
                <a:ln>
                  <a:noFill/>
                </a:ln>
                <a:solidFill>
                  <a:srgbClr val="202631"/>
                </a:solidFill>
                <a:effectLst/>
                <a:uLnTx/>
                <a:uFillTx/>
                <a:latin typeface="Aptos"/>
                <a:ea typeface="+mn-ea"/>
                <a:cs typeface="+mn-cs"/>
              </a:rPr>
              <a:t>☐ What exact treatment or procedure was performed?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97" b="0" i="0" u="none" strike="noStrike" kern="1200" cap="none" spc="0" normalizeH="0" baseline="0" noProof="0" dirty="0">
                <a:ln>
                  <a:noFill/>
                </a:ln>
                <a:solidFill>
                  <a:srgbClr val="202631"/>
                </a:solidFill>
                <a:effectLst/>
                <a:uLnTx/>
                <a:uFillTx/>
                <a:latin typeface="Aptos"/>
                <a:ea typeface="+mn-ea"/>
                <a:cs typeface="+mn-cs"/>
              </a:rPr>
              <a:t>☐ How did the patient respond or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97" b="0" i="0" u="none" strike="noStrike" kern="1200" cap="none" spc="0" normalizeH="0" baseline="0" noProof="0" dirty="0">
                <a:ln>
                  <a:noFill/>
                </a:ln>
                <a:solidFill>
                  <a:srgbClr val="202631"/>
                </a:solidFill>
                <a:effectLst/>
                <a:uLnTx/>
                <a:uFillTx/>
                <a:latin typeface="Aptos"/>
                <a:ea typeface="+mn-ea"/>
                <a:cs typeface="+mn-cs"/>
              </a:rPr>
              <a:t>☐ What is the next-step plan?</a:t>
            </a:r>
            <a:endParaRPr kumimoji="0" lang="en-US" sz="179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6656832" y="1664208"/>
            <a:ext cx="4773168" cy="4114800"/>
          </a:xfrm>
          <a:prstGeom prst="roundRect">
            <a:avLst>
              <a:gd name="adj" fmla="val 1556"/>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6821424" y="1783080"/>
            <a:ext cx="4443984"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Practical reminder</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6821424" y="2103120"/>
            <a:ext cx="4443984"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6839712" y="2194560"/>
            <a:ext cx="4407408" cy="347472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Florida compliance is not just coding compliance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The treatment plan and daily objective findings matter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Good records should be readable by an outside reviewer without explanation</a:t>
            </a: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822960" y="5870448"/>
            <a:ext cx="10561320" cy="274320"/>
          </a:xfrm>
          <a:prstGeom prst="roundRect">
            <a:avLst>
              <a:gd name="adj" fmla="val 23333"/>
            </a:avLst>
          </a:prstGeom>
          <a:solidFill>
            <a:srgbClr val="F5F8FC"/>
          </a:solidFill>
          <a:ln w="15240">
            <a:solidFill>
              <a:srgbClr val="C9D3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987552" y="5998464"/>
            <a:ext cx="10232136" cy="182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Questions or follow-up: wowens@nationalspinemanagement.com  •  Text 716-228-3847  •  Schedule time: https://bit.ly/47XtW6C</a:t>
            </a:r>
            <a:endParaRPr kumimoji="0" lang="en-US" sz="1320" b="0" i="0" u="none" strike="noStrike" kern="1200" cap="none" spc="0" normalizeH="0" baseline="0" noProof="0" dirty="0">
              <a:ln>
                <a:noFill/>
              </a:ln>
              <a:solidFill>
                <a:prstClr val="black"/>
              </a:solidFill>
              <a:effectLst/>
              <a:uLnTx/>
              <a:uFillTx/>
              <a:latin typeface="Aptos"/>
              <a:ea typeface="+mn-ea"/>
              <a:cs typeface="+mn-cs"/>
            </a:endParaRPr>
          </a:p>
        </p:txBody>
      </p:sp>
      <p:pic>
        <p:nvPicPr>
          <p:cNvPr id="15" name="Picture 14">
            <a:extLst>
              <a:ext uri="{FF2B5EF4-FFF2-40B4-BE49-F238E27FC236}">
                <a16:creationId xmlns:a16="http://schemas.microsoft.com/office/drawing/2014/main" id="{A066A66E-B8F0-078B-0105-B73D9A9EE302}"/>
              </a:ext>
            </a:extLst>
          </p:cNvPr>
          <p:cNvPicPr>
            <a:picLocks noChangeAspect="1"/>
          </p:cNvPicPr>
          <p:nvPr/>
        </p:nvPicPr>
        <p:blipFill>
          <a:blip r:embed="rId3"/>
          <a:stretch>
            <a:fillRect/>
          </a:stretch>
        </p:blipFill>
        <p:spPr>
          <a:xfrm>
            <a:off x="264160" y="8068"/>
            <a:ext cx="4673600" cy="3937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0C12A7-368F-AD97-3F49-85A371554B2A}"/>
              </a:ext>
            </a:extLst>
          </p:cNvPr>
          <p:cNvPicPr>
            <a:picLocks noChangeAspect="1"/>
          </p:cNvPicPr>
          <p:nvPr/>
        </p:nvPicPr>
        <p:blipFill>
          <a:blip r:embed="rId2"/>
          <a:stretch>
            <a:fillRect/>
          </a:stretch>
        </p:blipFill>
        <p:spPr>
          <a:xfrm>
            <a:off x="176903" y="0"/>
            <a:ext cx="4673600" cy="393700"/>
          </a:xfrm>
          <a:prstGeom prst="rect">
            <a:avLst/>
          </a:prstGeom>
        </p:spPr>
      </p:pic>
      <p:pic>
        <p:nvPicPr>
          <p:cNvPr id="2050" name="Picture 2">
            <a:extLst>
              <a:ext uri="{FF2B5EF4-FFF2-40B4-BE49-F238E27FC236}">
                <a16:creationId xmlns:a16="http://schemas.microsoft.com/office/drawing/2014/main" id="{B0B8EC27-D248-7CDE-EA2E-963478895B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846" y="1076214"/>
            <a:ext cx="4673600" cy="26172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icrosoft Reveals Unified AI Platform ...">
            <a:extLst>
              <a:ext uri="{FF2B5EF4-FFF2-40B4-BE49-F238E27FC236}">
                <a16:creationId xmlns:a16="http://schemas.microsoft.com/office/drawing/2014/main" id="{2E273217-C8FA-B4AA-1FEF-8D06EE57FF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0135" y="1815801"/>
            <a:ext cx="4336602" cy="30146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dobe Acrobat - Wikipedia">
            <a:extLst>
              <a:ext uri="{FF2B5EF4-FFF2-40B4-BE49-F238E27FC236}">
                <a16:creationId xmlns:a16="http://schemas.microsoft.com/office/drawing/2014/main" id="{8E358FAF-C6E8-1D28-C3D7-4E6A92BAD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8498" y="4375944"/>
            <a:ext cx="1801682" cy="18016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69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18422-13D3-F01C-F8B3-9C1DA352502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BFDCCA-5C94-9632-C2CF-1F8468C77C87}"/>
              </a:ext>
            </a:extLst>
          </p:cNvPr>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B3C2A58C-4AC0-6419-91A2-574B4E1390FE}"/>
              </a:ext>
            </a:extLst>
          </p:cNvPr>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8" name="Picture 7" descr="A screenshot of a computer&#10;&#10;AI-generated content may be incorrect.">
            <a:extLst>
              <a:ext uri="{FF2B5EF4-FFF2-40B4-BE49-F238E27FC236}">
                <a16:creationId xmlns:a16="http://schemas.microsoft.com/office/drawing/2014/main" id="{AD58132A-82DC-E574-DD0A-85BCE25CD47D}"/>
              </a:ext>
            </a:extLst>
          </p:cNvPr>
          <p:cNvPicPr>
            <a:picLocks noChangeAspect="1"/>
          </p:cNvPicPr>
          <p:nvPr/>
        </p:nvPicPr>
        <p:blipFill>
          <a:blip r:embed="rId2"/>
          <a:stretch>
            <a:fillRect/>
          </a:stretch>
        </p:blipFill>
        <p:spPr>
          <a:xfrm>
            <a:off x="968344" y="9711"/>
            <a:ext cx="10004456" cy="6848289"/>
          </a:xfrm>
          <a:prstGeom prst="rect">
            <a:avLst/>
          </a:prstGeom>
        </p:spPr>
      </p:pic>
    </p:spTree>
    <p:extLst>
      <p:ext uri="{BB962C8B-B14F-4D97-AF65-F5344CB8AC3E}">
        <p14:creationId xmlns:p14="http://schemas.microsoft.com/office/powerpoint/2010/main" val="3293115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A1E9EF-D6A4-7532-6477-2A7739AEA24E}"/>
              </a:ext>
            </a:extLst>
          </p:cNvPr>
          <p:cNvPicPr>
            <a:picLocks noChangeAspect="1"/>
          </p:cNvPicPr>
          <p:nvPr/>
        </p:nvPicPr>
        <p:blipFill>
          <a:blip r:embed="rId2"/>
          <a:stretch>
            <a:fillRect/>
          </a:stretch>
        </p:blipFill>
        <p:spPr>
          <a:xfrm>
            <a:off x="2984211" y="317211"/>
            <a:ext cx="6223577" cy="6223577"/>
          </a:xfrm>
          <a:prstGeom prst="rect">
            <a:avLst/>
          </a:prstGeom>
        </p:spPr>
      </p:pic>
    </p:spTree>
    <p:extLst>
      <p:ext uri="{BB962C8B-B14F-4D97-AF65-F5344CB8AC3E}">
        <p14:creationId xmlns:p14="http://schemas.microsoft.com/office/powerpoint/2010/main" val="441667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B4353496-3F70-6CA2-06F8-7BAC5FAB8553}"/>
              </a:ext>
            </a:extLst>
          </p:cNvPr>
          <p:cNvPicPr>
            <a:picLocks noChangeAspect="1"/>
          </p:cNvPicPr>
          <p:nvPr/>
        </p:nvPicPr>
        <p:blipFill>
          <a:blip r:embed="rId2"/>
          <a:stretch>
            <a:fillRect/>
          </a:stretch>
        </p:blipFill>
        <p:spPr>
          <a:xfrm>
            <a:off x="319535" y="44605"/>
            <a:ext cx="11552930" cy="6768790"/>
          </a:xfrm>
          <a:prstGeom prst="rect">
            <a:avLst/>
          </a:prstGeom>
        </p:spPr>
      </p:pic>
      <p:sp>
        <p:nvSpPr>
          <p:cNvPr id="6" name="Rectangle 5">
            <a:extLst>
              <a:ext uri="{FF2B5EF4-FFF2-40B4-BE49-F238E27FC236}">
                <a16:creationId xmlns:a16="http://schemas.microsoft.com/office/drawing/2014/main" id="{64AAC972-ACCD-23F4-0492-47E4432BD614}"/>
              </a:ext>
            </a:extLst>
          </p:cNvPr>
          <p:cNvSpPr/>
          <p:nvPr/>
        </p:nvSpPr>
        <p:spPr>
          <a:xfrm>
            <a:off x="419896" y="5029199"/>
            <a:ext cx="2033372" cy="423747"/>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A black logo with a hexagon and a letter s&#10;&#10;Description automatically generated">
            <a:extLst>
              <a:ext uri="{FF2B5EF4-FFF2-40B4-BE49-F238E27FC236}">
                <a16:creationId xmlns:a16="http://schemas.microsoft.com/office/drawing/2014/main" id="{959BACFE-0AF6-5DB7-FD8F-C35045F731E9}"/>
              </a:ext>
            </a:extLst>
          </p:cNvPr>
          <p:cNvPicPr>
            <a:picLocks noChangeAspect="1"/>
          </p:cNvPicPr>
          <p:nvPr/>
        </p:nvPicPr>
        <p:blipFill>
          <a:blip r:embed="rId3"/>
          <a:stretch>
            <a:fillRect/>
          </a:stretch>
        </p:blipFill>
        <p:spPr>
          <a:xfrm>
            <a:off x="10983311" y="5727741"/>
            <a:ext cx="1067070" cy="971401"/>
          </a:xfrm>
          <a:prstGeom prst="rect">
            <a:avLst/>
          </a:prstGeom>
        </p:spPr>
      </p:pic>
      <p:sp>
        <p:nvSpPr>
          <p:cNvPr id="2" name="Rectangle 1">
            <a:extLst>
              <a:ext uri="{FF2B5EF4-FFF2-40B4-BE49-F238E27FC236}">
                <a16:creationId xmlns:a16="http://schemas.microsoft.com/office/drawing/2014/main" id="{C9BA4883-00B3-21BD-B5DF-E73657B5875D}"/>
              </a:ext>
            </a:extLst>
          </p:cNvPr>
          <p:cNvSpPr/>
          <p:nvPr/>
        </p:nvSpPr>
        <p:spPr>
          <a:xfrm>
            <a:off x="4870174" y="4442791"/>
            <a:ext cx="1225826" cy="308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9131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DC01AA93-61BE-90C6-A64F-613633EF756F}"/>
              </a:ext>
            </a:extLst>
          </p:cNvPr>
          <p:cNvPicPr>
            <a:picLocks noChangeAspect="1"/>
          </p:cNvPicPr>
          <p:nvPr/>
        </p:nvPicPr>
        <p:blipFill>
          <a:blip r:embed="rId2"/>
          <a:stretch>
            <a:fillRect/>
          </a:stretch>
        </p:blipFill>
        <p:spPr>
          <a:xfrm>
            <a:off x="446067" y="69180"/>
            <a:ext cx="11552643" cy="6719640"/>
          </a:xfrm>
          <a:prstGeom prst="rect">
            <a:avLst/>
          </a:prstGeom>
        </p:spPr>
      </p:pic>
      <p:sp>
        <p:nvSpPr>
          <p:cNvPr id="6" name="Rectangle 5">
            <a:extLst>
              <a:ext uri="{FF2B5EF4-FFF2-40B4-BE49-F238E27FC236}">
                <a16:creationId xmlns:a16="http://schemas.microsoft.com/office/drawing/2014/main" id="{E4868E1A-888E-398F-072D-69039188EBC5}"/>
              </a:ext>
            </a:extLst>
          </p:cNvPr>
          <p:cNvSpPr/>
          <p:nvPr/>
        </p:nvSpPr>
        <p:spPr>
          <a:xfrm>
            <a:off x="5018049" y="4438185"/>
            <a:ext cx="1077951" cy="26763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37A7A8B-4DDB-0E48-EA2C-BC29CAE28CAF}"/>
              </a:ext>
            </a:extLst>
          </p:cNvPr>
          <p:cNvSpPr/>
          <p:nvPr/>
        </p:nvSpPr>
        <p:spPr>
          <a:xfrm>
            <a:off x="542712" y="1672682"/>
            <a:ext cx="1676381" cy="312235"/>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24DE17A-137A-CA13-9195-339428C4A46D}"/>
              </a:ext>
            </a:extLst>
          </p:cNvPr>
          <p:cNvSpPr/>
          <p:nvPr/>
        </p:nvSpPr>
        <p:spPr>
          <a:xfrm>
            <a:off x="4612888" y="3754244"/>
            <a:ext cx="2486722" cy="188455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 black logo with a hexagon and a letter s&#10;&#10;Description automatically generated">
            <a:extLst>
              <a:ext uri="{FF2B5EF4-FFF2-40B4-BE49-F238E27FC236}">
                <a16:creationId xmlns:a16="http://schemas.microsoft.com/office/drawing/2014/main" id="{CA2A9E81-7FBC-5E02-B2D8-AC3C1B7F9144}"/>
              </a:ext>
            </a:extLst>
          </p:cNvPr>
          <p:cNvPicPr>
            <a:picLocks noChangeAspect="1"/>
          </p:cNvPicPr>
          <p:nvPr/>
        </p:nvPicPr>
        <p:blipFill>
          <a:blip r:embed="rId3"/>
          <a:stretch>
            <a:fillRect/>
          </a:stretch>
        </p:blipFill>
        <p:spPr>
          <a:xfrm>
            <a:off x="10983311" y="5727741"/>
            <a:ext cx="1067070" cy="971401"/>
          </a:xfrm>
          <a:prstGeom prst="rect">
            <a:avLst/>
          </a:prstGeom>
        </p:spPr>
      </p:pic>
    </p:spTree>
    <p:extLst>
      <p:ext uri="{BB962C8B-B14F-4D97-AF65-F5344CB8AC3E}">
        <p14:creationId xmlns:p14="http://schemas.microsoft.com/office/powerpoint/2010/main" val="3316533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3E26ECFF-61D5-6411-3D4B-EAE2B2763298}"/>
              </a:ext>
            </a:extLst>
          </p:cNvPr>
          <p:cNvPicPr>
            <a:picLocks noChangeAspect="1"/>
          </p:cNvPicPr>
          <p:nvPr/>
        </p:nvPicPr>
        <p:blipFill>
          <a:blip r:embed="rId2"/>
          <a:stretch>
            <a:fillRect/>
          </a:stretch>
        </p:blipFill>
        <p:spPr>
          <a:xfrm>
            <a:off x="3200710" y="161081"/>
            <a:ext cx="5408032" cy="6535838"/>
          </a:xfrm>
          <a:prstGeom prst="rect">
            <a:avLst/>
          </a:prstGeom>
        </p:spPr>
      </p:pic>
      <p:sp>
        <p:nvSpPr>
          <p:cNvPr id="6" name="Rectangle 5">
            <a:extLst>
              <a:ext uri="{FF2B5EF4-FFF2-40B4-BE49-F238E27FC236}">
                <a16:creationId xmlns:a16="http://schemas.microsoft.com/office/drawing/2014/main" id="{E2EF1587-9429-3ABB-30DC-0689EAFEE821}"/>
              </a:ext>
            </a:extLst>
          </p:cNvPr>
          <p:cNvSpPr/>
          <p:nvPr/>
        </p:nvSpPr>
        <p:spPr>
          <a:xfrm>
            <a:off x="5151863" y="5051502"/>
            <a:ext cx="3033132" cy="1159727"/>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A black logo with a hexagon and a letter s&#10;&#10;Description automatically generated">
            <a:extLst>
              <a:ext uri="{FF2B5EF4-FFF2-40B4-BE49-F238E27FC236}">
                <a16:creationId xmlns:a16="http://schemas.microsoft.com/office/drawing/2014/main" id="{D582D33D-0FDD-98EB-721E-7DE05E9C1350}"/>
              </a:ext>
            </a:extLst>
          </p:cNvPr>
          <p:cNvPicPr>
            <a:picLocks noChangeAspect="1"/>
          </p:cNvPicPr>
          <p:nvPr/>
        </p:nvPicPr>
        <p:blipFill>
          <a:blip r:embed="rId3"/>
          <a:stretch>
            <a:fillRect/>
          </a:stretch>
        </p:blipFill>
        <p:spPr>
          <a:xfrm>
            <a:off x="10983311" y="5727741"/>
            <a:ext cx="1067070" cy="971401"/>
          </a:xfrm>
          <a:prstGeom prst="rect">
            <a:avLst/>
          </a:prstGeom>
        </p:spPr>
      </p:pic>
    </p:spTree>
    <p:extLst>
      <p:ext uri="{BB962C8B-B14F-4D97-AF65-F5344CB8AC3E}">
        <p14:creationId xmlns:p14="http://schemas.microsoft.com/office/powerpoint/2010/main" val="232203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AI-generated content may be incorrect.">
            <a:extLst>
              <a:ext uri="{FF2B5EF4-FFF2-40B4-BE49-F238E27FC236}">
                <a16:creationId xmlns:a16="http://schemas.microsoft.com/office/drawing/2014/main" id="{A5648559-937E-B31E-BD18-06CEFC933E58}"/>
              </a:ext>
            </a:extLst>
          </p:cNvPr>
          <p:cNvPicPr>
            <a:picLocks noChangeAspect="1"/>
          </p:cNvPicPr>
          <p:nvPr/>
        </p:nvPicPr>
        <p:blipFill>
          <a:blip r:embed="rId2"/>
          <a:stretch>
            <a:fillRect/>
          </a:stretch>
        </p:blipFill>
        <p:spPr>
          <a:xfrm>
            <a:off x="159834" y="0"/>
            <a:ext cx="3352800" cy="6858000"/>
          </a:xfrm>
          <a:prstGeom prst="rect">
            <a:avLst/>
          </a:prstGeom>
        </p:spPr>
      </p:pic>
      <p:pic>
        <p:nvPicPr>
          <p:cNvPr id="16" name="Picture 15" descr="A screenshot of a computer&#10;&#10;AI-generated content may be incorrect.">
            <a:extLst>
              <a:ext uri="{FF2B5EF4-FFF2-40B4-BE49-F238E27FC236}">
                <a16:creationId xmlns:a16="http://schemas.microsoft.com/office/drawing/2014/main" id="{D13AC32F-2877-9A0A-5ADF-545936BD3D63}"/>
              </a:ext>
            </a:extLst>
          </p:cNvPr>
          <p:cNvPicPr>
            <a:picLocks noChangeAspect="1"/>
          </p:cNvPicPr>
          <p:nvPr/>
        </p:nvPicPr>
        <p:blipFill>
          <a:blip r:embed="rId2"/>
          <a:srcRect t="72542"/>
          <a:stretch>
            <a:fillRect/>
          </a:stretch>
        </p:blipFill>
        <p:spPr>
          <a:xfrm>
            <a:off x="4046758" y="1015139"/>
            <a:ext cx="7657629" cy="4300779"/>
          </a:xfrm>
          <a:prstGeom prst="rect">
            <a:avLst/>
          </a:prstGeom>
        </p:spPr>
      </p:pic>
      <p:sp>
        <p:nvSpPr>
          <p:cNvPr id="17" name="Rectangle 16">
            <a:extLst>
              <a:ext uri="{FF2B5EF4-FFF2-40B4-BE49-F238E27FC236}">
                <a16:creationId xmlns:a16="http://schemas.microsoft.com/office/drawing/2014/main" id="{2A143847-C944-2E7F-5B5D-52681653CA25}"/>
              </a:ext>
            </a:extLst>
          </p:cNvPr>
          <p:cNvSpPr/>
          <p:nvPr/>
        </p:nvSpPr>
        <p:spPr>
          <a:xfrm>
            <a:off x="4293030" y="2437109"/>
            <a:ext cx="4355024" cy="1173997"/>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8" name="Picture 17" descr="A black logo with a hexagon and a letter s&#10;&#10;Description automatically generated">
            <a:extLst>
              <a:ext uri="{FF2B5EF4-FFF2-40B4-BE49-F238E27FC236}">
                <a16:creationId xmlns:a16="http://schemas.microsoft.com/office/drawing/2014/main" id="{A9C67A5E-F716-588B-FBA7-FE236ACE8021}"/>
              </a:ext>
            </a:extLst>
          </p:cNvPr>
          <p:cNvPicPr>
            <a:picLocks noChangeAspect="1"/>
          </p:cNvPicPr>
          <p:nvPr/>
        </p:nvPicPr>
        <p:blipFill>
          <a:blip r:embed="rId3"/>
          <a:stretch>
            <a:fillRect/>
          </a:stretch>
        </p:blipFill>
        <p:spPr>
          <a:xfrm>
            <a:off x="10983311" y="5727741"/>
            <a:ext cx="1067070" cy="971401"/>
          </a:xfrm>
          <a:prstGeom prst="rect">
            <a:avLst/>
          </a:prstGeom>
        </p:spPr>
      </p:pic>
    </p:spTree>
    <p:extLst>
      <p:ext uri="{BB962C8B-B14F-4D97-AF65-F5344CB8AC3E}">
        <p14:creationId xmlns:p14="http://schemas.microsoft.com/office/powerpoint/2010/main" val="16587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32985-60D4-8AAD-8B25-5F7CB37FDA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955E67E-FB5E-B3B3-4413-E5043F0CB8E9}"/>
              </a:ext>
            </a:extLst>
          </p:cNvPr>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AE7A4F96-06F5-31E0-E921-E7D9965D82CA}"/>
              </a:ext>
            </a:extLst>
          </p:cNvPr>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5DC89D5B-B314-20E0-1776-5343D97B3F98}"/>
              </a:ext>
            </a:extLst>
          </p:cNvPr>
          <p:cNvSpPr txBox="1"/>
          <p:nvPr/>
        </p:nvSpPr>
        <p:spPr>
          <a:xfrm>
            <a:off x="4086643" y="103257"/>
            <a:ext cx="4018408" cy="707886"/>
          </a:xfrm>
          <a:prstGeom prst="rect">
            <a:avLst/>
          </a:prstGeom>
          <a:noFill/>
        </p:spPr>
        <p:txBody>
          <a:bodyPr wrap="none">
            <a:spAutoFit/>
          </a:bodyPr>
          <a:lstStyle/>
          <a:p>
            <a:pPr algn="ctr"/>
            <a:r>
              <a:rPr sz="4000" b="1" dirty="0">
                <a:solidFill>
                  <a:srgbClr val="FFFFFF"/>
                </a:solidFill>
              </a:rPr>
              <a:t>Risk Management</a:t>
            </a:r>
          </a:p>
        </p:txBody>
      </p:sp>
      <p:sp>
        <p:nvSpPr>
          <p:cNvPr id="5" name="TextBox 4">
            <a:extLst>
              <a:ext uri="{FF2B5EF4-FFF2-40B4-BE49-F238E27FC236}">
                <a16:creationId xmlns:a16="http://schemas.microsoft.com/office/drawing/2014/main" id="{616F96D9-1A2C-0983-5D31-0EF1BFDBA492}"/>
              </a:ext>
            </a:extLst>
          </p:cNvPr>
          <p:cNvSpPr txBox="1"/>
          <p:nvPr/>
        </p:nvSpPr>
        <p:spPr>
          <a:xfrm>
            <a:off x="548640" y="1993392"/>
            <a:ext cx="8245014" cy="3539430"/>
          </a:xfrm>
          <a:prstGeom prst="rect">
            <a:avLst/>
          </a:prstGeom>
          <a:noFill/>
        </p:spPr>
        <p:txBody>
          <a:bodyPr wrap="none">
            <a:spAutoFit/>
          </a:bodyPr>
          <a:lstStyle/>
          <a:p>
            <a:pPr>
              <a:defRPr sz="2800"/>
            </a:pPr>
            <a:r>
              <a:rPr dirty="0"/>
              <a:t>Audit triggers</a:t>
            </a:r>
            <a:r>
              <a:rPr lang="en-US" dirty="0"/>
              <a:t> – use AI to help you – </a:t>
            </a:r>
            <a:r>
              <a:rPr lang="en-US" b="1" dirty="0"/>
              <a:t>NOT LEGAL ADVICE</a:t>
            </a:r>
          </a:p>
          <a:p>
            <a:pPr marL="914400" lvl="1" indent="-457200">
              <a:buFont typeface="Arial" panose="020B0604020202020204" pitchFamily="34" charset="0"/>
              <a:buChar char="•"/>
              <a:defRPr sz="2800"/>
            </a:pPr>
            <a:r>
              <a:rPr lang="en-US" sz="2400" dirty="0"/>
              <a:t>Predatory lawyers – billable hours </a:t>
            </a:r>
            <a:endParaRPr sz="2400" dirty="0"/>
          </a:p>
          <a:p>
            <a:pPr>
              <a:defRPr sz="2800"/>
            </a:pPr>
            <a:endParaRPr lang="en-US" dirty="0"/>
          </a:p>
          <a:p>
            <a:pPr>
              <a:defRPr sz="2800"/>
            </a:pPr>
            <a:r>
              <a:rPr dirty="0"/>
              <a:t>Documentation vs billing mismatch</a:t>
            </a:r>
          </a:p>
          <a:p>
            <a:pPr>
              <a:defRPr sz="2800"/>
            </a:pPr>
            <a:endParaRPr lang="en-US" dirty="0"/>
          </a:p>
          <a:p>
            <a:pPr>
              <a:defRPr sz="2800"/>
            </a:pPr>
            <a:r>
              <a:rPr dirty="0"/>
              <a:t>Clinical notes vs medico‑legal documentation</a:t>
            </a:r>
          </a:p>
          <a:p>
            <a:pPr>
              <a:defRPr sz="2800"/>
            </a:pPr>
            <a:endParaRPr lang="en-US" dirty="0"/>
          </a:p>
          <a:p>
            <a:pPr>
              <a:defRPr sz="2800"/>
            </a:pPr>
            <a:r>
              <a:rPr dirty="0"/>
              <a:t>Medical necessity must be supported</a:t>
            </a:r>
          </a:p>
        </p:txBody>
      </p:sp>
      <p:sp>
        <p:nvSpPr>
          <p:cNvPr id="7" name="TextBox 6">
            <a:extLst>
              <a:ext uri="{FF2B5EF4-FFF2-40B4-BE49-F238E27FC236}">
                <a16:creationId xmlns:a16="http://schemas.microsoft.com/office/drawing/2014/main" id="{DDF23DAD-C8BD-5DF1-7FA2-AB26B4CFA5EC}"/>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5122" name="Picture 2" descr="Celebrating Artificial Intelligence, Its History and Evolution - Cisco Blogs">
            <a:extLst>
              <a:ext uri="{FF2B5EF4-FFF2-40B4-BE49-F238E27FC236}">
                <a16:creationId xmlns:a16="http://schemas.microsoft.com/office/drawing/2014/main" id="{DDCA7F8F-7C08-5DB3-F00A-75238BD4B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9723" y="3736115"/>
            <a:ext cx="3916609" cy="2711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500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03257"/>
            <a:ext cx="11273246" cy="707886"/>
          </a:xfrm>
          <a:prstGeom prst="rect">
            <a:avLst/>
          </a:prstGeom>
          <a:noFill/>
        </p:spPr>
        <p:txBody>
          <a:bodyPr wrap="square">
            <a:spAutoFit/>
          </a:bodyPr>
          <a:lstStyle/>
          <a:p>
            <a:pPr algn="ctr"/>
            <a:r>
              <a:rPr lang="en-US" sz="4000" b="1" dirty="0">
                <a:solidFill>
                  <a:srgbClr val="FFFFFF"/>
                </a:solidFill>
              </a:rPr>
              <a:t>Biographical Information </a:t>
            </a:r>
            <a:endParaRPr sz="4000" b="1" dirty="0">
              <a:solidFill>
                <a:srgbClr val="FFFFFF"/>
              </a:solidFill>
            </a:endParaRPr>
          </a:p>
        </p:txBody>
      </p:sp>
      <p:sp>
        <p:nvSpPr>
          <p:cNvPr id="5" name="TextBox 4"/>
          <p:cNvSpPr txBox="1"/>
          <p:nvPr/>
        </p:nvSpPr>
        <p:spPr>
          <a:xfrm>
            <a:off x="336767" y="1709017"/>
            <a:ext cx="11249350" cy="3970318"/>
          </a:xfrm>
          <a:prstGeom prst="rect">
            <a:avLst/>
          </a:prstGeom>
          <a:noFill/>
        </p:spPr>
        <p:txBody>
          <a:bodyPr wrap="square">
            <a:spAutoFit/>
          </a:bodyPr>
          <a:lstStyle/>
          <a:p>
            <a:pPr>
              <a:defRPr sz="2800"/>
            </a:pPr>
            <a:r>
              <a:rPr lang="en-US" dirty="0"/>
              <a:t>1997 Graduate of National University of Health Sciences</a:t>
            </a:r>
          </a:p>
          <a:p>
            <a:pPr>
              <a:defRPr sz="2800"/>
            </a:pPr>
            <a:endParaRPr lang="en-US" dirty="0"/>
          </a:p>
          <a:p>
            <a:pPr>
              <a:defRPr sz="2800"/>
            </a:pPr>
            <a:r>
              <a:rPr lang="en-US" dirty="0"/>
              <a:t>Director of Fellowship in Spine Management </a:t>
            </a:r>
          </a:p>
          <a:p>
            <a:pPr>
              <a:defRPr sz="2800"/>
            </a:pPr>
            <a:endParaRPr lang="en-US" dirty="0"/>
          </a:p>
          <a:p>
            <a:pPr>
              <a:defRPr sz="2800"/>
            </a:pPr>
            <a:r>
              <a:rPr lang="en-US" dirty="0"/>
              <a:t>Co-Director of Spine Management Program at Catholic Health Partners</a:t>
            </a:r>
          </a:p>
          <a:p>
            <a:pPr marL="914400" lvl="1" indent="-457200">
              <a:buFont typeface="Arial" panose="020B0604020202020204" pitchFamily="34" charset="0"/>
              <a:buChar char="•"/>
              <a:defRPr sz="2800"/>
            </a:pPr>
            <a:r>
              <a:rPr lang="en-US" dirty="0"/>
              <a:t>Paul McBride MD – University of Buffalo Neurosurgery</a:t>
            </a:r>
          </a:p>
          <a:p>
            <a:pPr>
              <a:defRPr sz="2800"/>
            </a:pPr>
            <a:endParaRPr lang="en-US" dirty="0"/>
          </a:p>
          <a:p>
            <a:pPr>
              <a:defRPr sz="2800"/>
            </a:pPr>
            <a:r>
              <a:rPr lang="en-US" dirty="0"/>
              <a:t>Private Practice – Buffalo, NY </a:t>
            </a:r>
          </a:p>
          <a:p>
            <a:pPr>
              <a:defRPr sz="2800"/>
            </a:pPr>
            <a:r>
              <a:rPr lang="en-US" dirty="0"/>
              <a:t>	</a:t>
            </a:r>
            <a:endParaRPr dirty="0"/>
          </a:p>
        </p:txBody>
      </p:sp>
      <p:sp>
        <p:nvSpPr>
          <p:cNvPr id="7" name="TextBox 6">
            <a:extLst>
              <a:ext uri="{FF2B5EF4-FFF2-40B4-BE49-F238E27FC236}">
                <a16:creationId xmlns:a16="http://schemas.microsoft.com/office/drawing/2014/main" id="{A0A4796A-902D-7ABA-7985-C818A8255C78}"/>
              </a:ext>
            </a:extLst>
          </p:cNvPr>
          <p:cNvSpPr txBox="1"/>
          <p:nvPr/>
        </p:nvSpPr>
        <p:spPr>
          <a:xfrm>
            <a:off x="548640" y="6309360"/>
            <a:ext cx="2976905" cy="307777"/>
          </a:xfrm>
          <a:prstGeom prst="rect">
            <a:avLst/>
          </a:prstGeom>
          <a:noFill/>
        </p:spPr>
        <p:txBody>
          <a:bodyPr wrap="none">
            <a:spAutoFit/>
          </a:bodyPr>
          <a:lstStyle/>
          <a:p>
            <a:r>
              <a:rPr lang="en-US" sz="1400" dirty="0">
                <a:solidFill>
                  <a:srgbClr val="003366"/>
                </a:solidFill>
              </a:rPr>
              <a:t>Florida Chiropractic Association –2026</a:t>
            </a:r>
            <a:endParaRPr sz="1400" dirty="0">
              <a:solidFill>
                <a:srgbClr val="003366"/>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6A74-10FD-2C23-7B2F-FC02B375C06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57FB0EE-4CF3-8B41-CF6D-AE4293EB93F5}"/>
              </a:ext>
            </a:extLst>
          </p:cNvPr>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A1633F58-1C09-384C-3236-608D07A86083}"/>
              </a:ext>
            </a:extLst>
          </p:cNvPr>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E0214801-8DF0-8379-266F-DCD23775B76D}"/>
              </a:ext>
            </a:extLst>
          </p:cNvPr>
          <p:cNvSpPr txBox="1"/>
          <p:nvPr/>
        </p:nvSpPr>
        <p:spPr>
          <a:xfrm>
            <a:off x="2257843" y="103257"/>
            <a:ext cx="7476534" cy="707886"/>
          </a:xfrm>
          <a:prstGeom prst="rect">
            <a:avLst/>
          </a:prstGeom>
          <a:noFill/>
        </p:spPr>
        <p:txBody>
          <a:bodyPr wrap="none">
            <a:spAutoFit/>
          </a:bodyPr>
          <a:lstStyle/>
          <a:p>
            <a:pPr>
              <a:defRPr sz="2800"/>
            </a:pPr>
            <a:r>
              <a:rPr lang="en-US" sz="4000" dirty="0">
                <a:solidFill>
                  <a:schemeClr val="bg1"/>
                </a:solidFill>
              </a:rPr>
              <a:t>Documentation vs billing mismatch</a:t>
            </a:r>
          </a:p>
        </p:txBody>
      </p:sp>
      <p:sp>
        <p:nvSpPr>
          <p:cNvPr id="7" name="TextBox 6">
            <a:extLst>
              <a:ext uri="{FF2B5EF4-FFF2-40B4-BE49-F238E27FC236}">
                <a16:creationId xmlns:a16="http://schemas.microsoft.com/office/drawing/2014/main" id="{2B64B0BF-9164-4239-5B38-91A9F8F4AB73}"/>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6146" name="Picture 2" descr="Human Spine, Artwork Canvas Print by Andrzej Wojcicki | Colorful 3D Vertebrae">
            <a:extLst>
              <a:ext uri="{FF2B5EF4-FFF2-40B4-BE49-F238E27FC236}">
                <a16:creationId xmlns:a16="http://schemas.microsoft.com/office/drawing/2014/main" id="{D23DD77E-0298-1B4A-9549-FAD5CF396B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096" t="2713" r="15501" b="3914"/>
          <a:stretch>
            <a:fillRect/>
          </a:stretch>
        </p:blipFill>
        <p:spPr bwMode="auto">
          <a:xfrm>
            <a:off x="7522670" y="1993392"/>
            <a:ext cx="2770507" cy="39540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BEF5112-5A07-3BDA-DC44-AEA15CCE7ACF}"/>
              </a:ext>
            </a:extLst>
          </p:cNvPr>
          <p:cNvSpPr txBox="1"/>
          <p:nvPr/>
        </p:nvSpPr>
        <p:spPr>
          <a:xfrm>
            <a:off x="301214" y="2190756"/>
            <a:ext cx="7937366" cy="2677656"/>
          </a:xfrm>
          <a:prstGeom prst="rect">
            <a:avLst/>
          </a:prstGeom>
          <a:noFill/>
        </p:spPr>
        <p:txBody>
          <a:bodyPr wrap="none">
            <a:spAutoFit/>
          </a:bodyPr>
          <a:lstStyle/>
          <a:p>
            <a:pPr>
              <a:defRPr sz="2800"/>
            </a:pPr>
            <a:r>
              <a:rPr lang="en-US" dirty="0"/>
              <a:t>Each spinal or extra-spinal region needs the following</a:t>
            </a:r>
          </a:p>
          <a:p>
            <a:pPr>
              <a:defRPr sz="2800"/>
            </a:pPr>
            <a:endParaRPr lang="en-US" dirty="0"/>
          </a:p>
          <a:p>
            <a:pPr marL="514350" indent="-514350">
              <a:buFont typeface="Arial" panose="020B0604020202020204" pitchFamily="34" charset="0"/>
              <a:buChar char="•"/>
              <a:defRPr sz="2800"/>
            </a:pPr>
            <a:r>
              <a:rPr lang="en-US" dirty="0"/>
              <a:t>Subjective Finding </a:t>
            </a:r>
          </a:p>
          <a:p>
            <a:pPr marL="514350" indent="-514350">
              <a:buFont typeface="Arial" panose="020B0604020202020204" pitchFamily="34" charset="0"/>
              <a:buChar char="•"/>
              <a:defRPr sz="2800"/>
            </a:pPr>
            <a:r>
              <a:rPr lang="en-US" dirty="0"/>
              <a:t>Objective Evidence (subluxation/fixation)</a:t>
            </a:r>
          </a:p>
          <a:p>
            <a:pPr marL="514350" indent="-514350">
              <a:buFont typeface="Arial" panose="020B0604020202020204" pitchFamily="34" charset="0"/>
              <a:buChar char="•"/>
              <a:defRPr sz="2800"/>
            </a:pPr>
            <a:r>
              <a:rPr lang="en-US" dirty="0"/>
              <a:t>A Diagnosis </a:t>
            </a:r>
          </a:p>
          <a:p>
            <a:pPr marL="514350" indent="-514350">
              <a:buFont typeface="Arial" panose="020B0604020202020204" pitchFamily="34" charset="0"/>
              <a:buChar char="•"/>
              <a:defRPr sz="2800"/>
            </a:pPr>
            <a:r>
              <a:rPr lang="en-US" dirty="0"/>
              <a:t>Treatment Plan</a:t>
            </a:r>
            <a:endParaRPr dirty="0"/>
          </a:p>
        </p:txBody>
      </p:sp>
    </p:spTree>
    <p:extLst>
      <p:ext uri="{BB962C8B-B14F-4D97-AF65-F5344CB8AC3E}">
        <p14:creationId xmlns:p14="http://schemas.microsoft.com/office/powerpoint/2010/main" val="4038832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565266" y="103257"/>
            <a:ext cx="9556014" cy="707886"/>
          </a:xfrm>
          <a:prstGeom prst="rect">
            <a:avLst/>
          </a:prstGeom>
          <a:noFill/>
        </p:spPr>
        <p:txBody>
          <a:bodyPr wrap="none">
            <a:spAutoFit/>
          </a:bodyPr>
          <a:lstStyle/>
          <a:p>
            <a:pPr>
              <a:defRPr sz="2800"/>
            </a:pPr>
            <a:r>
              <a:rPr lang="en-US" sz="4000" dirty="0">
                <a:solidFill>
                  <a:schemeClr val="bg1"/>
                </a:solidFill>
              </a:rPr>
              <a:t>Clinical notes vs medico‑legal documentation</a:t>
            </a:r>
          </a:p>
        </p:txBody>
      </p:sp>
      <p:sp>
        <p:nvSpPr>
          <p:cNvPr id="5" name="TextBox 4"/>
          <p:cNvSpPr txBox="1"/>
          <p:nvPr/>
        </p:nvSpPr>
        <p:spPr>
          <a:xfrm>
            <a:off x="106576" y="1950270"/>
            <a:ext cx="12085424" cy="3970318"/>
          </a:xfrm>
          <a:prstGeom prst="rect">
            <a:avLst/>
          </a:prstGeom>
          <a:noFill/>
        </p:spPr>
        <p:txBody>
          <a:bodyPr wrap="none">
            <a:spAutoFit/>
          </a:bodyPr>
          <a:lstStyle/>
          <a:p>
            <a:pPr>
              <a:defRPr sz="2800"/>
            </a:pPr>
            <a:r>
              <a:rPr lang="en-US" dirty="0"/>
              <a:t>Clinical notes are </a:t>
            </a:r>
            <a:r>
              <a:rPr lang="en-US" b="1" dirty="0"/>
              <a:t>NOT</a:t>
            </a:r>
            <a:r>
              <a:rPr lang="en-US" dirty="0"/>
              <a:t> medico-legal documentation.  Medico-legal documentation</a:t>
            </a:r>
          </a:p>
          <a:p>
            <a:pPr>
              <a:defRPr sz="2800"/>
            </a:pPr>
            <a:r>
              <a:rPr lang="en-US" dirty="0"/>
              <a:t>Requires additional evidence to support the legal claim. </a:t>
            </a:r>
          </a:p>
          <a:p>
            <a:pPr>
              <a:defRPr sz="2800"/>
            </a:pPr>
            <a:endParaRPr lang="en-US" dirty="0"/>
          </a:p>
          <a:p>
            <a:pPr marL="514350" indent="-514350">
              <a:buFont typeface="+mj-lt"/>
              <a:buAutoNum type="arabicPeriod"/>
              <a:defRPr sz="2800"/>
            </a:pPr>
            <a:r>
              <a:rPr lang="en-US" dirty="0"/>
              <a:t>Causality</a:t>
            </a:r>
          </a:p>
          <a:p>
            <a:pPr marL="514350" indent="-514350">
              <a:buFont typeface="+mj-lt"/>
              <a:buAutoNum type="arabicPeriod"/>
              <a:defRPr sz="2800"/>
            </a:pPr>
            <a:r>
              <a:rPr lang="en-US" dirty="0"/>
              <a:t>Demonstrative Bodily Injury</a:t>
            </a:r>
          </a:p>
          <a:p>
            <a:pPr marL="514350" indent="-514350">
              <a:buFont typeface="+mj-lt"/>
              <a:buAutoNum type="arabicPeriod"/>
              <a:defRPr sz="2800"/>
            </a:pPr>
            <a:r>
              <a:rPr lang="en-US" dirty="0"/>
              <a:t>Initial Functional Loss </a:t>
            </a:r>
          </a:p>
          <a:p>
            <a:pPr marL="514350" indent="-514350">
              <a:buFont typeface="+mj-lt"/>
              <a:buAutoNum type="arabicPeriod"/>
              <a:defRPr sz="2800"/>
            </a:pPr>
            <a:r>
              <a:rPr lang="en-US" dirty="0"/>
              <a:t>Persistent Functional Loss  </a:t>
            </a:r>
          </a:p>
          <a:p>
            <a:pPr>
              <a:defRPr sz="2800"/>
            </a:pPr>
            <a:endParaRPr lang="en-US" dirty="0"/>
          </a:p>
          <a:p>
            <a:pPr>
              <a:defRPr sz="2800"/>
            </a:pPr>
            <a:r>
              <a:rPr lang="en-US" dirty="0"/>
              <a:t> </a:t>
            </a:r>
            <a:endParaRPr dirty="0"/>
          </a:p>
        </p:txBody>
      </p:sp>
      <p:sp>
        <p:nvSpPr>
          <p:cNvPr id="7" name="TextBox 6">
            <a:extLst>
              <a:ext uri="{FF2B5EF4-FFF2-40B4-BE49-F238E27FC236}">
                <a16:creationId xmlns:a16="http://schemas.microsoft.com/office/drawing/2014/main" id="{B57ADE45-B1FE-031C-778D-529383B1AE92}"/>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7170" name="Picture 2" descr="PACER And The Fight To End Fees For Court Documents - Alliance for Justice">
            <a:extLst>
              <a:ext uri="{FF2B5EF4-FFF2-40B4-BE49-F238E27FC236}">
                <a16:creationId xmlns:a16="http://schemas.microsoft.com/office/drawing/2014/main" id="{5EB71B66-A75F-B64D-3C1F-27B57F3EB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664" y="3182561"/>
            <a:ext cx="4992131" cy="33250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3662" y="386930"/>
            <a:ext cx="10066122" cy="1298448"/>
          </a:xfrm>
        </p:spPr>
        <p:txBody>
          <a:bodyPr anchor="b">
            <a:normAutofit/>
          </a:bodyPr>
          <a:lstStyle/>
          <a:p>
            <a:pPr>
              <a:lnSpc>
                <a:spcPct val="90000"/>
              </a:lnSpc>
            </a:pPr>
            <a:r>
              <a:rPr b="1" dirty="0"/>
              <a:t>Case Management 101 – The Issue is in the Tissue</a:t>
            </a:r>
            <a:endParaRPr lang="en-US" b="1"/>
          </a:p>
        </p:txBody>
      </p:sp>
      <p:sp>
        <p:nvSpPr>
          <p:cNvPr id="8201" name="Rectangle 820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3" name="Rectangle 820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96918" y="2389217"/>
            <a:ext cx="5177462" cy="3809281"/>
          </a:xfrm>
        </p:spPr>
        <p:txBody>
          <a:bodyPr anchor="ctr">
            <a:normAutofit/>
          </a:bodyPr>
          <a:lstStyle/>
          <a:p>
            <a:r>
              <a:rPr lang="en-US" sz="2000" dirty="0"/>
              <a:t>Personal injury care begins with identifying the injured tissue</a:t>
            </a:r>
          </a:p>
          <a:p>
            <a:r>
              <a:rPr lang="en-US" sz="2000" dirty="0"/>
              <a:t>Clinical decisions must align with tissue pathology</a:t>
            </a:r>
          </a:p>
          <a:p>
            <a:r>
              <a:rPr lang="en-US" sz="2000" dirty="0"/>
              <a:t>Documentation must support both care and legal scrutiny</a:t>
            </a:r>
          </a:p>
          <a:p>
            <a:r>
              <a:rPr lang="en-US" sz="2000" dirty="0"/>
              <a:t>Emphasis is on injury pattern recognition and defensibility</a:t>
            </a:r>
          </a:p>
        </p:txBody>
      </p:sp>
      <p:pic>
        <p:nvPicPr>
          <p:cNvPr id="8194" name="Picture 2" descr="Tissue types: MedlinePlus Medical Encyclopedia Image">
            <a:extLst>
              <a:ext uri="{FF2B5EF4-FFF2-40B4-BE49-F238E27FC236}">
                <a16:creationId xmlns:a16="http://schemas.microsoft.com/office/drawing/2014/main" id="{28427887-D228-E3C9-FA3C-49392DCBB7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71298" y="2484255"/>
            <a:ext cx="4630745" cy="3714244"/>
          </a:xfrm>
          <a:prstGeom prst="rect">
            <a:avLst/>
          </a:prstGeom>
          <a:noFill/>
          <a:extLst>
            <a:ext uri="{909E8E84-426E-40DD-AFC4-6F175D3DCCD1}">
              <a14:hiddenFill xmlns:a14="http://schemas.microsoft.com/office/drawing/2010/main">
                <a:solidFill>
                  <a:srgbClr val="FFFFFF"/>
                </a:solidFill>
              </a14:hiddenFill>
            </a:ext>
          </a:extLst>
        </p:spPr>
      </p:pic>
      <p:sp>
        <p:nvSpPr>
          <p:cNvPr id="8205" name="Rectangle 820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36003"/>
            <a:ext cx="10972800" cy="1143000"/>
          </a:xfrm>
        </p:spPr>
        <p:txBody>
          <a:bodyPr/>
          <a:lstStyle/>
          <a:p>
            <a:r>
              <a:rPr b="1" dirty="0"/>
              <a:t>Tissue Classification in Personal Injury</a:t>
            </a:r>
          </a:p>
        </p:txBody>
      </p:sp>
      <p:sp>
        <p:nvSpPr>
          <p:cNvPr id="3" name="Content Placeholder 2"/>
          <p:cNvSpPr>
            <a:spLocks noGrp="1"/>
          </p:cNvSpPr>
          <p:nvPr>
            <p:ph idx="1"/>
          </p:nvPr>
        </p:nvSpPr>
        <p:spPr>
          <a:xfrm>
            <a:off x="695662" y="2546873"/>
            <a:ext cx="10972800" cy="2606039"/>
          </a:xfrm>
        </p:spPr>
        <p:txBody>
          <a:bodyPr/>
          <a:lstStyle/>
          <a:p>
            <a:r>
              <a:rPr dirty="0"/>
              <a:t>Ligamentous injury – instability, delayed healing</a:t>
            </a:r>
          </a:p>
          <a:p>
            <a:r>
              <a:rPr dirty="0"/>
              <a:t>Discal injury – annular disruption, herniation, endplate changes</a:t>
            </a:r>
          </a:p>
          <a:p>
            <a:r>
              <a:rPr dirty="0"/>
              <a:t>Muscular injury – strain patterns, recovery expectations</a:t>
            </a:r>
          </a:p>
          <a:p>
            <a:r>
              <a:rPr dirty="0"/>
              <a:t>Osseous injury – fractures, contusions, structural compromise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Five Pillars of Seed Stage Fundraising. - Silicon Valley Software Group">
            <a:extLst>
              <a:ext uri="{FF2B5EF4-FFF2-40B4-BE49-F238E27FC236}">
                <a16:creationId xmlns:a16="http://schemas.microsoft.com/office/drawing/2014/main" id="{06C99468-AF89-3DC9-A451-05E8FBC935A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36630"/>
            <a:ext cx="10905066" cy="45801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5149861-D187-233A-806F-89A0F26C9B26}"/>
              </a:ext>
            </a:extLst>
          </p:cNvPr>
          <p:cNvSpPr txBox="1"/>
          <p:nvPr/>
        </p:nvSpPr>
        <p:spPr>
          <a:xfrm>
            <a:off x="2372139" y="5380381"/>
            <a:ext cx="7805530" cy="646331"/>
          </a:xfrm>
          <a:prstGeom prst="rect">
            <a:avLst/>
          </a:prstGeom>
          <a:noFill/>
        </p:spPr>
        <p:txBody>
          <a:bodyPr wrap="square" rtlCol="0">
            <a:spAutoFit/>
          </a:bodyPr>
          <a:lstStyle/>
          <a:p>
            <a:pPr algn="ctr"/>
            <a:r>
              <a:rPr lang="en-US" sz="3600" dirty="0"/>
              <a:t>The PILLARS of CASE MANAGEMENT</a:t>
            </a:r>
          </a:p>
        </p:txBody>
      </p:sp>
    </p:spTree>
    <p:extLst>
      <p:ext uri="{BB962C8B-B14F-4D97-AF65-F5344CB8AC3E}">
        <p14:creationId xmlns:p14="http://schemas.microsoft.com/office/powerpoint/2010/main" val="3485235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ll About Types of Columns | Column design, Architectural columns, Pillar  design">
            <a:extLst>
              <a:ext uri="{FF2B5EF4-FFF2-40B4-BE49-F238E27FC236}">
                <a16:creationId xmlns:a16="http://schemas.microsoft.com/office/drawing/2014/main" id="{483DB5F3-41E5-5042-90E3-B9C1AAB92C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35" r="19362"/>
          <a:stretch/>
        </p:blipFill>
        <p:spPr bwMode="auto">
          <a:xfrm>
            <a:off x="510283" y="170814"/>
            <a:ext cx="3289301" cy="61933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8FC89B0-C3C1-D85F-FCFD-C86C07AC882F}"/>
              </a:ext>
            </a:extLst>
          </p:cNvPr>
          <p:cNvSpPr txBox="1"/>
          <p:nvPr/>
        </p:nvSpPr>
        <p:spPr>
          <a:xfrm>
            <a:off x="4545904" y="1082257"/>
            <a:ext cx="6904234" cy="4370427"/>
          </a:xfrm>
          <a:prstGeom prst="rect">
            <a:avLst/>
          </a:prstGeom>
          <a:noFill/>
        </p:spPr>
        <p:txBody>
          <a:bodyPr wrap="square" rtlCol="0">
            <a:spAutoFit/>
          </a:bodyPr>
          <a:lstStyle/>
          <a:p>
            <a:pPr algn="ctr"/>
            <a:r>
              <a:rPr lang="en-US" sz="3600" b="1" dirty="0"/>
              <a:t>Patient History</a:t>
            </a:r>
          </a:p>
          <a:p>
            <a:endParaRPr lang="en-US" dirty="0"/>
          </a:p>
          <a:p>
            <a:pPr marL="342900" indent="-342900">
              <a:buFont typeface="+mj-lt"/>
              <a:buAutoNum type="arabicPeriod"/>
            </a:pPr>
            <a:r>
              <a:rPr lang="en-US" sz="2800" dirty="0"/>
              <a:t>Mechanism of Injury</a:t>
            </a:r>
          </a:p>
          <a:p>
            <a:pPr marL="342900" indent="-342900">
              <a:buFont typeface="+mj-lt"/>
              <a:buAutoNum type="arabicPeriod"/>
            </a:pPr>
            <a:r>
              <a:rPr lang="en-US" sz="2800" dirty="0"/>
              <a:t>Location of Symptoms </a:t>
            </a:r>
          </a:p>
          <a:p>
            <a:pPr marL="342900" indent="-342900">
              <a:buFont typeface="+mj-lt"/>
              <a:buAutoNum type="arabicPeriod"/>
            </a:pPr>
            <a:r>
              <a:rPr lang="en-US" sz="2800" dirty="0"/>
              <a:t>Pattern of Symptoms </a:t>
            </a:r>
          </a:p>
          <a:p>
            <a:pPr marL="342900" indent="-342900">
              <a:buFont typeface="+mj-lt"/>
              <a:buAutoNum type="arabicPeriod"/>
            </a:pPr>
            <a:r>
              <a:rPr lang="en-US" sz="2800" dirty="0"/>
              <a:t>Correlation with Tissue Injury</a:t>
            </a:r>
          </a:p>
          <a:p>
            <a:pPr marL="342900" indent="-342900">
              <a:buFont typeface="+mj-lt"/>
              <a:buAutoNum type="arabicPeriod"/>
            </a:pPr>
            <a:r>
              <a:rPr lang="en-US" sz="2800" dirty="0"/>
              <a:t>Correlation with Prior Injuries/ Symptoms</a:t>
            </a:r>
          </a:p>
          <a:p>
            <a:pPr marL="342900" indent="-342900">
              <a:buFont typeface="+mj-lt"/>
              <a:buAutoNum type="arabicPeriod"/>
            </a:pPr>
            <a:r>
              <a:rPr lang="en-US" sz="2800" dirty="0"/>
              <a:t>Gap in Care</a:t>
            </a:r>
          </a:p>
          <a:p>
            <a:pPr marL="342900" indent="-342900">
              <a:buFont typeface="+mj-lt"/>
              <a:buAutoNum type="arabicPeriod"/>
            </a:pPr>
            <a:r>
              <a:rPr lang="en-US" sz="2800" dirty="0"/>
              <a:t>Gap in Future Care </a:t>
            </a:r>
          </a:p>
          <a:p>
            <a:endParaRPr lang="en-US" sz="2800" dirty="0"/>
          </a:p>
        </p:txBody>
      </p:sp>
    </p:spTree>
    <p:extLst>
      <p:ext uri="{BB962C8B-B14F-4D97-AF65-F5344CB8AC3E}">
        <p14:creationId xmlns:p14="http://schemas.microsoft.com/office/powerpoint/2010/main" val="282722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ntique Columns Stock Photo - Download Image Now - Architectural Column,  Greek Culture, Classical Greek - iStock">
            <a:extLst>
              <a:ext uri="{FF2B5EF4-FFF2-40B4-BE49-F238E27FC236}">
                <a16:creationId xmlns:a16="http://schemas.microsoft.com/office/drawing/2014/main" id="{763F455D-6320-2F66-52FA-F77A65E95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68553"/>
            <a:ext cx="4597400" cy="59208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8B0A0E6-A432-FA61-C17C-F74C8A47F70E}"/>
              </a:ext>
            </a:extLst>
          </p:cNvPr>
          <p:cNvSpPr txBox="1"/>
          <p:nvPr/>
        </p:nvSpPr>
        <p:spPr>
          <a:xfrm>
            <a:off x="6096000" y="1828562"/>
            <a:ext cx="5156201" cy="3200876"/>
          </a:xfrm>
          <a:prstGeom prst="rect">
            <a:avLst/>
          </a:prstGeom>
          <a:noFill/>
        </p:spPr>
        <p:txBody>
          <a:bodyPr wrap="square" rtlCol="0">
            <a:spAutoFit/>
          </a:bodyPr>
          <a:lstStyle/>
          <a:p>
            <a:r>
              <a:rPr lang="en-US" sz="3600" b="1" dirty="0"/>
              <a:t>Physical Examination</a:t>
            </a:r>
          </a:p>
          <a:p>
            <a:endParaRPr lang="en-US" dirty="0"/>
          </a:p>
          <a:p>
            <a:pPr marL="342900" indent="-342900">
              <a:buFont typeface="+mj-lt"/>
              <a:buAutoNum type="arabicPeriod"/>
            </a:pPr>
            <a:r>
              <a:rPr lang="en-US" sz="2800" dirty="0"/>
              <a:t>Range of Motion </a:t>
            </a:r>
          </a:p>
          <a:p>
            <a:pPr marL="342900" indent="-342900">
              <a:buFont typeface="+mj-lt"/>
              <a:buAutoNum type="arabicPeriod"/>
            </a:pPr>
            <a:r>
              <a:rPr lang="en-US" sz="2800" dirty="0"/>
              <a:t>Spasm vs Contraction </a:t>
            </a:r>
          </a:p>
          <a:p>
            <a:pPr marL="342900" indent="-342900">
              <a:buFont typeface="+mj-lt"/>
              <a:buAutoNum type="arabicPeriod"/>
            </a:pPr>
            <a:r>
              <a:rPr lang="en-US" sz="2800" dirty="0"/>
              <a:t>Neurological Testing </a:t>
            </a:r>
          </a:p>
          <a:p>
            <a:pPr marL="342900" indent="-342900">
              <a:buFont typeface="+mj-lt"/>
              <a:buAutoNum type="arabicPeriod"/>
            </a:pPr>
            <a:r>
              <a:rPr lang="en-US" sz="2800" dirty="0"/>
              <a:t>Orthopedic Testing </a:t>
            </a:r>
          </a:p>
          <a:p>
            <a:endParaRPr lang="en-US" dirty="0"/>
          </a:p>
          <a:p>
            <a:endParaRPr lang="en-US" dirty="0"/>
          </a:p>
        </p:txBody>
      </p:sp>
    </p:spTree>
    <p:extLst>
      <p:ext uri="{BB962C8B-B14F-4D97-AF65-F5344CB8AC3E}">
        <p14:creationId xmlns:p14="http://schemas.microsoft.com/office/powerpoint/2010/main" val="721773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ree Pillars | Great PowerPoint ClipArt for Presentations -  PresenterMedia.com">
            <a:extLst>
              <a:ext uri="{FF2B5EF4-FFF2-40B4-BE49-F238E27FC236}">
                <a16:creationId xmlns:a16="http://schemas.microsoft.com/office/drawing/2014/main" id="{8B9CC0F0-1FFD-E004-41A5-21C93B9B1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893" y="1426362"/>
            <a:ext cx="5097361" cy="43648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15FB0D8-4354-737F-FADD-A52497C06AF1}"/>
              </a:ext>
            </a:extLst>
          </p:cNvPr>
          <p:cNvSpPr txBox="1"/>
          <p:nvPr/>
        </p:nvSpPr>
        <p:spPr>
          <a:xfrm>
            <a:off x="6710232" y="1828562"/>
            <a:ext cx="5156201" cy="3200876"/>
          </a:xfrm>
          <a:prstGeom prst="rect">
            <a:avLst/>
          </a:prstGeom>
          <a:noFill/>
        </p:spPr>
        <p:txBody>
          <a:bodyPr wrap="square" rtlCol="0">
            <a:spAutoFit/>
          </a:bodyPr>
          <a:lstStyle/>
          <a:p>
            <a:r>
              <a:rPr lang="en-US" sz="3600" b="1" dirty="0"/>
              <a:t>“Day Of” X-Rays</a:t>
            </a:r>
          </a:p>
          <a:p>
            <a:endParaRPr lang="en-US" dirty="0"/>
          </a:p>
          <a:p>
            <a:pPr marL="342900" indent="-342900">
              <a:buFont typeface="+mj-lt"/>
              <a:buAutoNum type="arabicPeriod"/>
            </a:pPr>
            <a:r>
              <a:rPr lang="en-US" sz="2800" dirty="0"/>
              <a:t>Arthritis</a:t>
            </a:r>
          </a:p>
          <a:p>
            <a:pPr marL="342900" indent="-342900">
              <a:buFont typeface="+mj-lt"/>
              <a:buAutoNum type="arabicPeriod"/>
            </a:pPr>
            <a:r>
              <a:rPr lang="en-US" sz="2800" dirty="0"/>
              <a:t>Osteophytes </a:t>
            </a:r>
          </a:p>
          <a:p>
            <a:pPr marL="342900" indent="-342900">
              <a:buFont typeface="+mj-lt"/>
              <a:buAutoNum type="arabicPeriod"/>
            </a:pPr>
            <a:r>
              <a:rPr lang="en-US" sz="2800" dirty="0"/>
              <a:t>Bone Spurs </a:t>
            </a:r>
          </a:p>
          <a:p>
            <a:pPr marL="342900" indent="-342900">
              <a:buFont typeface="+mj-lt"/>
              <a:buAutoNum type="arabicPeriod"/>
            </a:pPr>
            <a:r>
              <a:rPr lang="en-US" sz="2800" dirty="0"/>
              <a:t>Degenerative Changes </a:t>
            </a:r>
          </a:p>
          <a:p>
            <a:endParaRPr lang="en-US" dirty="0"/>
          </a:p>
          <a:p>
            <a:endParaRPr lang="en-US" dirty="0"/>
          </a:p>
        </p:txBody>
      </p:sp>
    </p:spTree>
    <p:extLst>
      <p:ext uri="{BB962C8B-B14F-4D97-AF65-F5344CB8AC3E}">
        <p14:creationId xmlns:p14="http://schemas.microsoft.com/office/powerpoint/2010/main" val="2729287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3d Rendering Four White Marble Pillars Stock Photo - Download Image Now -  Architectural Column, Four Objects, Digitally Generated Image - iStock">
            <a:extLst>
              <a:ext uri="{FF2B5EF4-FFF2-40B4-BE49-F238E27FC236}">
                <a16:creationId xmlns:a16="http://schemas.microsoft.com/office/drawing/2014/main" id="{FF73B4C9-9484-B805-2404-4C9854EA90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506" r="18789"/>
          <a:stretch/>
        </p:blipFill>
        <p:spPr bwMode="auto">
          <a:xfrm>
            <a:off x="300593" y="1053838"/>
            <a:ext cx="5631750" cy="44906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C84F98C-D276-CAB1-858D-A0F3D0FB025F}"/>
              </a:ext>
            </a:extLst>
          </p:cNvPr>
          <p:cNvSpPr txBox="1"/>
          <p:nvPr/>
        </p:nvSpPr>
        <p:spPr>
          <a:xfrm>
            <a:off x="6528015" y="1544858"/>
            <a:ext cx="5156201" cy="3508653"/>
          </a:xfrm>
          <a:prstGeom prst="rect">
            <a:avLst/>
          </a:prstGeom>
          <a:noFill/>
        </p:spPr>
        <p:txBody>
          <a:bodyPr wrap="square" rtlCol="0">
            <a:spAutoFit/>
          </a:bodyPr>
          <a:lstStyle/>
          <a:p>
            <a:r>
              <a:rPr lang="en-US" sz="3600" b="1" dirty="0"/>
              <a:t>MRI </a:t>
            </a:r>
          </a:p>
          <a:p>
            <a:endParaRPr lang="en-US" dirty="0"/>
          </a:p>
          <a:p>
            <a:pPr marL="342900" indent="-342900">
              <a:buFont typeface="+mj-lt"/>
              <a:buAutoNum type="arabicPeriod"/>
            </a:pPr>
            <a:r>
              <a:rPr lang="en-US" sz="2800" dirty="0"/>
              <a:t>Herniation vs Bulge</a:t>
            </a:r>
          </a:p>
          <a:p>
            <a:pPr marL="342900" indent="-342900">
              <a:buFont typeface="+mj-lt"/>
              <a:buAutoNum type="arabicPeriod"/>
            </a:pPr>
            <a:r>
              <a:rPr lang="en-US" sz="2800" dirty="0"/>
              <a:t>Desiccation </a:t>
            </a:r>
          </a:p>
          <a:p>
            <a:pPr marL="342900" indent="-342900">
              <a:buFont typeface="+mj-lt"/>
              <a:buAutoNum type="arabicPeriod"/>
            </a:pPr>
            <a:r>
              <a:rPr lang="en-US" sz="2800" dirty="0"/>
              <a:t>Lost of Disc Height</a:t>
            </a:r>
          </a:p>
          <a:p>
            <a:pPr marL="342900" indent="-342900">
              <a:buFont typeface="+mj-lt"/>
              <a:buAutoNum type="arabicPeriod"/>
            </a:pPr>
            <a:r>
              <a:rPr lang="en-US" sz="2800" dirty="0"/>
              <a:t>Osteophytes/Enthesophytes</a:t>
            </a:r>
          </a:p>
          <a:p>
            <a:pPr marL="342900" indent="-342900">
              <a:buFont typeface="+mj-lt"/>
              <a:buAutoNum type="arabicPeriod"/>
            </a:pPr>
            <a:r>
              <a:rPr lang="en-US" sz="2800" dirty="0"/>
              <a:t>Loss of Disc Signal</a:t>
            </a:r>
          </a:p>
          <a:p>
            <a:pPr marL="342900" indent="-342900">
              <a:buFont typeface="+mj-lt"/>
              <a:buAutoNum type="arabicPeriod"/>
            </a:pPr>
            <a:r>
              <a:rPr lang="en-US" sz="2800" dirty="0"/>
              <a:t>Modic Changes </a:t>
            </a:r>
          </a:p>
        </p:txBody>
      </p:sp>
    </p:spTree>
    <p:extLst>
      <p:ext uri="{BB962C8B-B14F-4D97-AF65-F5344CB8AC3E}">
        <p14:creationId xmlns:p14="http://schemas.microsoft.com/office/powerpoint/2010/main" val="3033091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Five Pillars of Seed Stage Fundraising. - Silicon Valley Software Group">
            <a:extLst>
              <a:ext uri="{FF2B5EF4-FFF2-40B4-BE49-F238E27FC236}">
                <a16:creationId xmlns:a16="http://schemas.microsoft.com/office/drawing/2014/main" id="{2105A86F-F11D-4EC0-536C-C59B6F2216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36" t="12733" r="18136"/>
          <a:stretch/>
        </p:blipFill>
        <p:spPr bwMode="auto">
          <a:xfrm>
            <a:off x="193212" y="1533747"/>
            <a:ext cx="5723891" cy="33285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ED0813-A0E4-4851-1A6E-8B94D6826742}"/>
              </a:ext>
            </a:extLst>
          </p:cNvPr>
          <p:cNvSpPr txBox="1"/>
          <p:nvPr/>
        </p:nvSpPr>
        <p:spPr>
          <a:xfrm>
            <a:off x="6625418" y="1914747"/>
            <a:ext cx="5156201" cy="2215991"/>
          </a:xfrm>
          <a:prstGeom prst="rect">
            <a:avLst/>
          </a:prstGeom>
          <a:noFill/>
        </p:spPr>
        <p:txBody>
          <a:bodyPr wrap="square" rtlCol="0">
            <a:spAutoFit/>
          </a:bodyPr>
          <a:lstStyle/>
          <a:p>
            <a:r>
              <a:rPr lang="en-US" sz="3600" b="1" dirty="0"/>
              <a:t>Special Testing </a:t>
            </a:r>
          </a:p>
          <a:p>
            <a:endParaRPr lang="en-US" dirty="0"/>
          </a:p>
          <a:p>
            <a:pPr marL="342900" indent="-342900">
              <a:buFont typeface="+mj-lt"/>
              <a:buAutoNum type="arabicPeriod"/>
            </a:pPr>
            <a:r>
              <a:rPr lang="en-US" sz="2800" dirty="0"/>
              <a:t>Dynamic X-Rays – AOMSI</a:t>
            </a:r>
          </a:p>
          <a:p>
            <a:pPr marL="342900" indent="-342900">
              <a:buFont typeface="+mj-lt"/>
              <a:buAutoNum type="arabicPeriod"/>
            </a:pPr>
            <a:r>
              <a:rPr lang="en-US" sz="2800" dirty="0"/>
              <a:t>EMG</a:t>
            </a:r>
          </a:p>
          <a:p>
            <a:pPr marL="342900" indent="-342900">
              <a:buFont typeface="+mj-lt"/>
              <a:buAutoNum type="arabicPeriod"/>
            </a:pPr>
            <a:r>
              <a:rPr lang="en-US" sz="2800" dirty="0"/>
              <a:t>EEG/Concussion Testing </a:t>
            </a:r>
          </a:p>
        </p:txBody>
      </p:sp>
    </p:spTree>
    <p:extLst>
      <p:ext uri="{BB962C8B-B14F-4D97-AF65-F5344CB8AC3E}">
        <p14:creationId xmlns:p14="http://schemas.microsoft.com/office/powerpoint/2010/main" val="560247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C36C9-6959-AB4E-9A8A-66AD606A4F7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AD1D91-6CB2-7C3F-82FE-25D9EC759F1A}"/>
              </a:ext>
            </a:extLst>
          </p:cNvPr>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979457EF-5E8A-868D-9AA3-F983B1DE90B1}"/>
              </a:ext>
            </a:extLst>
          </p:cNvPr>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79AA392D-62EB-39AC-A2B1-8EAE3AB62AC3}"/>
              </a:ext>
            </a:extLst>
          </p:cNvPr>
          <p:cNvSpPr txBox="1"/>
          <p:nvPr/>
        </p:nvSpPr>
        <p:spPr>
          <a:xfrm>
            <a:off x="3849645" y="103257"/>
            <a:ext cx="4326184" cy="707886"/>
          </a:xfrm>
          <a:prstGeom prst="rect">
            <a:avLst/>
          </a:prstGeom>
          <a:noFill/>
        </p:spPr>
        <p:txBody>
          <a:bodyPr wrap="none">
            <a:spAutoFit/>
          </a:bodyPr>
          <a:lstStyle/>
          <a:p>
            <a:pPr algn="ctr"/>
            <a:r>
              <a:rPr sz="4000" b="1" dirty="0">
                <a:solidFill>
                  <a:srgbClr val="FFFFFF"/>
                </a:solidFill>
              </a:rPr>
              <a:t>Conference Agenda</a:t>
            </a:r>
          </a:p>
        </p:txBody>
      </p:sp>
      <p:sp>
        <p:nvSpPr>
          <p:cNvPr id="5" name="TextBox 4">
            <a:extLst>
              <a:ext uri="{FF2B5EF4-FFF2-40B4-BE49-F238E27FC236}">
                <a16:creationId xmlns:a16="http://schemas.microsoft.com/office/drawing/2014/main" id="{AEDEBF5C-669C-0679-E3B2-8F9C3E1B23D9}"/>
              </a:ext>
            </a:extLst>
          </p:cNvPr>
          <p:cNvSpPr txBox="1"/>
          <p:nvPr/>
        </p:nvSpPr>
        <p:spPr>
          <a:xfrm>
            <a:off x="229363" y="1828800"/>
            <a:ext cx="5491976" cy="3539430"/>
          </a:xfrm>
          <a:prstGeom prst="rect">
            <a:avLst/>
          </a:prstGeom>
          <a:noFill/>
        </p:spPr>
        <p:txBody>
          <a:bodyPr wrap="square">
            <a:spAutoFit/>
          </a:bodyPr>
          <a:lstStyle/>
          <a:p>
            <a:pPr>
              <a:defRPr sz="2800"/>
            </a:pPr>
            <a:r>
              <a:rPr dirty="0"/>
              <a:t>I. Florida Documentation Standards</a:t>
            </a:r>
            <a:endParaRPr lang="en-US" dirty="0"/>
          </a:p>
          <a:p>
            <a:pPr>
              <a:defRPr sz="2800"/>
            </a:pPr>
            <a:endParaRPr dirty="0"/>
          </a:p>
          <a:p>
            <a:pPr>
              <a:defRPr sz="2800"/>
            </a:pPr>
            <a:r>
              <a:rPr dirty="0"/>
              <a:t>II. E</a:t>
            </a:r>
            <a:r>
              <a:rPr lang="en-US" dirty="0"/>
              <a:t>/</a:t>
            </a:r>
            <a:r>
              <a:rPr dirty="0"/>
              <a:t>M Documentation</a:t>
            </a:r>
            <a:endParaRPr lang="en-US" dirty="0"/>
          </a:p>
          <a:p>
            <a:pPr>
              <a:defRPr sz="2800"/>
            </a:pPr>
            <a:endParaRPr dirty="0"/>
          </a:p>
          <a:p>
            <a:pPr>
              <a:defRPr sz="2800"/>
            </a:pPr>
            <a:r>
              <a:rPr dirty="0"/>
              <a:t>III. Musculoskeletal Diagnosis Coding</a:t>
            </a:r>
            <a:endParaRPr lang="en-US" dirty="0"/>
          </a:p>
          <a:p>
            <a:pPr>
              <a:defRPr sz="2800"/>
            </a:pPr>
            <a:endParaRPr dirty="0"/>
          </a:p>
          <a:p>
            <a:pPr>
              <a:defRPr sz="2800"/>
            </a:pPr>
            <a:r>
              <a:rPr dirty="0"/>
              <a:t>IV. MRI Documentation &amp; AOMSI</a:t>
            </a:r>
            <a:endParaRPr lang="en-US" dirty="0"/>
          </a:p>
          <a:p>
            <a:pPr>
              <a:defRPr sz="2800"/>
            </a:pPr>
            <a:endParaRPr dirty="0"/>
          </a:p>
        </p:txBody>
      </p:sp>
      <p:sp>
        <p:nvSpPr>
          <p:cNvPr id="7" name="TextBox 6">
            <a:extLst>
              <a:ext uri="{FF2B5EF4-FFF2-40B4-BE49-F238E27FC236}">
                <a16:creationId xmlns:a16="http://schemas.microsoft.com/office/drawing/2014/main" id="{46FBB4A3-6392-75B0-A9CF-9466D715B038}"/>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sp>
        <p:nvSpPr>
          <p:cNvPr id="6" name="TextBox 5">
            <a:extLst>
              <a:ext uri="{FF2B5EF4-FFF2-40B4-BE49-F238E27FC236}">
                <a16:creationId xmlns:a16="http://schemas.microsoft.com/office/drawing/2014/main" id="{E3B4886F-02B4-1ABB-D8B0-D4C9968EDFDF}"/>
              </a:ext>
            </a:extLst>
          </p:cNvPr>
          <p:cNvSpPr txBox="1"/>
          <p:nvPr/>
        </p:nvSpPr>
        <p:spPr>
          <a:xfrm>
            <a:off x="6300735" y="1851102"/>
            <a:ext cx="5661902" cy="2523768"/>
          </a:xfrm>
          <a:prstGeom prst="rect">
            <a:avLst/>
          </a:prstGeom>
          <a:noFill/>
        </p:spPr>
        <p:txBody>
          <a:bodyPr wrap="square" rtlCol="0">
            <a:spAutoFit/>
          </a:bodyPr>
          <a:lstStyle/>
          <a:p>
            <a:pPr>
              <a:defRPr sz="2800"/>
            </a:pPr>
            <a:r>
              <a:rPr lang="en-US" dirty="0"/>
              <a:t>V. Personal Injury Narrative Reporting</a:t>
            </a:r>
          </a:p>
          <a:p>
            <a:pPr>
              <a:defRPr sz="2800"/>
            </a:pPr>
            <a:endParaRPr lang="en-US" dirty="0"/>
          </a:p>
          <a:p>
            <a:pPr>
              <a:defRPr sz="2800"/>
            </a:pPr>
            <a:r>
              <a:rPr lang="en-US" dirty="0"/>
              <a:t>VI. Complex Case Documentation</a:t>
            </a:r>
          </a:p>
          <a:p>
            <a:pPr>
              <a:defRPr sz="2800"/>
            </a:pPr>
            <a:endParaRPr lang="en-US" dirty="0"/>
          </a:p>
          <a:p>
            <a:pPr>
              <a:defRPr sz="2800"/>
            </a:pPr>
            <a:r>
              <a:rPr lang="en-US" dirty="0"/>
              <a:t>VII. Clinical Implementation</a:t>
            </a:r>
          </a:p>
          <a:p>
            <a:endParaRPr lang="en-US" dirty="0"/>
          </a:p>
        </p:txBody>
      </p:sp>
    </p:spTree>
    <p:extLst>
      <p:ext uri="{BB962C8B-B14F-4D97-AF65-F5344CB8AC3E}">
        <p14:creationId xmlns:p14="http://schemas.microsoft.com/office/powerpoint/2010/main" val="782765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452076" y="103257"/>
            <a:ext cx="9287542" cy="707886"/>
          </a:xfrm>
          <a:prstGeom prst="rect">
            <a:avLst/>
          </a:prstGeom>
          <a:noFill/>
        </p:spPr>
        <p:txBody>
          <a:bodyPr wrap="none">
            <a:spAutoFit/>
          </a:bodyPr>
          <a:lstStyle/>
          <a:p>
            <a:pPr algn="ctr"/>
            <a:r>
              <a:rPr sz="4000" b="1" dirty="0">
                <a:solidFill>
                  <a:srgbClr val="FFFFFF"/>
                </a:solidFill>
              </a:rPr>
              <a:t>Evaluation &amp; Management Documentation</a:t>
            </a:r>
          </a:p>
        </p:txBody>
      </p:sp>
      <p:sp>
        <p:nvSpPr>
          <p:cNvPr id="5" name="TextBox 4"/>
          <p:cNvSpPr txBox="1"/>
          <p:nvPr/>
        </p:nvSpPr>
        <p:spPr>
          <a:xfrm>
            <a:off x="548640" y="1493573"/>
            <a:ext cx="7772128" cy="4401205"/>
          </a:xfrm>
          <a:prstGeom prst="rect">
            <a:avLst/>
          </a:prstGeom>
          <a:noFill/>
        </p:spPr>
        <p:txBody>
          <a:bodyPr wrap="none">
            <a:spAutoFit/>
          </a:bodyPr>
          <a:lstStyle/>
          <a:p>
            <a:pPr>
              <a:defRPr sz="2800"/>
            </a:pPr>
            <a:r>
              <a:rPr sz="4000" dirty="0"/>
              <a:t>2021+ AMA E/M guidelines</a:t>
            </a:r>
            <a:endParaRPr lang="en-US" sz="4000" dirty="0"/>
          </a:p>
          <a:p>
            <a:pPr>
              <a:defRPr sz="2800"/>
            </a:pPr>
            <a:endParaRPr sz="4000" dirty="0"/>
          </a:p>
          <a:p>
            <a:pPr>
              <a:defRPr sz="2800"/>
            </a:pPr>
            <a:r>
              <a:rPr sz="4000" dirty="0"/>
              <a:t>Medical </a:t>
            </a:r>
            <a:r>
              <a:rPr lang="en-US" sz="4000" dirty="0"/>
              <a:t>Decision-Making</a:t>
            </a:r>
            <a:r>
              <a:rPr sz="4000" dirty="0"/>
              <a:t> framework</a:t>
            </a:r>
            <a:endParaRPr lang="en-US" sz="4000" dirty="0"/>
          </a:p>
          <a:p>
            <a:pPr>
              <a:defRPr sz="2800"/>
            </a:pPr>
            <a:endParaRPr sz="4000" dirty="0"/>
          </a:p>
          <a:p>
            <a:pPr>
              <a:defRPr sz="2800"/>
            </a:pPr>
            <a:r>
              <a:rPr sz="4000" dirty="0"/>
              <a:t>Problem complexity</a:t>
            </a:r>
            <a:endParaRPr lang="en-US" sz="4000" dirty="0"/>
          </a:p>
          <a:p>
            <a:pPr>
              <a:defRPr sz="2800"/>
            </a:pPr>
            <a:endParaRPr sz="4000" dirty="0"/>
          </a:p>
          <a:p>
            <a:pPr>
              <a:defRPr sz="2800"/>
            </a:pPr>
            <a:r>
              <a:rPr sz="4000" dirty="0"/>
              <a:t>Data</a:t>
            </a:r>
            <a:r>
              <a:rPr lang="en-US" sz="4000" dirty="0"/>
              <a:t>/testing</a:t>
            </a:r>
            <a:r>
              <a:rPr sz="4000" dirty="0"/>
              <a:t> reviewed</a:t>
            </a:r>
          </a:p>
        </p:txBody>
      </p:sp>
      <p:sp>
        <p:nvSpPr>
          <p:cNvPr id="7" name="TextBox 6">
            <a:extLst>
              <a:ext uri="{FF2B5EF4-FFF2-40B4-BE49-F238E27FC236}">
                <a16:creationId xmlns:a16="http://schemas.microsoft.com/office/drawing/2014/main" id="{2A26BF51-A038-74E3-5C8F-F9D244666A2C}"/>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929596" y="137160"/>
            <a:ext cx="6332503" cy="707886"/>
          </a:xfrm>
          <a:prstGeom prst="rect">
            <a:avLst/>
          </a:prstGeom>
          <a:noFill/>
        </p:spPr>
        <p:txBody>
          <a:bodyPr wrap="none">
            <a:spAutoFit/>
          </a:bodyPr>
          <a:lstStyle/>
          <a:p>
            <a:pPr algn="ctr">
              <a:defRPr sz="4000" b="1">
                <a:solidFill>
                  <a:srgbClr val="FFFFFF"/>
                </a:solidFill>
              </a:defRPr>
            </a:pPr>
            <a:r>
              <a:rPr dirty="0"/>
              <a:t>Updated E/M Coding Criteria</a:t>
            </a:r>
          </a:p>
        </p:txBody>
      </p:sp>
      <p:sp>
        <p:nvSpPr>
          <p:cNvPr id="5" name="TextBox 4"/>
          <p:cNvSpPr txBox="1"/>
          <p:nvPr/>
        </p:nvSpPr>
        <p:spPr>
          <a:xfrm>
            <a:off x="210211" y="1665506"/>
            <a:ext cx="11466924" cy="4278094"/>
          </a:xfrm>
          <a:prstGeom prst="rect">
            <a:avLst/>
          </a:prstGeom>
          <a:noFill/>
        </p:spPr>
        <p:txBody>
          <a:bodyPr wrap="square">
            <a:spAutoFit/>
          </a:bodyPr>
          <a:lstStyle/>
          <a:p>
            <a:pPr>
              <a:defRPr sz="3400" b="1"/>
            </a:pPr>
            <a:r>
              <a:rPr dirty="0"/>
              <a:t>Chiropractic Clinical Documentation Framework</a:t>
            </a:r>
          </a:p>
          <a:p>
            <a:pPr>
              <a:defRPr sz="2600"/>
            </a:pPr>
            <a:r>
              <a:rPr dirty="0"/>
              <a:t>(Florida Chiropractic Practice Standards)</a:t>
            </a:r>
            <a:endParaRPr lang="en-US" dirty="0"/>
          </a:p>
          <a:p>
            <a:pPr>
              <a:defRPr sz="2600"/>
            </a:pPr>
            <a:endParaRPr dirty="0"/>
          </a:p>
          <a:p>
            <a:pPr>
              <a:defRPr sz="2600"/>
            </a:pPr>
            <a:endParaRPr lang="en-US" dirty="0"/>
          </a:p>
          <a:p>
            <a:pPr>
              <a:defRPr sz="2600"/>
            </a:pPr>
            <a:r>
              <a:rPr sz="3200" dirty="0"/>
              <a:t>Understanding updated Evaluation and Management coding</a:t>
            </a:r>
          </a:p>
          <a:p>
            <a:pPr>
              <a:defRPr sz="2600"/>
            </a:pPr>
            <a:endParaRPr lang="en-US" sz="3200" dirty="0"/>
          </a:p>
          <a:p>
            <a:pPr>
              <a:defRPr sz="2600"/>
            </a:pPr>
            <a:r>
              <a:rPr sz="3200" dirty="0"/>
              <a:t>Focus on Medical Decision Making and Time-Based reporting</a:t>
            </a:r>
          </a:p>
          <a:p>
            <a:pPr>
              <a:defRPr sz="2600"/>
            </a:pPr>
            <a:endParaRPr lang="en-US" sz="3200" dirty="0"/>
          </a:p>
          <a:p>
            <a:pPr>
              <a:defRPr sz="2600"/>
            </a:pPr>
            <a:r>
              <a:rPr sz="3200" dirty="0"/>
              <a:t>Applicable to chiropractic clinical documentation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994357" y="137160"/>
            <a:ext cx="6202980" cy="707886"/>
          </a:xfrm>
          <a:prstGeom prst="rect">
            <a:avLst/>
          </a:prstGeom>
          <a:noFill/>
        </p:spPr>
        <p:txBody>
          <a:bodyPr wrap="none">
            <a:spAutoFit/>
          </a:bodyPr>
          <a:lstStyle/>
          <a:p>
            <a:pPr algn="ctr">
              <a:defRPr sz="4000" b="1">
                <a:solidFill>
                  <a:srgbClr val="FFFFFF"/>
                </a:solidFill>
              </a:defRPr>
            </a:pPr>
            <a:r>
              <a:rPr dirty="0"/>
              <a:t>Core Change (2021–Present)</a:t>
            </a:r>
          </a:p>
        </p:txBody>
      </p:sp>
      <p:sp>
        <p:nvSpPr>
          <p:cNvPr id="5" name="TextBox 4"/>
          <p:cNvSpPr txBox="1"/>
          <p:nvPr/>
        </p:nvSpPr>
        <p:spPr>
          <a:xfrm>
            <a:off x="379861" y="1612630"/>
            <a:ext cx="11396128" cy="4216539"/>
          </a:xfrm>
          <a:prstGeom prst="rect">
            <a:avLst/>
          </a:prstGeom>
          <a:noFill/>
        </p:spPr>
        <p:txBody>
          <a:bodyPr wrap="square">
            <a:spAutoFit/>
          </a:bodyPr>
          <a:lstStyle/>
          <a:p>
            <a:pPr>
              <a:defRPr sz="3400" b="1"/>
            </a:pPr>
            <a:r>
              <a:rPr dirty="0"/>
              <a:t>E/M levels are determined primarily by:</a:t>
            </a:r>
            <a:endParaRPr lang="en-US" dirty="0"/>
          </a:p>
          <a:p>
            <a:pPr>
              <a:defRPr sz="3400" b="1"/>
            </a:pPr>
            <a:endParaRPr dirty="0"/>
          </a:p>
          <a:p>
            <a:pPr>
              <a:defRPr sz="2600"/>
            </a:pPr>
            <a:r>
              <a:rPr dirty="0"/>
              <a:t>1. Medical Decision Making (MDM)</a:t>
            </a:r>
            <a:endParaRPr lang="en-US" dirty="0"/>
          </a:p>
          <a:p>
            <a:pPr>
              <a:defRPr sz="2600"/>
            </a:pPr>
            <a:endParaRPr dirty="0"/>
          </a:p>
          <a:p>
            <a:pPr>
              <a:defRPr sz="2600"/>
            </a:pPr>
            <a:r>
              <a:rPr dirty="0"/>
              <a:t>2. Total Time on the Date of Encounter</a:t>
            </a:r>
            <a:endParaRPr lang="en-US" dirty="0"/>
          </a:p>
          <a:p>
            <a:pPr>
              <a:defRPr sz="2600"/>
            </a:pPr>
            <a:endParaRPr dirty="0"/>
          </a:p>
          <a:p>
            <a:pPr marL="914400" lvl="1" indent="-457200">
              <a:buFont typeface="Arial" panose="020B0604020202020204" pitchFamily="34" charset="0"/>
              <a:buChar char="•"/>
              <a:defRPr sz="2600"/>
            </a:pPr>
            <a:r>
              <a:rPr sz="3200" dirty="0"/>
              <a:t>History and physical exam remain medically appropriate</a:t>
            </a:r>
          </a:p>
          <a:p>
            <a:pPr marL="914400" lvl="1" indent="-457200">
              <a:buFont typeface="Arial" panose="020B0604020202020204" pitchFamily="34" charset="0"/>
              <a:buChar char="•"/>
              <a:defRPr sz="2600"/>
            </a:pPr>
            <a:r>
              <a:rPr sz="3200" dirty="0"/>
              <a:t>History and exam no longer determine code level</a:t>
            </a:r>
            <a:endParaRPr lang="en-US" sz="3200" dirty="0"/>
          </a:p>
          <a:p>
            <a:pPr marL="914400" lvl="1" indent="-457200">
              <a:buFont typeface="Arial" panose="020B0604020202020204" pitchFamily="34" charset="0"/>
              <a:buChar char="•"/>
              <a:defRPr sz="2600"/>
            </a:pPr>
            <a:r>
              <a:rPr lang="en-US" sz="3200" dirty="0"/>
              <a:t>Requires a TIME STAMP – not 10 min – 10:43 is better </a:t>
            </a:r>
            <a:endParaRPr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98998" y="137160"/>
            <a:ext cx="9993698" cy="707886"/>
          </a:xfrm>
          <a:prstGeom prst="rect">
            <a:avLst/>
          </a:prstGeom>
          <a:noFill/>
        </p:spPr>
        <p:txBody>
          <a:bodyPr wrap="none">
            <a:spAutoFit/>
          </a:bodyPr>
          <a:lstStyle/>
          <a:p>
            <a:pPr algn="ctr">
              <a:defRPr sz="4000" b="1">
                <a:solidFill>
                  <a:srgbClr val="FFFFFF"/>
                </a:solidFill>
              </a:defRPr>
            </a:pPr>
            <a:r>
              <a:rPr dirty="0"/>
              <a:t>Medical Decision Making (MDM) Components</a:t>
            </a:r>
          </a:p>
        </p:txBody>
      </p:sp>
      <p:sp>
        <p:nvSpPr>
          <p:cNvPr id="5" name="TextBox 4"/>
          <p:cNvSpPr txBox="1"/>
          <p:nvPr/>
        </p:nvSpPr>
        <p:spPr>
          <a:xfrm>
            <a:off x="432099" y="2011680"/>
            <a:ext cx="11327802" cy="3231654"/>
          </a:xfrm>
          <a:prstGeom prst="rect">
            <a:avLst/>
          </a:prstGeom>
          <a:noFill/>
        </p:spPr>
        <p:txBody>
          <a:bodyPr wrap="square">
            <a:spAutoFit/>
          </a:bodyPr>
          <a:lstStyle/>
          <a:p>
            <a:pPr>
              <a:defRPr sz="3400" b="1"/>
            </a:pPr>
            <a:r>
              <a:rPr dirty="0"/>
              <a:t>1. Number &amp; Complexity of Problems Addressed</a:t>
            </a:r>
          </a:p>
          <a:p>
            <a:pPr>
              <a:defRPr sz="2600"/>
            </a:pPr>
            <a:endParaRPr lang="en-US" dirty="0"/>
          </a:p>
          <a:p>
            <a:pPr marL="971550" lvl="1" indent="-514350">
              <a:buFont typeface="Arial" panose="020B0604020202020204" pitchFamily="34" charset="0"/>
              <a:buChar char="•"/>
              <a:defRPr sz="2600"/>
            </a:pPr>
            <a:r>
              <a:rPr sz="3600" dirty="0"/>
              <a:t>Acute uncomplicated spinal conditions</a:t>
            </a:r>
          </a:p>
          <a:p>
            <a:pPr marL="971550" lvl="1" indent="-514350">
              <a:buFont typeface="Arial" panose="020B0604020202020204" pitchFamily="34" charset="0"/>
              <a:buChar char="•"/>
              <a:defRPr sz="2600"/>
            </a:pPr>
            <a:r>
              <a:rPr sz="3600" dirty="0"/>
              <a:t>Exacerbation of chronic spinal disorders</a:t>
            </a:r>
          </a:p>
          <a:p>
            <a:pPr marL="971550" lvl="1" indent="-514350">
              <a:buFont typeface="Arial" panose="020B0604020202020204" pitchFamily="34" charset="0"/>
              <a:buChar char="•"/>
              <a:defRPr sz="2600"/>
            </a:pPr>
            <a:r>
              <a:rPr sz="3600" dirty="0"/>
              <a:t>Traumatic musculoskeletal injuries</a:t>
            </a:r>
          </a:p>
          <a:p>
            <a:pPr marL="971550" lvl="1" indent="-514350">
              <a:buFont typeface="Arial" panose="020B0604020202020204" pitchFamily="34" charset="0"/>
              <a:buChar char="•"/>
              <a:defRPr sz="2600"/>
            </a:pPr>
            <a:r>
              <a:rPr sz="3600" dirty="0"/>
              <a:t>Neurological findings or radiculopathy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262394" y="137160"/>
            <a:ext cx="7666907" cy="707886"/>
          </a:xfrm>
          <a:prstGeom prst="rect">
            <a:avLst/>
          </a:prstGeom>
          <a:noFill/>
        </p:spPr>
        <p:txBody>
          <a:bodyPr wrap="none">
            <a:spAutoFit/>
          </a:bodyPr>
          <a:lstStyle/>
          <a:p>
            <a:pPr algn="ctr">
              <a:defRPr sz="4000" b="1">
                <a:solidFill>
                  <a:srgbClr val="FFFFFF"/>
                </a:solidFill>
              </a:defRPr>
            </a:pPr>
            <a:r>
              <a:rPr dirty="0"/>
              <a:t>MDM Components: Data Reviewed</a:t>
            </a:r>
          </a:p>
        </p:txBody>
      </p:sp>
      <p:sp>
        <p:nvSpPr>
          <p:cNvPr id="5" name="TextBox 4"/>
          <p:cNvSpPr txBox="1"/>
          <p:nvPr/>
        </p:nvSpPr>
        <p:spPr>
          <a:xfrm>
            <a:off x="357514" y="2011680"/>
            <a:ext cx="10908253" cy="3231654"/>
          </a:xfrm>
          <a:prstGeom prst="rect">
            <a:avLst/>
          </a:prstGeom>
          <a:noFill/>
        </p:spPr>
        <p:txBody>
          <a:bodyPr wrap="square">
            <a:spAutoFit/>
          </a:bodyPr>
          <a:lstStyle/>
          <a:p>
            <a:pPr>
              <a:defRPr sz="3400" b="1"/>
            </a:pPr>
            <a:r>
              <a:rPr dirty="0"/>
              <a:t>2. Data Reviewed and Analyzed</a:t>
            </a:r>
            <a:endParaRPr lang="en-US" dirty="0"/>
          </a:p>
          <a:p>
            <a:pPr>
              <a:defRPr sz="3400" b="1"/>
            </a:pPr>
            <a:endParaRPr sz="2600" dirty="0"/>
          </a:p>
          <a:p>
            <a:pPr marL="914400" lvl="1" indent="-457200">
              <a:buFont typeface="Arial" panose="020B0604020202020204" pitchFamily="34" charset="0"/>
              <a:buChar char="•"/>
              <a:defRPr sz="2600"/>
            </a:pPr>
            <a:r>
              <a:rPr sz="3600" dirty="0"/>
              <a:t>Imaging review (MRI, CT, X‑ray)</a:t>
            </a:r>
          </a:p>
          <a:p>
            <a:pPr marL="914400" lvl="1" indent="-457200">
              <a:buFont typeface="Arial" panose="020B0604020202020204" pitchFamily="34" charset="0"/>
              <a:buChar char="•"/>
              <a:defRPr sz="2600"/>
            </a:pPr>
            <a:r>
              <a:rPr sz="3600" dirty="0"/>
              <a:t>Radiology reports</a:t>
            </a:r>
          </a:p>
          <a:p>
            <a:pPr marL="914400" lvl="1" indent="-457200">
              <a:buFont typeface="Arial" panose="020B0604020202020204" pitchFamily="34" charset="0"/>
              <a:buChar char="•"/>
              <a:defRPr sz="2600"/>
            </a:pPr>
            <a:r>
              <a:rPr sz="3600" dirty="0"/>
              <a:t>Prior clinical records</a:t>
            </a:r>
          </a:p>
          <a:p>
            <a:pPr marL="914400" lvl="1" indent="-457200">
              <a:buFont typeface="Arial" panose="020B0604020202020204" pitchFamily="34" charset="0"/>
              <a:buChar char="•"/>
              <a:defRPr sz="2600"/>
            </a:pPr>
            <a:r>
              <a:rPr sz="3600" dirty="0"/>
              <a:t>Diagnostic testing interpretation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107351" y="137160"/>
            <a:ext cx="7976992" cy="707886"/>
          </a:xfrm>
          <a:prstGeom prst="rect">
            <a:avLst/>
          </a:prstGeom>
          <a:noFill/>
        </p:spPr>
        <p:txBody>
          <a:bodyPr wrap="none">
            <a:spAutoFit/>
          </a:bodyPr>
          <a:lstStyle/>
          <a:p>
            <a:pPr algn="ctr">
              <a:defRPr sz="4000" b="1">
                <a:solidFill>
                  <a:srgbClr val="FFFFFF"/>
                </a:solidFill>
              </a:defRPr>
            </a:pPr>
            <a:r>
              <a:rPr dirty="0"/>
              <a:t>MDM Components: Risk Assessment</a:t>
            </a:r>
          </a:p>
        </p:txBody>
      </p:sp>
      <p:sp>
        <p:nvSpPr>
          <p:cNvPr id="5" name="TextBox 4"/>
          <p:cNvSpPr txBox="1"/>
          <p:nvPr/>
        </p:nvSpPr>
        <p:spPr>
          <a:xfrm>
            <a:off x="390327" y="2011680"/>
            <a:ext cx="10768405" cy="3354765"/>
          </a:xfrm>
          <a:prstGeom prst="rect">
            <a:avLst/>
          </a:prstGeom>
          <a:noFill/>
        </p:spPr>
        <p:txBody>
          <a:bodyPr wrap="square">
            <a:spAutoFit/>
          </a:bodyPr>
          <a:lstStyle/>
          <a:p>
            <a:pPr>
              <a:defRPr sz="3400" b="1"/>
            </a:pPr>
            <a:r>
              <a:rPr dirty="0"/>
              <a:t>3. Risk of Complications or Morbidity</a:t>
            </a:r>
            <a:endParaRPr lang="en-US" dirty="0"/>
          </a:p>
          <a:p>
            <a:pPr>
              <a:defRPr sz="3400" b="1"/>
            </a:pPr>
            <a:endParaRPr dirty="0"/>
          </a:p>
          <a:p>
            <a:pPr marL="914400" lvl="1" indent="-457200">
              <a:buFont typeface="Arial" panose="020B0604020202020204" pitchFamily="34" charset="0"/>
              <a:buChar char="•"/>
              <a:defRPr sz="2600"/>
            </a:pPr>
            <a:r>
              <a:rPr sz="3600" dirty="0"/>
              <a:t>Treatment decisions</a:t>
            </a:r>
          </a:p>
          <a:p>
            <a:pPr marL="914400" lvl="1" indent="-457200">
              <a:buFont typeface="Arial" panose="020B0604020202020204" pitchFamily="34" charset="0"/>
              <a:buChar char="•"/>
              <a:defRPr sz="2600"/>
            </a:pPr>
            <a:r>
              <a:rPr sz="3600" dirty="0"/>
              <a:t>Referral decisions</a:t>
            </a:r>
          </a:p>
          <a:p>
            <a:pPr marL="914400" lvl="1" indent="-457200">
              <a:buFont typeface="Arial" panose="020B0604020202020204" pitchFamily="34" charset="0"/>
              <a:buChar char="•"/>
              <a:defRPr sz="2600"/>
            </a:pPr>
            <a:r>
              <a:rPr sz="3600" dirty="0"/>
              <a:t>Imaging utilization</a:t>
            </a:r>
          </a:p>
          <a:p>
            <a:pPr marL="914400" lvl="1" indent="-457200">
              <a:buFont typeface="Arial" panose="020B0604020202020204" pitchFamily="34" charset="0"/>
              <a:buChar char="•"/>
              <a:defRPr sz="2600"/>
            </a:pPr>
            <a:r>
              <a:rPr sz="3600" dirty="0"/>
              <a:t>Co-management with other providers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170399" y="137160"/>
            <a:ext cx="5850896" cy="707886"/>
          </a:xfrm>
          <a:prstGeom prst="rect">
            <a:avLst/>
          </a:prstGeom>
          <a:noFill/>
        </p:spPr>
        <p:txBody>
          <a:bodyPr wrap="none">
            <a:spAutoFit/>
          </a:bodyPr>
          <a:lstStyle/>
          <a:p>
            <a:pPr algn="ctr">
              <a:defRPr sz="4000" b="1">
                <a:solidFill>
                  <a:srgbClr val="FFFFFF"/>
                </a:solidFill>
              </a:defRPr>
            </a:pPr>
            <a:r>
              <a:rPr dirty="0"/>
              <a:t>Time-Based Coding Option</a:t>
            </a:r>
          </a:p>
        </p:txBody>
      </p:sp>
      <p:sp>
        <p:nvSpPr>
          <p:cNvPr id="5" name="TextBox 4"/>
          <p:cNvSpPr txBox="1"/>
          <p:nvPr/>
        </p:nvSpPr>
        <p:spPr>
          <a:xfrm>
            <a:off x="706389" y="1767006"/>
            <a:ext cx="6225752" cy="3908762"/>
          </a:xfrm>
          <a:prstGeom prst="rect">
            <a:avLst/>
          </a:prstGeom>
          <a:noFill/>
        </p:spPr>
        <p:txBody>
          <a:bodyPr wrap="square">
            <a:spAutoFit/>
          </a:bodyPr>
          <a:lstStyle/>
          <a:p>
            <a:pPr>
              <a:defRPr sz="3400" b="1"/>
            </a:pPr>
            <a:r>
              <a:rPr dirty="0"/>
              <a:t>Total Time Includes:</a:t>
            </a:r>
            <a:endParaRPr lang="en-US" dirty="0"/>
          </a:p>
          <a:p>
            <a:pPr>
              <a:defRPr sz="3400" b="1"/>
            </a:pPr>
            <a:endParaRPr dirty="0"/>
          </a:p>
          <a:p>
            <a:pPr marL="914400" lvl="1" indent="-457200">
              <a:buFont typeface="Arial" panose="020B0604020202020204" pitchFamily="34" charset="0"/>
              <a:buChar char="•"/>
              <a:defRPr sz="2600"/>
            </a:pPr>
            <a:r>
              <a:rPr sz="3600" dirty="0"/>
              <a:t>Chart review</a:t>
            </a:r>
          </a:p>
          <a:p>
            <a:pPr marL="914400" lvl="1" indent="-457200">
              <a:buFont typeface="Arial" panose="020B0604020202020204" pitchFamily="34" charset="0"/>
              <a:buChar char="•"/>
              <a:defRPr sz="2600"/>
            </a:pPr>
            <a:r>
              <a:rPr sz="3600" dirty="0"/>
              <a:t>Patient evaluation</a:t>
            </a:r>
          </a:p>
          <a:p>
            <a:pPr marL="914400" lvl="1" indent="-457200">
              <a:buFont typeface="Arial" panose="020B0604020202020204" pitchFamily="34" charset="0"/>
              <a:buChar char="•"/>
              <a:defRPr sz="2600"/>
            </a:pPr>
            <a:r>
              <a:rPr sz="3600" dirty="0"/>
              <a:t>Documentation</a:t>
            </a:r>
          </a:p>
          <a:p>
            <a:pPr marL="914400" lvl="1" indent="-457200">
              <a:buFont typeface="Arial" panose="020B0604020202020204" pitchFamily="34" charset="0"/>
              <a:buChar char="•"/>
              <a:defRPr sz="2600"/>
            </a:pPr>
            <a:r>
              <a:rPr sz="3600" dirty="0"/>
              <a:t>Care coordination</a:t>
            </a:r>
          </a:p>
          <a:p>
            <a:pPr marL="914400" lvl="1" indent="-457200">
              <a:buFont typeface="Arial" panose="020B0604020202020204" pitchFamily="34" charset="0"/>
              <a:buChar char="•"/>
              <a:defRPr sz="2600"/>
            </a:pPr>
            <a:r>
              <a:rPr sz="3600" dirty="0"/>
              <a:t>Patient counseling</a:t>
            </a:r>
          </a:p>
        </p:txBody>
      </p:sp>
      <p:sp>
        <p:nvSpPr>
          <p:cNvPr id="6" name="TextBox 5">
            <a:extLst>
              <a:ext uri="{FF2B5EF4-FFF2-40B4-BE49-F238E27FC236}">
                <a16:creationId xmlns:a16="http://schemas.microsoft.com/office/drawing/2014/main" id="{CD6EF4A8-3DDB-2B96-7883-CA5122027C9D}"/>
              </a:ext>
            </a:extLst>
          </p:cNvPr>
          <p:cNvSpPr txBox="1"/>
          <p:nvPr/>
        </p:nvSpPr>
        <p:spPr>
          <a:xfrm>
            <a:off x="7228704" y="1828800"/>
            <a:ext cx="4475071" cy="584775"/>
          </a:xfrm>
          <a:prstGeom prst="rect">
            <a:avLst/>
          </a:prstGeom>
          <a:noFill/>
        </p:spPr>
        <p:txBody>
          <a:bodyPr wrap="none" rtlCol="0">
            <a:spAutoFit/>
          </a:bodyPr>
          <a:lstStyle/>
          <a:p>
            <a:r>
              <a:rPr lang="en-US" sz="3200" b="1" dirty="0"/>
              <a:t>REQUIRES A TIME STAMP</a:t>
            </a:r>
          </a:p>
        </p:txBody>
      </p:sp>
      <p:pic>
        <p:nvPicPr>
          <p:cNvPr id="9218" name="Picture 2" descr="What is a Timestamp?">
            <a:extLst>
              <a:ext uri="{FF2B5EF4-FFF2-40B4-BE49-F238E27FC236}">
                <a16:creationId xmlns:a16="http://schemas.microsoft.com/office/drawing/2014/main" id="{F50F0C9A-D534-7B95-0010-FDD7CE2E1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5038" y="2724562"/>
            <a:ext cx="4438737" cy="24940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31520" y="103257"/>
            <a:ext cx="10914463" cy="707886"/>
          </a:xfrm>
          <a:prstGeom prst="rect">
            <a:avLst/>
          </a:prstGeom>
          <a:noFill/>
        </p:spPr>
        <p:txBody>
          <a:bodyPr wrap="none">
            <a:spAutoFit/>
          </a:bodyPr>
          <a:lstStyle/>
          <a:p>
            <a:pPr>
              <a:defRPr sz="4000" b="1">
                <a:solidFill>
                  <a:srgbClr val="FFFFFF"/>
                </a:solidFill>
              </a:defRPr>
            </a:pPr>
            <a:r>
              <a:rPr dirty="0"/>
              <a:t>CPT 99358 – </a:t>
            </a:r>
            <a:r>
              <a:rPr sz="3200" dirty="0"/>
              <a:t>Prolonged Evaluation and Management Service</a:t>
            </a:r>
            <a:endParaRPr dirty="0"/>
          </a:p>
        </p:txBody>
      </p:sp>
      <p:sp>
        <p:nvSpPr>
          <p:cNvPr id="5" name="TextBox 4"/>
          <p:cNvSpPr txBox="1"/>
          <p:nvPr/>
        </p:nvSpPr>
        <p:spPr>
          <a:xfrm>
            <a:off x="537883" y="1911727"/>
            <a:ext cx="5780539" cy="4031873"/>
          </a:xfrm>
          <a:prstGeom prst="rect">
            <a:avLst/>
          </a:prstGeom>
          <a:noFill/>
        </p:spPr>
        <p:txBody>
          <a:bodyPr wrap="square">
            <a:spAutoFit/>
          </a:bodyPr>
          <a:lstStyle/>
          <a:p>
            <a:pPr>
              <a:defRPr sz="3200"/>
            </a:pPr>
            <a:r>
              <a:rPr dirty="0"/>
              <a:t>Understanding prolonged non-face-to-face services</a:t>
            </a:r>
          </a:p>
          <a:p>
            <a:pPr>
              <a:defRPr sz="3200"/>
            </a:pPr>
            <a:endParaRPr lang="en-US" dirty="0"/>
          </a:p>
          <a:p>
            <a:pPr>
              <a:defRPr sz="3200"/>
            </a:pPr>
            <a:r>
              <a:rPr dirty="0"/>
              <a:t>Applicable to physicians and qualified healthcare professionals</a:t>
            </a:r>
          </a:p>
          <a:p>
            <a:pPr>
              <a:defRPr sz="3200"/>
            </a:pPr>
            <a:endParaRPr lang="en-US" dirty="0"/>
          </a:p>
          <a:p>
            <a:pPr>
              <a:defRPr sz="3200"/>
            </a:pPr>
            <a:r>
              <a:rPr dirty="0"/>
              <a:t>Documentation must support time and medical necessity</a:t>
            </a:r>
          </a:p>
        </p:txBody>
      </p:sp>
      <p:pic>
        <p:nvPicPr>
          <p:cNvPr id="10242" name="Picture 2" descr="Spinal Alteration of Motion Segment Integrity Using the Sixth Edition in:  AMA Guides® Newsletter Volume 24 Issue 3 (2019)">
            <a:extLst>
              <a:ext uri="{FF2B5EF4-FFF2-40B4-BE49-F238E27FC236}">
                <a16:creationId xmlns:a16="http://schemas.microsoft.com/office/drawing/2014/main" id="{88E6764A-6324-698A-58E1-2EC5263829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9680" y="1639461"/>
            <a:ext cx="4378092" cy="45764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502253" y="137160"/>
            <a:ext cx="5187189" cy="707886"/>
          </a:xfrm>
          <a:prstGeom prst="rect">
            <a:avLst/>
          </a:prstGeom>
          <a:noFill/>
        </p:spPr>
        <p:txBody>
          <a:bodyPr wrap="none">
            <a:spAutoFit/>
          </a:bodyPr>
          <a:lstStyle/>
          <a:p>
            <a:pPr algn="ctr">
              <a:defRPr sz="4000" b="1">
                <a:solidFill>
                  <a:srgbClr val="FFFFFF"/>
                </a:solidFill>
              </a:defRPr>
            </a:pPr>
            <a:r>
              <a:rPr dirty="0"/>
              <a:t>Definition of CPT 99358</a:t>
            </a:r>
          </a:p>
        </p:txBody>
      </p:sp>
      <p:sp>
        <p:nvSpPr>
          <p:cNvPr id="5" name="TextBox 4"/>
          <p:cNvSpPr txBox="1"/>
          <p:nvPr/>
        </p:nvSpPr>
        <p:spPr>
          <a:xfrm>
            <a:off x="384443" y="1828800"/>
            <a:ext cx="11422807" cy="4031873"/>
          </a:xfrm>
          <a:prstGeom prst="rect">
            <a:avLst/>
          </a:prstGeom>
          <a:noFill/>
        </p:spPr>
        <p:txBody>
          <a:bodyPr wrap="none">
            <a:spAutoFit/>
          </a:bodyPr>
          <a:lstStyle/>
          <a:p>
            <a:pPr>
              <a:defRPr sz="3200"/>
            </a:pPr>
            <a:r>
              <a:rPr dirty="0"/>
              <a:t>Prolonged evaluation and management service before and/or after </a:t>
            </a:r>
            <a:endParaRPr lang="en-US" dirty="0"/>
          </a:p>
          <a:p>
            <a:pPr>
              <a:defRPr sz="3200"/>
            </a:pPr>
            <a:r>
              <a:rPr dirty="0"/>
              <a:t>direct patient care</a:t>
            </a:r>
          </a:p>
          <a:p>
            <a:pPr>
              <a:defRPr sz="3200"/>
            </a:pPr>
            <a:endParaRPr lang="en-US" dirty="0"/>
          </a:p>
          <a:p>
            <a:pPr>
              <a:defRPr sz="3200"/>
            </a:pPr>
            <a:r>
              <a:rPr dirty="0"/>
              <a:t>Represents the first hour of prolonged service</a:t>
            </a:r>
          </a:p>
          <a:p>
            <a:pPr>
              <a:defRPr sz="3200"/>
            </a:pPr>
            <a:endParaRPr lang="en-US" dirty="0"/>
          </a:p>
          <a:p>
            <a:pPr>
              <a:defRPr sz="3200"/>
            </a:pPr>
            <a:r>
              <a:rPr dirty="0"/>
              <a:t>Service occurs outside of the face-to-face patient encounter</a:t>
            </a:r>
            <a:endParaRPr lang="en-US" dirty="0"/>
          </a:p>
          <a:p>
            <a:pPr>
              <a:defRPr sz="3200"/>
            </a:pPr>
            <a:endParaRPr lang="en-US" dirty="0"/>
          </a:p>
          <a:p>
            <a:pPr>
              <a:defRPr sz="3200"/>
            </a:pPr>
            <a:r>
              <a:rPr lang="en-US" b="1" dirty="0"/>
              <a:t>IDEAL for IMAGING REVIEWS and AOMSI services </a:t>
            </a:r>
            <a:endParaRPr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571676" y="91440"/>
            <a:ext cx="7048340" cy="707886"/>
          </a:xfrm>
          <a:prstGeom prst="rect">
            <a:avLst/>
          </a:prstGeom>
          <a:noFill/>
        </p:spPr>
        <p:txBody>
          <a:bodyPr wrap="none">
            <a:spAutoFit/>
          </a:bodyPr>
          <a:lstStyle/>
          <a:p>
            <a:pPr algn="ctr">
              <a:defRPr sz="4000" b="1">
                <a:solidFill>
                  <a:srgbClr val="FFFFFF"/>
                </a:solidFill>
              </a:defRPr>
            </a:pPr>
            <a:r>
              <a:rPr dirty="0"/>
              <a:t>Key Characteristics of CPT 99358</a:t>
            </a:r>
          </a:p>
        </p:txBody>
      </p:sp>
      <p:sp>
        <p:nvSpPr>
          <p:cNvPr id="5" name="TextBox 4"/>
          <p:cNvSpPr txBox="1"/>
          <p:nvPr/>
        </p:nvSpPr>
        <p:spPr>
          <a:xfrm>
            <a:off x="772225" y="2011680"/>
            <a:ext cx="10452028" cy="3539430"/>
          </a:xfrm>
          <a:prstGeom prst="rect">
            <a:avLst/>
          </a:prstGeom>
          <a:noFill/>
        </p:spPr>
        <p:txBody>
          <a:bodyPr wrap="none">
            <a:spAutoFit/>
          </a:bodyPr>
          <a:lstStyle/>
          <a:p>
            <a:pPr>
              <a:defRPr sz="3200"/>
            </a:pPr>
            <a:r>
              <a:rPr dirty="0"/>
              <a:t>Non-face-to-face service</a:t>
            </a:r>
          </a:p>
          <a:p>
            <a:pPr>
              <a:defRPr sz="3200"/>
            </a:pPr>
            <a:endParaRPr lang="en-US" dirty="0"/>
          </a:p>
          <a:p>
            <a:pPr>
              <a:defRPr sz="3200"/>
            </a:pPr>
            <a:r>
              <a:rPr dirty="0"/>
              <a:t>Performed by a physician or qualified healthcare professional</a:t>
            </a:r>
          </a:p>
          <a:p>
            <a:pPr>
              <a:defRPr sz="3200"/>
            </a:pPr>
            <a:endParaRPr lang="en-US" dirty="0"/>
          </a:p>
          <a:p>
            <a:pPr>
              <a:defRPr sz="3200"/>
            </a:pPr>
            <a:r>
              <a:rPr dirty="0"/>
              <a:t>Time-based code requiring documentation of prolonged work</a:t>
            </a:r>
          </a:p>
          <a:p>
            <a:pPr>
              <a:defRPr sz="3200"/>
            </a:pPr>
            <a:endParaRPr lang="en-US" dirty="0"/>
          </a:p>
          <a:p>
            <a:pPr>
              <a:defRPr sz="3200"/>
            </a:pPr>
            <a:r>
              <a:rPr dirty="0"/>
              <a:t>Must relate to an existing or upcoming patient encounter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367273" y="137160"/>
            <a:ext cx="7335534" cy="707886"/>
          </a:xfrm>
          <a:prstGeom prst="rect">
            <a:avLst/>
          </a:prstGeom>
          <a:noFill/>
        </p:spPr>
        <p:txBody>
          <a:bodyPr wrap="none">
            <a:spAutoFit/>
          </a:bodyPr>
          <a:lstStyle/>
          <a:p>
            <a:pPr algn="ctr"/>
            <a:r>
              <a:rPr sz="4000" b="1" dirty="0">
                <a:solidFill>
                  <a:srgbClr val="FFFFFF"/>
                </a:solidFill>
              </a:rPr>
              <a:t>Florida Documentation Standards</a:t>
            </a:r>
          </a:p>
        </p:txBody>
      </p:sp>
      <p:sp>
        <p:nvSpPr>
          <p:cNvPr id="5" name="TextBox 4"/>
          <p:cNvSpPr txBox="1"/>
          <p:nvPr/>
        </p:nvSpPr>
        <p:spPr>
          <a:xfrm>
            <a:off x="617556" y="2034092"/>
            <a:ext cx="5791522" cy="3108543"/>
          </a:xfrm>
          <a:prstGeom prst="rect">
            <a:avLst/>
          </a:prstGeom>
          <a:noFill/>
        </p:spPr>
        <p:txBody>
          <a:bodyPr wrap="none">
            <a:spAutoFit/>
          </a:bodyPr>
          <a:lstStyle/>
          <a:p>
            <a:pPr>
              <a:defRPr sz="2800"/>
            </a:pPr>
            <a:r>
              <a:rPr dirty="0"/>
              <a:t>Florida Board of Chiropractic Medicine</a:t>
            </a:r>
          </a:p>
          <a:p>
            <a:pPr>
              <a:defRPr sz="2800"/>
            </a:pPr>
            <a:endParaRPr lang="en-US" dirty="0"/>
          </a:p>
          <a:p>
            <a:pPr>
              <a:defRPr sz="2800"/>
            </a:pPr>
            <a:r>
              <a:rPr dirty="0"/>
              <a:t>Record retention requirements</a:t>
            </a:r>
          </a:p>
          <a:p>
            <a:pPr>
              <a:defRPr sz="2800"/>
            </a:pPr>
            <a:endParaRPr lang="en-US" dirty="0"/>
          </a:p>
          <a:p>
            <a:pPr>
              <a:defRPr sz="2800"/>
            </a:pPr>
            <a:r>
              <a:rPr dirty="0"/>
              <a:t>Required documentation elements</a:t>
            </a:r>
          </a:p>
          <a:p>
            <a:pPr>
              <a:defRPr sz="2800"/>
            </a:pPr>
            <a:endParaRPr lang="en-US" dirty="0"/>
          </a:p>
          <a:p>
            <a:pPr>
              <a:defRPr sz="2800"/>
            </a:pPr>
            <a:r>
              <a:rPr dirty="0"/>
              <a:t>Treatment plan requirements</a:t>
            </a:r>
          </a:p>
        </p:txBody>
      </p:sp>
      <p:sp>
        <p:nvSpPr>
          <p:cNvPr id="8" name="TextBox 7">
            <a:extLst>
              <a:ext uri="{FF2B5EF4-FFF2-40B4-BE49-F238E27FC236}">
                <a16:creationId xmlns:a16="http://schemas.microsoft.com/office/drawing/2014/main" id="{B408A5EB-0BC7-EACC-9271-A24FD4952979}"/>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4098" name="Picture 2" descr="10,300+ State Of Florida Map Stock Photos, Pictures &amp; Royalty-Free Images -  iStock | State of florida map outline">
            <a:extLst>
              <a:ext uri="{FF2B5EF4-FFF2-40B4-BE49-F238E27FC236}">
                <a16:creationId xmlns:a16="http://schemas.microsoft.com/office/drawing/2014/main" id="{2833C851-B84D-EB28-6B66-9F0875B061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0848" y="2034092"/>
            <a:ext cx="3645243" cy="36452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196959" y="137160"/>
            <a:ext cx="7797776" cy="707886"/>
          </a:xfrm>
          <a:prstGeom prst="rect">
            <a:avLst/>
          </a:prstGeom>
          <a:noFill/>
        </p:spPr>
        <p:txBody>
          <a:bodyPr wrap="none">
            <a:spAutoFit/>
          </a:bodyPr>
          <a:lstStyle/>
          <a:p>
            <a:pPr algn="ctr">
              <a:defRPr sz="4000" b="1">
                <a:solidFill>
                  <a:srgbClr val="FFFFFF"/>
                </a:solidFill>
              </a:defRPr>
            </a:pPr>
            <a:r>
              <a:rPr dirty="0"/>
              <a:t>Examples of Work That May Qualify</a:t>
            </a:r>
          </a:p>
        </p:txBody>
      </p:sp>
      <p:sp>
        <p:nvSpPr>
          <p:cNvPr id="5" name="TextBox 4"/>
          <p:cNvSpPr txBox="1"/>
          <p:nvPr/>
        </p:nvSpPr>
        <p:spPr>
          <a:xfrm>
            <a:off x="228091" y="1911727"/>
            <a:ext cx="7717303" cy="4031873"/>
          </a:xfrm>
          <a:prstGeom prst="rect">
            <a:avLst/>
          </a:prstGeom>
          <a:noFill/>
        </p:spPr>
        <p:txBody>
          <a:bodyPr wrap="square">
            <a:spAutoFit/>
          </a:bodyPr>
          <a:lstStyle/>
          <a:p>
            <a:pPr>
              <a:defRPr sz="3200"/>
            </a:pPr>
            <a:r>
              <a:rPr dirty="0"/>
              <a:t>Extensive medical record review</a:t>
            </a:r>
            <a:endParaRPr lang="en-US" dirty="0"/>
          </a:p>
          <a:p>
            <a:pPr>
              <a:defRPr sz="3200"/>
            </a:pPr>
            <a:endParaRPr dirty="0"/>
          </a:p>
          <a:p>
            <a:pPr>
              <a:defRPr sz="3200"/>
            </a:pPr>
            <a:r>
              <a:rPr dirty="0"/>
              <a:t>Review and interpretation of diagnostic imaging or reports</a:t>
            </a:r>
            <a:endParaRPr lang="en-US" dirty="0"/>
          </a:p>
          <a:p>
            <a:pPr>
              <a:defRPr sz="3200"/>
            </a:pPr>
            <a:endParaRPr dirty="0"/>
          </a:p>
          <a:p>
            <a:pPr>
              <a:defRPr sz="3200"/>
            </a:pPr>
            <a:r>
              <a:rPr dirty="0"/>
              <a:t>Care coordination with other providers</a:t>
            </a:r>
            <a:endParaRPr lang="en-US" dirty="0"/>
          </a:p>
          <a:p>
            <a:pPr>
              <a:defRPr sz="3200"/>
            </a:pPr>
            <a:endParaRPr dirty="0"/>
          </a:p>
          <a:p>
            <a:pPr>
              <a:defRPr sz="3200"/>
            </a:pPr>
            <a:r>
              <a:rPr dirty="0"/>
              <a:t>Complex case documentation preparation</a:t>
            </a:r>
          </a:p>
        </p:txBody>
      </p:sp>
      <p:pic>
        <p:nvPicPr>
          <p:cNvPr id="11266" name="Picture 2" descr="Illustrations &amp; Drawings ...">
            <a:extLst>
              <a:ext uri="{FF2B5EF4-FFF2-40B4-BE49-F238E27FC236}">
                <a16:creationId xmlns:a16="http://schemas.microsoft.com/office/drawing/2014/main" id="{D00D366A-4EBE-5752-FC66-67E9569726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5800" y="1690317"/>
            <a:ext cx="4474691" cy="44746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C3C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704566" y="137160"/>
            <a:ext cx="6782562" cy="707886"/>
          </a:xfrm>
          <a:prstGeom prst="rect">
            <a:avLst/>
          </a:prstGeom>
          <a:noFill/>
        </p:spPr>
        <p:txBody>
          <a:bodyPr wrap="none">
            <a:spAutoFit/>
          </a:bodyPr>
          <a:lstStyle/>
          <a:p>
            <a:pPr algn="ctr">
              <a:defRPr sz="4000" b="1">
                <a:solidFill>
                  <a:srgbClr val="FFFFFF"/>
                </a:solidFill>
              </a:defRPr>
            </a:pPr>
            <a:r>
              <a:rPr dirty="0"/>
              <a:t>Documentation Considerations</a:t>
            </a:r>
          </a:p>
        </p:txBody>
      </p:sp>
      <p:sp>
        <p:nvSpPr>
          <p:cNvPr id="5" name="TextBox 4"/>
          <p:cNvSpPr txBox="1"/>
          <p:nvPr/>
        </p:nvSpPr>
        <p:spPr>
          <a:xfrm>
            <a:off x="5869460" y="1211640"/>
            <a:ext cx="6163638" cy="5509200"/>
          </a:xfrm>
          <a:prstGeom prst="rect">
            <a:avLst/>
          </a:prstGeom>
          <a:noFill/>
        </p:spPr>
        <p:txBody>
          <a:bodyPr wrap="square">
            <a:spAutoFit/>
          </a:bodyPr>
          <a:lstStyle/>
          <a:p>
            <a:pPr>
              <a:defRPr sz="3200"/>
            </a:pPr>
            <a:r>
              <a:rPr dirty="0"/>
              <a:t>Document total time spent on prolonged services</a:t>
            </a:r>
          </a:p>
          <a:p>
            <a:pPr>
              <a:defRPr sz="3200"/>
            </a:pPr>
            <a:endParaRPr lang="en-US" dirty="0"/>
          </a:p>
          <a:p>
            <a:pPr>
              <a:defRPr sz="3200"/>
            </a:pPr>
            <a:r>
              <a:rPr dirty="0"/>
              <a:t>Identify the clinical purpose of the review or coordination</a:t>
            </a:r>
          </a:p>
          <a:p>
            <a:pPr>
              <a:defRPr sz="3200"/>
            </a:pPr>
            <a:endParaRPr lang="en-US" dirty="0"/>
          </a:p>
          <a:p>
            <a:pPr>
              <a:defRPr sz="3200"/>
            </a:pPr>
            <a:r>
              <a:rPr dirty="0"/>
              <a:t>Link the work performed to patient management</a:t>
            </a:r>
          </a:p>
          <a:p>
            <a:pPr>
              <a:defRPr sz="3200"/>
            </a:pPr>
            <a:endParaRPr lang="en-US" dirty="0"/>
          </a:p>
          <a:p>
            <a:pPr>
              <a:defRPr sz="3200"/>
            </a:pPr>
            <a:r>
              <a:rPr dirty="0"/>
              <a:t>Maintain clear records supporting medical necessity</a:t>
            </a:r>
          </a:p>
        </p:txBody>
      </p:sp>
      <p:pic>
        <p:nvPicPr>
          <p:cNvPr id="12296" name="Picture 8" descr="NOAA Could Soon Join the VA's EHRM Program – MeriTalk">
            <a:extLst>
              <a:ext uri="{FF2B5EF4-FFF2-40B4-BE49-F238E27FC236}">
                <a16:creationId xmlns:a16="http://schemas.microsoft.com/office/drawing/2014/main" id="{E17C4EE6-11DA-C3A9-0E64-A12EC5A44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870" y="2277350"/>
            <a:ext cx="5133820" cy="28877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348838" y="228600"/>
            <a:ext cx="7372403" cy="707886"/>
          </a:xfrm>
          <a:prstGeom prst="rect">
            <a:avLst/>
          </a:prstGeom>
          <a:noFill/>
        </p:spPr>
        <p:txBody>
          <a:bodyPr wrap="none">
            <a:spAutoFit/>
          </a:bodyPr>
          <a:lstStyle/>
          <a:p>
            <a:pPr algn="ctr"/>
            <a:r>
              <a:rPr sz="4000" b="1" dirty="0">
                <a:solidFill>
                  <a:srgbClr val="FFFFFF"/>
                </a:solidFill>
              </a:rPr>
              <a:t>Musculoskeletal Diagnosis Coding</a:t>
            </a:r>
          </a:p>
        </p:txBody>
      </p:sp>
      <p:sp>
        <p:nvSpPr>
          <p:cNvPr id="5" name="TextBox 4"/>
          <p:cNvSpPr txBox="1"/>
          <p:nvPr/>
        </p:nvSpPr>
        <p:spPr>
          <a:xfrm>
            <a:off x="548640" y="2139904"/>
            <a:ext cx="5652317" cy="3108543"/>
          </a:xfrm>
          <a:prstGeom prst="rect">
            <a:avLst/>
          </a:prstGeom>
          <a:noFill/>
        </p:spPr>
        <p:txBody>
          <a:bodyPr wrap="none">
            <a:spAutoFit/>
          </a:bodyPr>
          <a:lstStyle/>
          <a:p>
            <a:pPr>
              <a:defRPr sz="2800"/>
            </a:pPr>
            <a:r>
              <a:rPr b="1" dirty="0"/>
              <a:t>ICD‑10‑CM structure</a:t>
            </a:r>
          </a:p>
          <a:p>
            <a:pPr>
              <a:defRPr sz="2800"/>
            </a:pPr>
            <a:endParaRPr lang="en-US" dirty="0"/>
          </a:p>
          <a:p>
            <a:pPr>
              <a:defRPr sz="2800"/>
            </a:pPr>
            <a:r>
              <a:rPr dirty="0"/>
              <a:t>Link diagnosis to objective findings</a:t>
            </a:r>
          </a:p>
          <a:p>
            <a:pPr>
              <a:defRPr sz="2800"/>
            </a:pPr>
            <a:endParaRPr lang="en-US" dirty="0"/>
          </a:p>
          <a:p>
            <a:pPr>
              <a:defRPr sz="2800"/>
            </a:pPr>
            <a:r>
              <a:rPr dirty="0"/>
              <a:t>Laterality requirements</a:t>
            </a:r>
            <a:r>
              <a:rPr lang="en-US" dirty="0"/>
              <a:t> – right or left </a:t>
            </a:r>
            <a:endParaRPr dirty="0"/>
          </a:p>
          <a:p>
            <a:pPr>
              <a:defRPr sz="2800"/>
            </a:pPr>
            <a:endParaRPr lang="en-US" dirty="0"/>
          </a:p>
          <a:p>
            <a:pPr>
              <a:defRPr sz="2800"/>
            </a:pPr>
            <a:r>
              <a:rPr dirty="0"/>
              <a:t>Mechanism of injury documentation</a:t>
            </a:r>
          </a:p>
        </p:txBody>
      </p:sp>
      <p:sp>
        <p:nvSpPr>
          <p:cNvPr id="7" name="TextBox 6">
            <a:extLst>
              <a:ext uri="{FF2B5EF4-FFF2-40B4-BE49-F238E27FC236}">
                <a16:creationId xmlns:a16="http://schemas.microsoft.com/office/drawing/2014/main" id="{98D17740-C766-979E-9352-2C7B729A54BA}"/>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13314" name="Picture 2" descr="ICD-10-CM 2025: The Complete Official Codebook">
            <a:extLst>
              <a:ext uri="{FF2B5EF4-FFF2-40B4-BE49-F238E27FC236}">
                <a16:creationId xmlns:a16="http://schemas.microsoft.com/office/drawing/2014/main" id="{A6ABDF29-1D4F-4B7D-40CB-EEADCE25FA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436" y="1444752"/>
            <a:ext cx="4627008" cy="48646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472476" y="181755"/>
            <a:ext cx="5082097" cy="707886"/>
          </a:xfrm>
          <a:prstGeom prst="rect">
            <a:avLst/>
          </a:prstGeom>
          <a:noFill/>
        </p:spPr>
        <p:txBody>
          <a:bodyPr wrap="none">
            <a:spAutoFit/>
          </a:bodyPr>
          <a:lstStyle/>
          <a:p>
            <a:pPr algn="ctr"/>
            <a:r>
              <a:rPr sz="4000" b="1" dirty="0">
                <a:solidFill>
                  <a:srgbClr val="FFFFFF"/>
                </a:solidFill>
              </a:rPr>
              <a:t>Common Coding Errors</a:t>
            </a:r>
          </a:p>
        </p:txBody>
      </p:sp>
      <p:sp>
        <p:nvSpPr>
          <p:cNvPr id="5" name="TextBox 4"/>
          <p:cNvSpPr txBox="1"/>
          <p:nvPr/>
        </p:nvSpPr>
        <p:spPr>
          <a:xfrm>
            <a:off x="548640" y="2162669"/>
            <a:ext cx="4588949" cy="3108543"/>
          </a:xfrm>
          <a:prstGeom prst="rect">
            <a:avLst/>
          </a:prstGeom>
          <a:noFill/>
        </p:spPr>
        <p:txBody>
          <a:bodyPr wrap="none">
            <a:spAutoFit/>
          </a:bodyPr>
          <a:lstStyle/>
          <a:p>
            <a:pPr>
              <a:defRPr sz="2800"/>
            </a:pPr>
            <a:r>
              <a:rPr dirty="0"/>
              <a:t>Overuse of M54.5</a:t>
            </a:r>
          </a:p>
          <a:p>
            <a:pPr>
              <a:defRPr sz="2800"/>
            </a:pPr>
            <a:endParaRPr lang="en-US" dirty="0"/>
          </a:p>
          <a:p>
            <a:pPr>
              <a:defRPr sz="2800"/>
            </a:pPr>
            <a:r>
              <a:rPr dirty="0"/>
              <a:t>Missing neurologic correlation</a:t>
            </a:r>
          </a:p>
          <a:p>
            <a:pPr>
              <a:defRPr sz="2800"/>
            </a:pPr>
            <a:endParaRPr lang="en-US" dirty="0"/>
          </a:p>
          <a:p>
            <a:pPr>
              <a:defRPr sz="2800"/>
            </a:pPr>
            <a:r>
              <a:rPr dirty="0"/>
              <a:t>Poor imaging correlation</a:t>
            </a:r>
          </a:p>
          <a:p>
            <a:pPr>
              <a:defRPr sz="2800"/>
            </a:pPr>
            <a:endParaRPr lang="en-US" dirty="0"/>
          </a:p>
          <a:p>
            <a:pPr>
              <a:defRPr sz="2800"/>
            </a:pPr>
            <a:r>
              <a:rPr dirty="0"/>
              <a:t>Missing causal statements</a:t>
            </a:r>
          </a:p>
        </p:txBody>
      </p:sp>
      <p:sp>
        <p:nvSpPr>
          <p:cNvPr id="7" name="TextBox 6">
            <a:extLst>
              <a:ext uri="{FF2B5EF4-FFF2-40B4-BE49-F238E27FC236}">
                <a16:creationId xmlns:a16="http://schemas.microsoft.com/office/drawing/2014/main" id="{AB23E1CC-EFA2-CFFA-25D8-DB0ED8506304}"/>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sp>
        <p:nvSpPr>
          <p:cNvPr id="8" name="TextBox 7">
            <a:extLst>
              <a:ext uri="{FF2B5EF4-FFF2-40B4-BE49-F238E27FC236}">
                <a16:creationId xmlns:a16="http://schemas.microsoft.com/office/drawing/2014/main" id="{1B1373F6-3204-A643-3845-6EA713306711}"/>
              </a:ext>
            </a:extLst>
          </p:cNvPr>
          <p:cNvSpPr txBox="1"/>
          <p:nvPr/>
        </p:nvSpPr>
        <p:spPr>
          <a:xfrm>
            <a:off x="7788536" y="1993392"/>
            <a:ext cx="3854824" cy="3447098"/>
          </a:xfrm>
          <a:prstGeom prst="rect">
            <a:avLst/>
          </a:prstGeom>
          <a:noFill/>
        </p:spPr>
        <p:txBody>
          <a:bodyPr wrap="square" rtlCol="0">
            <a:spAutoFit/>
          </a:bodyPr>
          <a:lstStyle/>
          <a:p>
            <a:pPr marL="342900" indent="-342900">
              <a:buFont typeface="+mj-lt"/>
              <a:buAutoNum type="arabicPeriod"/>
            </a:pPr>
            <a:r>
              <a:rPr lang="en-US" sz="4000" dirty="0"/>
              <a:t>   Bone</a:t>
            </a:r>
          </a:p>
          <a:p>
            <a:pPr marL="342900" indent="-342900">
              <a:buFont typeface="+mj-lt"/>
              <a:buAutoNum type="arabicPeriod"/>
            </a:pPr>
            <a:r>
              <a:rPr lang="en-US" sz="4000" dirty="0"/>
              <a:t>   Nerve</a:t>
            </a:r>
          </a:p>
          <a:p>
            <a:pPr marL="342900" indent="-342900">
              <a:buFont typeface="+mj-lt"/>
              <a:buAutoNum type="arabicPeriod"/>
            </a:pPr>
            <a:r>
              <a:rPr lang="en-US" sz="4000" dirty="0"/>
              <a:t>   Ligament</a:t>
            </a:r>
          </a:p>
          <a:p>
            <a:pPr marL="342900" indent="-342900">
              <a:buFont typeface="+mj-lt"/>
              <a:buAutoNum type="arabicPeriod"/>
            </a:pPr>
            <a:r>
              <a:rPr lang="en-US" sz="4000" dirty="0"/>
              <a:t>   Disc </a:t>
            </a:r>
          </a:p>
          <a:p>
            <a:pPr marL="342900" indent="-342900">
              <a:buFont typeface="+mj-lt"/>
              <a:buAutoNum type="arabicPeriod"/>
            </a:pPr>
            <a:r>
              <a:rPr lang="en-US" sz="4000" dirty="0"/>
              <a:t>   Muscle</a:t>
            </a:r>
          </a:p>
          <a:p>
            <a:pPr marL="342900" indent="-342900">
              <a:buFont typeface="+mj-lt"/>
              <a:buAutoNum type="arabicPeriod"/>
            </a:pPr>
            <a:endParaRPr lang="en-US" dirty="0"/>
          </a:p>
        </p:txBody>
      </p:sp>
      <p:pic>
        <p:nvPicPr>
          <p:cNvPr id="14338" name="Picture 2" descr="Vertical Line icon in Material Design style">
            <a:extLst>
              <a:ext uri="{FF2B5EF4-FFF2-40B4-BE49-F238E27FC236}">
                <a16:creationId xmlns:a16="http://schemas.microsoft.com/office/drawing/2014/main" id="{1B8A0A6B-8441-EFB9-4A5F-29D0253E06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791" t="6846" r="44537" b="5946"/>
          <a:stretch>
            <a:fillRect/>
          </a:stretch>
        </p:blipFill>
        <p:spPr bwMode="auto">
          <a:xfrm>
            <a:off x="6240162" y="1624419"/>
            <a:ext cx="132714" cy="41395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A376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82880"/>
          </a:xfrm>
          <a:prstGeom prst="rect">
            <a:avLst/>
          </a:prstGeom>
          <a:solidFill>
            <a:srgbClr val="C8A0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045668" y="137160"/>
            <a:ext cx="8100359" cy="707886"/>
          </a:xfrm>
          <a:prstGeom prst="rect">
            <a:avLst/>
          </a:prstGeom>
          <a:noFill/>
        </p:spPr>
        <p:txBody>
          <a:bodyPr wrap="none">
            <a:spAutoFit/>
          </a:bodyPr>
          <a:lstStyle/>
          <a:p>
            <a:pPr algn="ctr">
              <a:defRPr sz="4000" b="1">
                <a:solidFill>
                  <a:srgbClr val="FFFFFF"/>
                </a:solidFill>
              </a:defRPr>
            </a:pPr>
            <a:r>
              <a:rPr dirty="0"/>
              <a:t>Intervertebral Disc Herniation Coding</a:t>
            </a:r>
          </a:p>
        </p:txBody>
      </p:sp>
      <p:sp>
        <p:nvSpPr>
          <p:cNvPr id="5" name="TextBox 4"/>
          <p:cNvSpPr txBox="1"/>
          <p:nvPr/>
        </p:nvSpPr>
        <p:spPr>
          <a:xfrm>
            <a:off x="167268" y="1358217"/>
            <a:ext cx="5631366" cy="5386090"/>
          </a:xfrm>
          <a:prstGeom prst="rect">
            <a:avLst/>
          </a:prstGeom>
          <a:noFill/>
          <a:ln>
            <a:solidFill>
              <a:schemeClr val="tx1"/>
            </a:solidFill>
          </a:ln>
        </p:spPr>
        <p:txBody>
          <a:bodyPr wrap="square">
            <a:spAutoFit/>
          </a:bodyPr>
          <a:lstStyle/>
          <a:p>
            <a:pPr>
              <a:defRPr sz="3200" b="1"/>
            </a:pPr>
            <a:r>
              <a:rPr u="sng" dirty="0"/>
              <a:t>M Code </a:t>
            </a:r>
            <a:r>
              <a:rPr dirty="0"/>
              <a:t>– </a:t>
            </a:r>
            <a:r>
              <a:rPr sz="2400" dirty="0"/>
              <a:t>Degenerative Disc Herniation</a:t>
            </a:r>
            <a:endParaRPr dirty="0"/>
          </a:p>
          <a:p>
            <a:pPr>
              <a:defRPr sz="2600"/>
            </a:pPr>
            <a:endParaRPr lang="en-US" dirty="0"/>
          </a:p>
          <a:p>
            <a:pPr>
              <a:defRPr sz="2600"/>
            </a:pPr>
            <a:r>
              <a:rPr dirty="0"/>
              <a:t>M51.26 – Other intervertebral disc displacement, lumbar region</a:t>
            </a:r>
          </a:p>
          <a:p>
            <a:pPr>
              <a:defRPr sz="2600"/>
            </a:pPr>
            <a:endParaRPr lang="en-US" dirty="0"/>
          </a:p>
          <a:p>
            <a:pPr>
              <a:defRPr sz="2600"/>
            </a:pPr>
            <a:r>
              <a:rPr dirty="0"/>
              <a:t>Represents degenerative or non‑traumatic disc herniation</a:t>
            </a:r>
          </a:p>
          <a:p>
            <a:pPr>
              <a:defRPr sz="2600"/>
            </a:pPr>
            <a:endParaRPr lang="en-US" dirty="0"/>
          </a:p>
          <a:p>
            <a:pPr>
              <a:defRPr sz="2600"/>
            </a:pPr>
            <a:r>
              <a:rPr dirty="0"/>
              <a:t>Common in routine spine care</a:t>
            </a:r>
          </a:p>
          <a:p>
            <a:pPr>
              <a:defRPr sz="2600"/>
            </a:pPr>
            <a:r>
              <a:rPr dirty="0"/>
              <a:t>No external injury required</a:t>
            </a:r>
          </a:p>
          <a:p>
            <a:pPr>
              <a:defRPr sz="2600"/>
            </a:pPr>
            <a:endParaRPr lang="en-US" dirty="0"/>
          </a:p>
          <a:p>
            <a:pPr>
              <a:defRPr sz="2600"/>
            </a:pPr>
            <a:r>
              <a:rPr dirty="0"/>
              <a:t>Located in ICD‑10 Chapter 13 (Musculoskeletal Diseases)</a:t>
            </a:r>
          </a:p>
        </p:txBody>
      </p:sp>
      <p:sp>
        <p:nvSpPr>
          <p:cNvPr id="6" name="TextBox 5"/>
          <p:cNvSpPr txBox="1"/>
          <p:nvPr/>
        </p:nvSpPr>
        <p:spPr>
          <a:xfrm>
            <a:off x="6095847" y="1358217"/>
            <a:ext cx="5871175" cy="5386090"/>
          </a:xfrm>
          <a:prstGeom prst="rect">
            <a:avLst/>
          </a:prstGeom>
          <a:noFill/>
          <a:ln>
            <a:solidFill>
              <a:schemeClr val="tx1"/>
            </a:solidFill>
          </a:ln>
        </p:spPr>
        <p:txBody>
          <a:bodyPr wrap="square">
            <a:spAutoFit/>
          </a:bodyPr>
          <a:lstStyle/>
          <a:p>
            <a:pPr>
              <a:defRPr sz="3200" b="1"/>
            </a:pPr>
            <a:r>
              <a:rPr u="sng" dirty="0"/>
              <a:t>S Code </a:t>
            </a:r>
            <a:r>
              <a:rPr dirty="0"/>
              <a:t>– </a:t>
            </a:r>
            <a:r>
              <a:rPr sz="2400" dirty="0"/>
              <a:t>Traumatic Disc Herniation</a:t>
            </a:r>
            <a:endParaRPr dirty="0"/>
          </a:p>
          <a:p>
            <a:pPr>
              <a:defRPr sz="2600"/>
            </a:pPr>
            <a:endParaRPr lang="en-US" dirty="0"/>
          </a:p>
          <a:p>
            <a:pPr>
              <a:defRPr sz="2600"/>
            </a:pPr>
            <a:r>
              <a:rPr dirty="0"/>
              <a:t>S33.0XXA – Traumatic rupture of lumbar intervertebral disc</a:t>
            </a:r>
          </a:p>
          <a:p>
            <a:pPr>
              <a:defRPr sz="2600"/>
            </a:pPr>
            <a:endParaRPr lang="en-US" dirty="0"/>
          </a:p>
          <a:p>
            <a:pPr>
              <a:defRPr sz="2600"/>
            </a:pPr>
            <a:r>
              <a:rPr dirty="0"/>
              <a:t>Represents disc injury caused by trauma</a:t>
            </a:r>
          </a:p>
          <a:p>
            <a:pPr>
              <a:defRPr sz="2600"/>
            </a:pPr>
            <a:endParaRPr lang="en-US" dirty="0"/>
          </a:p>
          <a:p>
            <a:pPr>
              <a:defRPr sz="2600"/>
            </a:pPr>
            <a:r>
              <a:rPr dirty="0"/>
              <a:t>Common in motor vehicle collision and fall injuries</a:t>
            </a:r>
            <a:r>
              <a:rPr lang="en-US" dirty="0"/>
              <a:t>.  </a:t>
            </a:r>
            <a:r>
              <a:rPr dirty="0"/>
              <a:t>Requires 7th character encounter designation</a:t>
            </a:r>
          </a:p>
          <a:p>
            <a:pPr>
              <a:defRPr sz="2600"/>
            </a:pPr>
            <a:endParaRPr lang="en-US" dirty="0"/>
          </a:p>
          <a:p>
            <a:pPr>
              <a:defRPr sz="2600"/>
            </a:pPr>
            <a:r>
              <a:rPr dirty="0"/>
              <a:t>Located in ICD‑10 Chapter 19 (Injury Codes)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668637" y="179172"/>
            <a:ext cx="6732805" cy="707886"/>
          </a:xfrm>
          <a:prstGeom prst="rect">
            <a:avLst/>
          </a:prstGeom>
          <a:noFill/>
        </p:spPr>
        <p:txBody>
          <a:bodyPr wrap="none">
            <a:spAutoFit/>
          </a:bodyPr>
          <a:lstStyle/>
          <a:p>
            <a:pPr algn="ctr"/>
            <a:r>
              <a:rPr sz="4000" b="1" dirty="0">
                <a:solidFill>
                  <a:srgbClr val="FFFFFF"/>
                </a:solidFill>
              </a:rPr>
              <a:t>MRI Documentation Standards</a:t>
            </a:r>
          </a:p>
        </p:txBody>
      </p:sp>
      <p:sp>
        <p:nvSpPr>
          <p:cNvPr id="5" name="TextBox 4"/>
          <p:cNvSpPr txBox="1"/>
          <p:nvPr/>
        </p:nvSpPr>
        <p:spPr>
          <a:xfrm>
            <a:off x="421003" y="1106795"/>
            <a:ext cx="7899212" cy="5693866"/>
          </a:xfrm>
          <a:prstGeom prst="rect">
            <a:avLst/>
          </a:prstGeom>
          <a:noFill/>
        </p:spPr>
        <p:txBody>
          <a:bodyPr wrap="square">
            <a:spAutoFit/>
          </a:bodyPr>
          <a:lstStyle/>
          <a:p>
            <a:pPr>
              <a:defRPr sz="2800"/>
            </a:pPr>
            <a:r>
              <a:rPr b="1" dirty="0"/>
              <a:t>Disc morphology terminology</a:t>
            </a:r>
            <a:endParaRPr lang="en-US" b="1" dirty="0"/>
          </a:p>
          <a:p>
            <a:pPr marL="457200" indent="-457200">
              <a:buFont typeface="Arial" panose="020B0604020202020204" pitchFamily="34" charset="0"/>
              <a:buChar char="•"/>
              <a:defRPr sz="2800"/>
            </a:pPr>
            <a:r>
              <a:rPr lang="en-US" dirty="0"/>
              <a:t>Related to annular </a:t>
            </a:r>
            <a:r>
              <a:rPr lang="en-US" dirty="0" err="1"/>
              <a:t>fissues</a:t>
            </a:r>
            <a:r>
              <a:rPr lang="en-US" dirty="0"/>
              <a:t> </a:t>
            </a:r>
          </a:p>
          <a:p>
            <a:pPr marL="457200" indent="-457200">
              <a:buFont typeface="Arial" panose="020B0604020202020204" pitchFamily="34" charset="0"/>
              <a:buChar char="•"/>
              <a:defRPr sz="2800"/>
            </a:pPr>
            <a:r>
              <a:rPr lang="en-US" dirty="0"/>
              <a:t>Herniation – radial fissure</a:t>
            </a:r>
          </a:p>
          <a:p>
            <a:pPr marL="457200" indent="-457200">
              <a:buFont typeface="Arial" panose="020B0604020202020204" pitchFamily="34" charset="0"/>
              <a:buChar char="•"/>
              <a:defRPr sz="2800"/>
            </a:pPr>
            <a:r>
              <a:rPr lang="en-US" dirty="0"/>
              <a:t>Bulge – circumferential </a:t>
            </a:r>
          </a:p>
          <a:p>
            <a:pPr>
              <a:defRPr sz="2800"/>
            </a:pPr>
            <a:endParaRPr dirty="0"/>
          </a:p>
          <a:p>
            <a:pPr>
              <a:defRPr sz="2800"/>
            </a:pPr>
            <a:r>
              <a:rPr b="1" dirty="0"/>
              <a:t>Level and laterality documentation</a:t>
            </a:r>
            <a:endParaRPr lang="en-US" b="1" dirty="0"/>
          </a:p>
          <a:p>
            <a:pPr marL="457200" indent="-457200">
              <a:buFont typeface="Arial" panose="020B0604020202020204" pitchFamily="34" charset="0"/>
              <a:buChar char="•"/>
              <a:defRPr sz="2800"/>
            </a:pPr>
            <a:r>
              <a:rPr lang="en-US" dirty="0"/>
              <a:t>Exiting spinal nerve</a:t>
            </a:r>
          </a:p>
          <a:p>
            <a:pPr marL="457200" indent="-457200">
              <a:buFont typeface="Arial" panose="020B0604020202020204" pitchFamily="34" charset="0"/>
              <a:buChar char="•"/>
              <a:defRPr sz="2800"/>
            </a:pPr>
            <a:r>
              <a:rPr lang="en-US" dirty="0"/>
              <a:t>Traversing spinal nerve – </a:t>
            </a:r>
            <a:r>
              <a:rPr lang="en-US" dirty="0" err="1"/>
              <a:t>caudia</a:t>
            </a:r>
            <a:r>
              <a:rPr lang="en-US" dirty="0"/>
              <a:t> equina </a:t>
            </a:r>
          </a:p>
          <a:p>
            <a:pPr marL="457200" indent="-457200">
              <a:buFont typeface="Arial" panose="020B0604020202020204" pitchFamily="34" charset="0"/>
              <a:buChar char="•"/>
              <a:defRPr sz="2800"/>
            </a:pPr>
            <a:r>
              <a:rPr lang="en-US" dirty="0"/>
              <a:t>Osteophyte positioning </a:t>
            </a:r>
          </a:p>
          <a:p>
            <a:pPr>
              <a:defRPr sz="2800"/>
            </a:pPr>
            <a:endParaRPr b="1" dirty="0"/>
          </a:p>
          <a:p>
            <a:pPr>
              <a:defRPr sz="2800"/>
            </a:pPr>
            <a:r>
              <a:rPr b="1" dirty="0"/>
              <a:t>Correlation vs incidental findings</a:t>
            </a:r>
            <a:endParaRPr lang="en-US" b="1" dirty="0"/>
          </a:p>
          <a:p>
            <a:pPr marL="457200" indent="-457200">
              <a:buFont typeface="Arial" panose="020B0604020202020204" pitchFamily="34" charset="0"/>
              <a:buChar char="•"/>
              <a:defRPr sz="2800"/>
            </a:pPr>
            <a:r>
              <a:rPr lang="en-US" dirty="0"/>
              <a:t>Ligament/Disc – what is the pain generator?</a:t>
            </a:r>
          </a:p>
          <a:p>
            <a:pPr>
              <a:defRPr sz="2800"/>
            </a:pPr>
            <a:endParaRPr dirty="0"/>
          </a:p>
        </p:txBody>
      </p:sp>
      <p:sp>
        <p:nvSpPr>
          <p:cNvPr id="7" name="TextBox 6">
            <a:extLst>
              <a:ext uri="{FF2B5EF4-FFF2-40B4-BE49-F238E27FC236}">
                <a16:creationId xmlns:a16="http://schemas.microsoft.com/office/drawing/2014/main" id="{FD7C7C05-099C-6FFE-91A8-41D5289F47F1}"/>
              </a:ext>
            </a:extLst>
          </p:cNvPr>
          <p:cNvSpPr txBox="1"/>
          <p:nvPr/>
        </p:nvSpPr>
        <p:spPr>
          <a:xfrm>
            <a:off x="421003" y="6492884"/>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15362" name="Picture 2" descr="Benefits of a full body MRI scan - Oryon">
            <a:extLst>
              <a:ext uri="{FF2B5EF4-FFF2-40B4-BE49-F238E27FC236}">
                <a16:creationId xmlns:a16="http://schemas.microsoft.com/office/drawing/2014/main" id="{0E624360-C691-6E0A-81A0-C7BF9D3DFA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3386" y="2568797"/>
            <a:ext cx="4327611" cy="24342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2E7A-E221-6184-8485-67BAA9FBC636}"/>
              </a:ext>
            </a:extLst>
          </p:cNvPr>
          <p:cNvSpPr>
            <a:spLocks noGrp="1"/>
          </p:cNvSpPr>
          <p:nvPr>
            <p:ph type="title"/>
          </p:nvPr>
        </p:nvSpPr>
        <p:spPr/>
        <p:txBody>
          <a:bodyPr/>
          <a:lstStyle/>
          <a:p>
            <a:pPr algn="ctr"/>
            <a:r>
              <a:rPr lang="en-US" b="1" dirty="0"/>
              <a:t>What is the ABCDE Method?</a:t>
            </a:r>
          </a:p>
        </p:txBody>
      </p:sp>
      <p:sp>
        <p:nvSpPr>
          <p:cNvPr id="3" name="Content Placeholder 2">
            <a:extLst>
              <a:ext uri="{FF2B5EF4-FFF2-40B4-BE49-F238E27FC236}">
                <a16:creationId xmlns:a16="http://schemas.microsoft.com/office/drawing/2014/main" id="{79175A1A-D662-8E9C-486F-17B623833F74}"/>
              </a:ext>
            </a:extLst>
          </p:cNvPr>
          <p:cNvSpPr>
            <a:spLocks noGrp="1"/>
          </p:cNvSpPr>
          <p:nvPr>
            <p:ph idx="1"/>
          </p:nvPr>
        </p:nvSpPr>
        <p:spPr>
          <a:xfrm>
            <a:off x="838200" y="2461881"/>
            <a:ext cx="4436165" cy="2905250"/>
          </a:xfrm>
        </p:spPr>
        <p:txBody>
          <a:bodyPr>
            <a:normAutofit lnSpcReduction="10000"/>
          </a:bodyPr>
          <a:lstStyle/>
          <a:p>
            <a:r>
              <a:rPr lang="en-US" sz="3200" dirty="0"/>
              <a:t>A – Alignment </a:t>
            </a:r>
          </a:p>
          <a:p>
            <a:r>
              <a:rPr lang="en-US" sz="3200" dirty="0"/>
              <a:t>B – Bone </a:t>
            </a:r>
          </a:p>
          <a:p>
            <a:r>
              <a:rPr lang="en-US" sz="3200" dirty="0"/>
              <a:t>C – Cord </a:t>
            </a:r>
          </a:p>
          <a:p>
            <a:r>
              <a:rPr lang="en-US" sz="3200" dirty="0"/>
              <a:t>D – Intervertebral Disc</a:t>
            </a:r>
          </a:p>
          <a:p>
            <a:r>
              <a:rPr lang="en-US" sz="3200" dirty="0"/>
              <a:t>E – Everything Else </a:t>
            </a:r>
          </a:p>
        </p:txBody>
      </p:sp>
      <p:pic>
        <p:nvPicPr>
          <p:cNvPr id="32770" name="Picture 2" descr="X-ray, MRI and CT Scan">
            <a:extLst>
              <a:ext uri="{FF2B5EF4-FFF2-40B4-BE49-F238E27FC236}">
                <a16:creationId xmlns:a16="http://schemas.microsoft.com/office/drawing/2014/main" id="{3E48CAF1-E9CF-4D12-649D-5377D806D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1593" y="1927351"/>
            <a:ext cx="5205068" cy="3754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489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pine x-ray&#10;&#10;Description automatically generated">
            <a:extLst>
              <a:ext uri="{FF2B5EF4-FFF2-40B4-BE49-F238E27FC236}">
                <a16:creationId xmlns:a16="http://schemas.microsoft.com/office/drawing/2014/main" id="{84FCCA6D-9283-A5CF-2AAD-ECC67F2995A2}"/>
              </a:ext>
            </a:extLst>
          </p:cNvPr>
          <p:cNvPicPr>
            <a:picLocks noChangeAspect="1"/>
          </p:cNvPicPr>
          <p:nvPr/>
        </p:nvPicPr>
        <p:blipFill>
          <a:blip r:embed="rId2"/>
          <a:stretch>
            <a:fillRect/>
          </a:stretch>
        </p:blipFill>
        <p:spPr>
          <a:xfrm>
            <a:off x="3100137" y="0"/>
            <a:ext cx="5991726" cy="6858000"/>
          </a:xfrm>
          <a:prstGeom prst="rect">
            <a:avLst/>
          </a:prstGeom>
        </p:spPr>
      </p:pic>
    </p:spTree>
    <p:extLst>
      <p:ext uri="{BB962C8B-B14F-4D97-AF65-F5344CB8AC3E}">
        <p14:creationId xmlns:p14="http://schemas.microsoft.com/office/powerpoint/2010/main" val="11357151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F36AC-4A16-7C6B-EC6C-358FF04A7D4A}"/>
              </a:ext>
            </a:extLst>
          </p:cNvPr>
          <p:cNvSpPr>
            <a:spLocks noGrp="1"/>
          </p:cNvSpPr>
          <p:nvPr>
            <p:ph type="title"/>
          </p:nvPr>
        </p:nvSpPr>
        <p:spPr/>
        <p:txBody>
          <a:bodyPr/>
          <a:lstStyle/>
          <a:p>
            <a:pPr algn="ctr"/>
            <a:r>
              <a:rPr lang="en-US" b="1" dirty="0"/>
              <a:t>A – Alignment </a:t>
            </a:r>
          </a:p>
        </p:txBody>
      </p:sp>
      <p:sp>
        <p:nvSpPr>
          <p:cNvPr id="3" name="Content Placeholder 2">
            <a:extLst>
              <a:ext uri="{FF2B5EF4-FFF2-40B4-BE49-F238E27FC236}">
                <a16:creationId xmlns:a16="http://schemas.microsoft.com/office/drawing/2014/main" id="{3F005855-4626-1BF8-1A4A-4C592B62AF0C}"/>
              </a:ext>
            </a:extLst>
          </p:cNvPr>
          <p:cNvSpPr>
            <a:spLocks noGrp="1"/>
          </p:cNvSpPr>
          <p:nvPr>
            <p:ph idx="1"/>
          </p:nvPr>
        </p:nvSpPr>
        <p:spPr>
          <a:xfrm>
            <a:off x="718931" y="2403337"/>
            <a:ext cx="4979504" cy="3408984"/>
          </a:xfrm>
        </p:spPr>
        <p:txBody>
          <a:bodyPr>
            <a:normAutofit/>
          </a:bodyPr>
          <a:lstStyle/>
          <a:p>
            <a:r>
              <a:rPr lang="en-US" sz="4000" dirty="0" err="1"/>
              <a:t>Listhesis</a:t>
            </a:r>
            <a:endParaRPr lang="en-US" sz="4000" dirty="0"/>
          </a:p>
          <a:p>
            <a:r>
              <a:rPr lang="en-US" sz="4000" dirty="0"/>
              <a:t>Rotation</a:t>
            </a:r>
          </a:p>
          <a:p>
            <a:r>
              <a:rPr lang="en-US" sz="4000" dirty="0"/>
              <a:t>Kyphosis/Lordosis </a:t>
            </a:r>
          </a:p>
          <a:p>
            <a:r>
              <a:rPr lang="en-US" sz="4000" dirty="0"/>
              <a:t>Break in Georges Line </a:t>
            </a:r>
          </a:p>
        </p:txBody>
      </p:sp>
      <p:pic>
        <p:nvPicPr>
          <p:cNvPr id="33794" name="Picture 2" descr="Shifting Into Alignment – Wheeling East">
            <a:extLst>
              <a:ext uri="{FF2B5EF4-FFF2-40B4-BE49-F238E27FC236}">
                <a16:creationId xmlns:a16="http://schemas.microsoft.com/office/drawing/2014/main" id="{AFEA12A7-2232-41B1-1F6F-C6809125AE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028" y="2345289"/>
            <a:ext cx="4650041" cy="2615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410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Spondylolisthesis, Spondylolysis | Radsource">
            <a:extLst>
              <a:ext uri="{FF2B5EF4-FFF2-40B4-BE49-F238E27FC236}">
                <a16:creationId xmlns:a16="http://schemas.microsoft.com/office/drawing/2014/main" id="{AFC405B6-1794-E12B-EF95-395BEBB1A0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453" y="0"/>
            <a:ext cx="3852863"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pondylolisthesis, Spondylolysis | Radsource">
            <a:extLst>
              <a:ext uri="{FF2B5EF4-FFF2-40B4-BE49-F238E27FC236}">
                <a16:creationId xmlns:a16="http://schemas.microsoft.com/office/drawing/2014/main" id="{E3064EA9-85EC-8125-6A5B-7AC15B4A54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618" b="3864"/>
          <a:stretch/>
        </p:blipFill>
        <p:spPr bwMode="auto">
          <a:xfrm>
            <a:off x="5384697" y="185529"/>
            <a:ext cx="5932659" cy="6284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22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8FA"/>
        </a:solidFill>
        <a:effectLst/>
      </p:bgPr>
    </p:bg>
    <p:spTree>
      <p:nvGrpSpPr>
        <p:cNvPr id="1" name=""/>
        <p:cNvGrpSpPr/>
        <p:nvPr/>
      </p:nvGrpSpPr>
      <p:grpSpPr>
        <a:xfrm>
          <a:off x="0" y="0"/>
          <a:ext cx="0" cy="0"/>
          <a:chOff x="0" y="0"/>
          <a:chExt cx="0" cy="0"/>
        </a:xfrm>
      </p:grpSpPr>
      <p:sp>
        <p:nvSpPr>
          <p:cNvPr id="2" name="Text 0"/>
          <p:cNvSpPr/>
          <p:nvPr/>
        </p:nvSpPr>
        <p:spPr>
          <a:xfrm>
            <a:off x="685800" y="832104"/>
            <a:ext cx="6766560"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Florida Chiropractic Documentation</a:t>
            </a:r>
            <a:endParaRPr kumimoji="0" lang="en-US" sz="2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Compliance Checklist</a:t>
            </a:r>
            <a:endParaRPr kumimoji="0" lang="en-US" sz="28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85800" y="2158925"/>
            <a:ext cx="6858000" cy="47548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Slide version for class attendees • built around Florida Board record expectations and CPT medical-necessity support</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85800" y="2973683"/>
            <a:ext cx="5486400" cy="713232"/>
          </a:xfrm>
          <a:prstGeom prst="roundRect">
            <a:avLst>
              <a:gd name="adj" fmla="val 8974"/>
            </a:avLst>
          </a:prstGeom>
          <a:solidFill>
            <a:srgbClr val="F5F8FC"/>
          </a:solidFill>
          <a:ln w="15240">
            <a:solidFill>
              <a:srgbClr val="C9D3E3"/>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938784" y="3055979"/>
            <a:ext cx="5157216"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Use this deck to audit charts for initial visits, daily notes, reassessments, billing support, and record-retention compliance.</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7818120" y="1389888"/>
            <a:ext cx="3611880" cy="3337560"/>
          </a:xfrm>
          <a:prstGeom prst="roundRect">
            <a:avLst>
              <a:gd name="adj" fmla="val 2192"/>
            </a:avLst>
          </a:prstGeom>
          <a:solidFill>
            <a:srgbClr val="FFFFFF"/>
          </a:solidFill>
          <a:ln w="1524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101584" y="1682496"/>
            <a:ext cx="25603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At a glance</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8083296" y="2020824"/>
            <a:ext cx="2834640" cy="0"/>
          </a:xfrm>
          <a:prstGeom prst="line">
            <a:avLst/>
          </a:prstGeom>
          <a:noFill/>
          <a:ln w="2032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8101584" y="2249424"/>
            <a:ext cx="3212592" cy="2057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Initial record elements</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Daily visit SOAP-style support</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Progress evaluation checkpoints</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Record integrity and signatures</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Billing and retention rules</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02631"/>
                </a:solidFill>
                <a:effectLst/>
                <a:uLnTx/>
                <a:uFillTx/>
                <a:latin typeface="Aptos" pitchFamily="34" charset="0"/>
                <a:ea typeface="Aptos" pitchFamily="34" charset="-122"/>
                <a:cs typeface="Aptos" pitchFamily="34" charset="-120"/>
              </a:rPr>
              <a:t>• Common Florida audit risks</a:t>
            </a:r>
            <a:endParaRPr kumimoji="0" lang="en-US" sz="1800" b="0" i="0" u="none" strike="noStrike" kern="1200" cap="none" spc="0" normalizeH="0" baseline="0" noProof="0" dirty="0">
              <a:ln>
                <a:noFill/>
              </a:ln>
              <a:solidFill>
                <a:prstClr val="black"/>
              </a:solidFill>
              <a:effectLst/>
              <a:uLnTx/>
              <a:uFillTx/>
              <a:latin typeface="Aptos"/>
              <a:ea typeface="+mn-ea"/>
              <a:cs typeface="+mn-cs"/>
            </a:endParaRPr>
          </a:p>
        </p:txBody>
      </p:sp>
      <p:pic>
        <p:nvPicPr>
          <p:cNvPr id="13" name="Picture 12">
            <a:extLst>
              <a:ext uri="{FF2B5EF4-FFF2-40B4-BE49-F238E27FC236}">
                <a16:creationId xmlns:a16="http://schemas.microsoft.com/office/drawing/2014/main" id="{435C9B5C-E8C5-9556-B674-9FD79EC745B7}"/>
              </a:ext>
            </a:extLst>
          </p:cNvPr>
          <p:cNvPicPr>
            <a:picLocks noChangeAspect="1"/>
          </p:cNvPicPr>
          <p:nvPr/>
        </p:nvPicPr>
        <p:blipFill>
          <a:blip r:embed="rId3"/>
          <a:stretch>
            <a:fillRect/>
          </a:stretch>
        </p:blipFill>
        <p:spPr>
          <a:xfrm>
            <a:off x="245872" y="-508"/>
            <a:ext cx="4673600" cy="393700"/>
          </a:xfrm>
          <a:prstGeom prst="rect">
            <a:avLst/>
          </a:prstGeom>
        </p:spPr>
      </p:pic>
      <p:pic>
        <p:nvPicPr>
          <p:cNvPr id="3074" name="Picture 2" descr="Florida Board of Chiropractic Medicine">
            <a:extLst>
              <a:ext uri="{FF2B5EF4-FFF2-40B4-BE49-F238E27FC236}">
                <a16:creationId xmlns:a16="http://schemas.microsoft.com/office/drawing/2014/main" id="{9F6BAD5A-B4F0-2BD5-3C35-13CA13DCF8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0771" y="4190699"/>
            <a:ext cx="1931895" cy="19318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0886A-E839-B429-C1C8-735099F4DEF5}"/>
              </a:ext>
            </a:extLst>
          </p:cNvPr>
          <p:cNvSpPr>
            <a:spLocks noGrp="1"/>
          </p:cNvSpPr>
          <p:nvPr>
            <p:ph type="title"/>
          </p:nvPr>
        </p:nvSpPr>
        <p:spPr/>
        <p:txBody>
          <a:bodyPr>
            <a:normAutofit/>
          </a:bodyPr>
          <a:lstStyle/>
          <a:p>
            <a:pPr algn="ctr"/>
            <a:r>
              <a:rPr lang="en-US" sz="4800" b="1" dirty="0"/>
              <a:t>B – Bone</a:t>
            </a:r>
          </a:p>
        </p:txBody>
      </p:sp>
      <p:sp>
        <p:nvSpPr>
          <p:cNvPr id="3" name="Content Placeholder 2">
            <a:extLst>
              <a:ext uri="{FF2B5EF4-FFF2-40B4-BE49-F238E27FC236}">
                <a16:creationId xmlns:a16="http://schemas.microsoft.com/office/drawing/2014/main" id="{7CB061AF-5AB9-A18E-411F-4DA0C5985A48}"/>
              </a:ext>
            </a:extLst>
          </p:cNvPr>
          <p:cNvSpPr>
            <a:spLocks noGrp="1"/>
          </p:cNvSpPr>
          <p:nvPr>
            <p:ph idx="1"/>
          </p:nvPr>
        </p:nvSpPr>
        <p:spPr>
          <a:xfrm>
            <a:off x="838200" y="2292901"/>
            <a:ext cx="4210878" cy="3189081"/>
          </a:xfrm>
        </p:spPr>
        <p:txBody>
          <a:bodyPr>
            <a:normAutofit fontScale="92500" lnSpcReduction="10000"/>
          </a:bodyPr>
          <a:lstStyle/>
          <a:p>
            <a:r>
              <a:rPr lang="en-US" dirty="0"/>
              <a:t>Fracture</a:t>
            </a:r>
          </a:p>
          <a:p>
            <a:r>
              <a:rPr lang="en-US" dirty="0"/>
              <a:t>Tumor</a:t>
            </a:r>
          </a:p>
          <a:p>
            <a:r>
              <a:rPr lang="en-US" dirty="0"/>
              <a:t>Modic Changes</a:t>
            </a:r>
          </a:p>
          <a:p>
            <a:r>
              <a:rPr lang="en-US" dirty="0"/>
              <a:t>Marrow Signal</a:t>
            </a:r>
          </a:p>
          <a:p>
            <a:r>
              <a:rPr lang="en-US" dirty="0"/>
              <a:t>Osteophytes</a:t>
            </a:r>
          </a:p>
          <a:p>
            <a:r>
              <a:rPr lang="en-US" dirty="0"/>
              <a:t>Enthesophytes</a:t>
            </a:r>
          </a:p>
          <a:p>
            <a:pPr marL="0" indent="0">
              <a:buNone/>
            </a:pPr>
            <a:endParaRPr lang="en-US" dirty="0"/>
          </a:p>
        </p:txBody>
      </p:sp>
      <p:pic>
        <p:nvPicPr>
          <p:cNvPr id="35844" name="Picture 4" descr="The Four Types of Bone">
            <a:extLst>
              <a:ext uri="{FF2B5EF4-FFF2-40B4-BE49-F238E27FC236}">
                <a16:creationId xmlns:a16="http://schemas.microsoft.com/office/drawing/2014/main" id="{1386B261-AB3F-B00F-1130-3D6C382EA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5888" y="2121590"/>
            <a:ext cx="5383396" cy="3531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9110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T1-weighted (A), T2-weighted sagittal (B) magnetic resonance images... |  Download Scientific Diagram">
            <a:extLst>
              <a:ext uri="{FF2B5EF4-FFF2-40B4-BE49-F238E27FC236}">
                <a16:creationId xmlns:a16="http://schemas.microsoft.com/office/drawing/2014/main" id="{E376470E-FF7E-84B6-98A5-D549D7472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3475" y="0"/>
            <a:ext cx="8571673" cy="6783603"/>
          </a:xfrm>
          <a:prstGeom prst="rect">
            <a:avLst/>
          </a:prstGeom>
          <a:noFill/>
          <a:extLst>
            <a:ext uri="{909E8E84-426E-40DD-AFC4-6F175D3DCCD1}">
              <a14:hiddenFill xmlns:a14="http://schemas.microsoft.com/office/drawing/2010/main">
                <a:solidFill>
                  <a:srgbClr val="FFFFFF"/>
                </a:solidFill>
              </a14:hiddenFill>
            </a:ext>
          </a:extLst>
        </p:spPr>
      </p:pic>
      <p:sp>
        <p:nvSpPr>
          <p:cNvPr id="4" name="Left Arrow 3">
            <a:extLst>
              <a:ext uri="{FF2B5EF4-FFF2-40B4-BE49-F238E27FC236}">
                <a16:creationId xmlns:a16="http://schemas.microsoft.com/office/drawing/2014/main" id="{17CD93EB-BE6E-8406-AB93-0C4043101430}"/>
              </a:ext>
            </a:extLst>
          </p:cNvPr>
          <p:cNvSpPr/>
          <p:nvPr/>
        </p:nvSpPr>
        <p:spPr>
          <a:xfrm rot="20039887">
            <a:off x="4028660" y="4903303"/>
            <a:ext cx="1020418" cy="424070"/>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Left Arrow 4">
            <a:extLst>
              <a:ext uri="{FF2B5EF4-FFF2-40B4-BE49-F238E27FC236}">
                <a16:creationId xmlns:a16="http://schemas.microsoft.com/office/drawing/2014/main" id="{08EEE5B6-0DAA-975D-D56D-CBC6C175AE22}"/>
              </a:ext>
            </a:extLst>
          </p:cNvPr>
          <p:cNvSpPr/>
          <p:nvPr/>
        </p:nvSpPr>
        <p:spPr>
          <a:xfrm rot="20039887">
            <a:off x="8554276" y="4863545"/>
            <a:ext cx="1020418" cy="424070"/>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3188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4105-C409-73AB-9F96-68AAFA9FBAD4}"/>
              </a:ext>
            </a:extLst>
          </p:cNvPr>
          <p:cNvSpPr>
            <a:spLocks noGrp="1"/>
          </p:cNvSpPr>
          <p:nvPr>
            <p:ph type="title"/>
          </p:nvPr>
        </p:nvSpPr>
        <p:spPr>
          <a:xfrm>
            <a:off x="679174" y="251791"/>
            <a:ext cx="10515600" cy="1325563"/>
          </a:xfrm>
        </p:spPr>
        <p:txBody>
          <a:bodyPr/>
          <a:lstStyle/>
          <a:p>
            <a:pPr algn="ctr"/>
            <a:r>
              <a:rPr lang="en-US" b="1" dirty="0"/>
              <a:t>C - Cord</a:t>
            </a:r>
          </a:p>
        </p:txBody>
      </p:sp>
      <p:sp>
        <p:nvSpPr>
          <p:cNvPr id="3" name="Content Placeholder 2">
            <a:extLst>
              <a:ext uri="{FF2B5EF4-FFF2-40B4-BE49-F238E27FC236}">
                <a16:creationId xmlns:a16="http://schemas.microsoft.com/office/drawing/2014/main" id="{ED144024-FCA8-5A1D-E77B-E703734088CD}"/>
              </a:ext>
            </a:extLst>
          </p:cNvPr>
          <p:cNvSpPr>
            <a:spLocks noGrp="1"/>
          </p:cNvSpPr>
          <p:nvPr>
            <p:ph idx="1"/>
          </p:nvPr>
        </p:nvSpPr>
        <p:spPr>
          <a:xfrm>
            <a:off x="838200" y="2262947"/>
            <a:ext cx="4224130" cy="3276462"/>
          </a:xfrm>
        </p:spPr>
        <p:txBody>
          <a:bodyPr>
            <a:normAutofit fontScale="92500" lnSpcReduction="20000"/>
          </a:bodyPr>
          <a:lstStyle/>
          <a:p>
            <a:r>
              <a:rPr lang="en-US" dirty="0"/>
              <a:t>Abutment</a:t>
            </a:r>
          </a:p>
          <a:p>
            <a:r>
              <a:rPr lang="en-US" dirty="0"/>
              <a:t>Compression</a:t>
            </a:r>
          </a:p>
          <a:p>
            <a:r>
              <a:rPr lang="en-US" dirty="0"/>
              <a:t>Syrinx</a:t>
            </a:r>
          </a:p>
          <a:p>
            <a:r>
              <a:rPr lang="en-US" dirty="0"/>
              <a:t>Myelomalacia </a:t>
            </a:r>
          </a:p>
          <a:p>
            <a:r>
              <a:rPr lang="en-US" dirty="0"/>
              <a:t>Arachnoiditis (not cord)</a:t>
            </a:r>
          </a:p>
          <a:p>
            <a:r>
              <a:rPr lang="en-US" dirty="0"/>
              <a:t>Caudia Equina (not cord)</a:t>
            </a:r>
          </a:p>
        </p:txBody>
      </p:sp>
      <p:pic>
        <p:nvPicPr>
          <p:cNvPr id="37892" name="Picture 4" descr="Psi Chi Store. International Honor Cord">
            <a:extLst>
              <a:ext uri="{FF2B5EF4-FFF2-40B4-BE49-F238E27FC236}">
                <a16:creationId xmlns:a16="http://schemas.microsoft.com/office/drawing/2014/main" id="{5631D1CA-A9FA-002F-6836-161B0D0CF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0130" y="1444486"/>
            <a:ext cx="4220817" cy="4220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0288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SPONTANEOUS RESOLUTION OF SYRINGOMYELIA | Published in Journal of  Contemporary Chiropractic">
            <a:extLst>
              <a:ext uri="{FF2B5EF4-FFF2-40B4-BE49-F238E27FC236}">
                <a16:creationId xmlns:a16="http://schemas.microsoft.com/office/drawing/2014/main" id="{C81E984A-AC59-FF2B-4BB9-9CAD1CCF7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184" y="210666"/>
            <a:ext cx="10637631" cy="6436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22355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SPONTANEOUS RESOLUTION OF SYRINGOMYELIA | Published in Journal of  Contemporary Chiropractic">
            <a:extLst>
              <a:ext uri="{FF2B5EF4-FFF2-40B4-BE49-F238E27FC236}">
                <a16:creationId xmlns:a16="http://schemas.microsoft.com/office/drawing/2014/main" id="{34DB89D3-57E9-5866-4E83-D6D3883077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036" t="24936" r="7553" b="18359"/>
          <a:stretch/>
        </p:blipFill>
        <p:spPr bwMode="auto">
          <a:xfrm>
            <a:off x="161110" y="864704"/>
            <a:ext cx="11869779" cy="51285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ack logo with a hexagon and a letter s&#10;&#10;Description automatically generated">
            <a:extLst>
              <a:ext uri="{FF2B5EF4-FFF2-40B4-BE49-F238E27FC236}">
                <a16:creationId xmlns:a16="http://schemas.microsoft.com/office/drawing/2014/main" id="{2C433E08-63A0-F533-4804-B5FFAAD35A50}"/>
              </a:ext>
            </a:extLst>
          </p:cNvPr>
          <p:cNvPicPr>
            <a:picLocks noChangeAspect="1"/>
          </p:cNvPicPr>
          <p:nvPr/>
        </p:nvPicPr>
        <p:blipFill>
          <a:blip r:embed="rId3"/>
          <a:stretch>
            <a:fillRect/>
          </a:stretch>
        </p:blipFill>
        <p:spPr>
          <a:xfrm>
            <a:off x="10983311" y="5727741"/>
            <a:ext cx="1067070" cy="971401"/>
          </a:xfrm>
          <a:prstGeom prst="rect">
            <a:avLst/>
          </a:prstGeom>
        </p:spPr>
      </p:pic>
    </p:spTree>
    <p:extLst>
      <p:ext uri="{BB962C8B-B14F-4D97-AF65-F5344CB8AC3E}">
        <p14:creationId xmlns:p14="http://schemas.microsoft.com/office/powerpoint/2010/main" val="2530845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5614-FE4B-8ABE-52BA-047DA0D968F7}"/>
              </a:ext>
            </a:extLst>
          </p:cNvPr>
          <p:cNvSpPr>
            <a:spLocks noGrp="1"/>
          </p:cNvSpPr>
          <p:nvPr>
            <p:ph type="title"/>
          </p:nvPr>
        </p:nvSpPr>
        <p:spPr>
          <a:xfrm>
            <a:off x="838200" y="153192"/>
            <a:ext cx="10515600" cy="1325563"/>
          </a:xfrm>
        </p:spPr>
        <p:txBody>
          <a:bodyPr/>
          <a:lstStyle/>
          <a:p>
            <a:pPr algn="ctr"/>
            <a:r>
              <a:rPr lang="en-US" b="1" dirty="0"/>
              <a:t>D - Disc</a:t>
            </a:r>
          </a:p>
        </p:txBody>
      </p:sp>
      <p:sp>
        <p:nvSpPr>
          <p:cNvPr id="3" name="Content Placeholder 2">
            <a:extLst>
              <a:ext uri="{FF2B5EF4-FFF2-40B4-BE49-F238E27FC236}">
                <a16:creationId xmlns:a16="http://schemas.microsoft.com/office/drawing/2014/main" id="{F20F2428-6198-C3C8-777C-9739D1D860C6}"/>
              </a:ext>
            </a:extLst>
          </p:cNvPr>
          <p:cNvSpPr>
            <a:spLocks noGrp="1"/>
          </p:cNvSpPr>
          <p:nvPr>
            <p:ph idx="1"/>
          </p:nvPr>
        </p:nvSpPr>
        <p:spPr>
          <a:xfrm>
            <a:off x="838200" y="1690688"/>
            <a:ext cx="10515600" cy="4351338"/>
          </a:xfrm>
        </p:spPr>
        <p:txBody>
          <a:bodyPr>
            <a:normAutofit fontScale="92500" lnSpcReduction="10000"/>
          </a:bodyPr>
          <a:lstStyle/>
          <a:p>
            <a:r>
              <a:rPr lang="en-US" dirty="0"/>
              <a:t>Desiccation </a:t>
            </a:r>
          </a:p>
          <a:p>
            <a:r>
              <a:rPr lang="en-US" dirty="0"/>
              <a:t>Bulge</a:t>
            </a:r>
          </a:p>
          <a:p>
            <a:r>
              <a:rPr lang="en-US" dirty="0"/>
              <a:t>Herniation </a:t>
            </a:r>
          </a:p>
          <a:p>
            <a:pPr lvl="1"/>
            <a:r>
              <a:rPr lang="en-US" dirty="0"/>
              <a:t>Protrusion</a:t>
            </a:r>
          </a:p>
          <a:p>
            <a:pPr lvl="1"/>
            <a:r>
              <a:rPr lang="en-US" dirty="0"/>
              <a:t>Extrusion</a:t>
            </a:r>
          </a:p>
          <a:p>
            <a:pPr lvl="1"/>
            <a:r>
              <a:rPr lang="en-US" dirty="0"/>
              <a:t>Sequestration </a:t>
            </a:r>
          </a:p>
          <a:p>
            <a:r>
              <a:rPr lang="en-US" dirty="0"/>
              <a:t>Annular Fissures</a:t>
            </a:r>
          </a:p>
          <a:p>
            <a:r>
              <a:rPr lang="en-US" dirty="0"/>
              <a:t>Vacuum Sign</a:t>
            </a:r>
          </a:p>
          <a:p>
            <a:r>
              <a:rPr lang="en-US" dirty="0"/>
              <a:t>Osteophytes (see B – Bone)</a:t>
            </a:r>
          </a:p>
        </p:txBody>
      </p:sp>
      <p:pic>
        <p:nvPicPr>
          <p:cNvPr id="40962" name="Picture 2" descr="A Beginner's Guide to Disc Golf - The New York Times">
            <a:extLst>
              <a:ext uri="{FF2B5EF4-FFF2-40B4-BE49-F238E27FC236}">
                <a16:creationId xmlns:a16="http://schemas.microsoft.com/office/drawing/2014/main" id="{ABF3C569-DC0F-BEE9-8F0E-07509461EA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5867" y="1594514"/>
            <a:ext cx="4227444" cy="422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9716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reus | Posterior Epidural Migration of Lumbar Intervertebral Disc Fragment  Mimicking an Epidural Mass | Article">
            <a:extLst>
              <a:ext uri="{FF2B5EF4-FFF2-40B4-BE49-F238E27FC236}">
                <a16:creationId xmlns:a16="http://schemas.microsoft.com/office/drawing/2014/main" id="{2AF1546E-CB7F-2664-74FA-A2D392055D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57809" y="261730"/>
            <a:ext cx="4753837" cy="6334539"/>
          </a:xfrm>
          <a:prstGeom prst="rect">
            <a:avLst/>
          </a:prstGeom>
          <a:noFill/>
          <a:extLst>
            <a:ext uri="{909E8E84-426E-40DD-AFC4-6F175D3DCCD1}">
              <a14:hiddenFill xmlns:a14="http://schemas.microsoft.com/office/drawing/2010/main">
                <a:solidFill>
                  <a:srgbClr val="FFFFFF"/>
                </a:solidFill>
              </a14:hiddenFill>
            </a:ext>
          </a:extLst>
        </p:spPr>
      </p:pic>
      <p:pic>
        <p:nvPicPr>
          <p:cNvPr id="41988" name="Picture 4" descr="Cureus | Posterior Epidural Migration of Lumbar Intervertebral Disc Fragment  Mimicking an Epidural Mass | Article">
            <a:extLst>
              <a:ext uri="{FF2B5EF4-FFF2-40B4-BE49-F238E27FC236}">
                <a16:creationId xmlns:a16="http://schemas.microsoft.com/office/drawing/2014/main" id="{218BF30A-03E9-796E-F986-BA590A163BB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62" t="15459" r="9574" b="39131"/>
          <a:stretch/>
        </p:blipFill>
        <p:spPr bwMode="auto">
          <a:xfrm>
            <a:off x="5483469" y="1577009"/>
            <a:ext cx="4094921" cy="311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7006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reus | Posterior Epidural Migration of Lumbar Intervertebral Disc Fragment  Mimicking an Epidural Mass | Article">
            <a:extLst>
              <a:ext uri="{FF2B5EF4-FFF2-40B4-BE49-F238E27FC236}">
                <a16:creationId xmlns:a16="http://schemas.microsoft.com/office/drawing/2014/main" id="{E438C34D-E3C8-07F9-7F01-51A6EE7E54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62" t="15459" r="9574" b="39131"/>
          <a:stretch/>
        </p:blipFill>
        <p:spPr bwMode="auto">
          <a:xfrm>
            <a:off x="1933351" y="263231"/>
            <a:ext cx="8325297" cy="6331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442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B3EF5-163D-12B9-753A-79758A6E544C}"/>
              </a:ext>
            </a:extLst>
          </p:cNvPr>
          <p:cNvSpPr>
            <a:spLocks noGrp="1"/>
          </p:cNvSpPr>
          <p:nvPr>
            <p:ph type="title"/>
          </p:nvPr>
        </p:nvSpPr>
        <p:spPr>
          <a:xfrm>
            <a:off x="1532238" y="246835"/>
            <a:ext cx="8229600" cy="1143000"/>
          </a:xfrm>
        </p:spPr>
        <p:txBody>
          <a:bodyPr/>
          <a:lstStyle/>
          <a:p>
            <a:pPr algn="ctr"/>
            <a:r>
              <a:rPr lang="en-US" b="1" dirty="0"/>
              <a:t>E – Everything Else </a:t>
            </a:r>
          </a:p>
        </p:txBody>
      </p:sp>
      <p:sp>
        <p:nvSpPr>
          <p:cNvPr id="3" name="Content Placeholder 2">
            <a:extLst>
              <a:ext uri="{FF2B5EF4-FFF2-40B4-BE49-F238E27FC236}">
                <a16:creationId xmlns:a16="http://schemas.microsoft.com/office/drawing/2014/main" id="{E749B1BA-8D85-E716-15F4-1532946A6249}"/>
              </a:ext>
            </a:extLst>
          </p:cNvPr>
          <p:cNvSpPr>
            <a:spLocks noGrp="1"/>
          </p:cNvSpPr>
          <p:nvPr>
            <p:ph idx="1"/>
          </p:nvPr>
        </p:nvSpPr>
        <p:spPr>
          <a:xfrm>
            <a:off x="1025611" y="1550773"/>
            <a:ext cx="3496962" cy="4525963"/>
          </a:xfrm>
        </p:spPr>
        <p:txBody>
          <a:bodyPr>
            <a:normAutofit fontScale="92500" lnSpcReduction="10000"/>
          </a:bodyPr>
          <a:lstStyle/>
          <a:p>
            <a:r>
              <a:rPr lang="en-US" dirty="0"/>
              <a:t>Ligament </a:t>
            </a:r>
          </a:p>
          <a:p>
            <a:r>
              <a:rPr lang="en-US" dirty="0"/>
              <a:t>Nerve</a:t>
            </a:r>
          </a:p>
          <a:p>
            <a:r>
              <a:rPr lang="en-US" dirty="0"/>
              <a:t>Muscle</a:t>
            </a:r>
          </a:p>
          <a:p>
            <a:r>
              <a:rPr lang="en-US" dirty="0"/>
              <a:t>Fat</a:t>
            </a:r>
          </a:p>
          <a:p>
            <a:r>
              <a:rPr lang="en-US" dirty="0"/>
              <a:t>Arteries </a:t>
            </a:r>
          </a:p>
          <a:p>
            <a:pPr lvl="1"/>
            <a:r>
              <a:rPr lang="en-US" dirty="0"/>
              <a:t>Aorta</a:t>
            </a:r>
          </a:p>
          <a:p>
            <a:pPr lvl="1"/>
            <a:r>
              <a:rPr lang="en-US" dirty="0"/>
              <a:t>Vertebral</a:t>
            </a:r>
          </a:p>
          <a:p>
            <a:pPr lvl="1"/>
            <a:r>
              <a:rPr lang="en-US" dirty="0"/>
              <a:t>Carotid</a:t>
            </a:r>
          </a:p>
          <a:p>
            <a:r>
              <a:rPr lang="en-US" dirty="0"/>
              <a:t>Viscera </a:t>
            </a:r>
          </a:p>
          <a:p>
            <a:endParaRPr lang="en-US" dirty="0"/>
          </a:p>
        </p:txBody>
      </p:sp>
      <p:pic>
        <p:nvPicPr>
          <p:cNvPr id="16386" name="Picture 2" descr="Little girl looking through binoculars outdoor Stock Photo - Alamy">
            <a:extLst>
              <a:ext uri="{FF2B5EF4-FFF2-40B4-BE49-F238E27FC236}">
                <a16:creationId xmlns:a16="http://schemas.microsoft.com/office/drawing/2014/main" id="{AD23CB2E-E4E1-F923-57EA-A42CE6AB20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021"/>
          <a:stretch>
            <a:fillRect/>
          </a:stretch>
        </p:blipFill>
        <p:spPr bwMode="auto">
          <a:xfrm>
            <a:off x="6310184" y="1971053"/>
            <a:ext cx="4366054"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3165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34 Abdominal Aortic Aneurysm | Radiology Key">
            <a:extLst>
              <a:ext uri="{FF2B5EF4-FFF2-40B4-BE49-F238E27FC236}">
                <a16:creationId xmlns:a16="http://schemas.microsoft.com/office/drawing/2014/main" id="{E0594C94-518F-1CE9-3611-223D1576DC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015" r="4299" b="6034"/>
          <a:stretch/>
        </p:blipFill>
        <p:spPr bwMode="auto">
          <a:xfrm>
            <a:off x="185529" y="303972"/>
            <a:ext cx="11820941" cy="5942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75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Florida Rules vs. CPT Guidelines</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Florida requires chart content that supports both legal record compliance and billing support.</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40080" y="1645920"/>
            <a:ext cx="5394960" cy="3977640"/>
          </a:xfrm>
          <a:prstGeom prst="roundRect">
            <a:avLst>
              <a:gd name="adj" fmla="val 1609"/>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804672" y="1764792"/>
            <a:ext cx="506577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CPT / payer focus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804672" y="2084832"/>
            <a:ext cx="506577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22960" y="2176272"/>
            <a:ext cx="5029200" cy="333756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Medical necessity for each billed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Documentation that supports the code selected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Procedure detail, body region, and service rationale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Time or complexity when the code requires it</a:t>
            </a: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6199632" y="1645920"/>
            <a:ext cx="5349240" cy="3977640"/>
          </a:xfrm>
          <a:prstGeom prst="roundRect">
            <a:avLst>
              <a:gd name="adj" fmla="val 1609"/>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6364224" y="1764792"/>
            <a:ext cx="502005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Florida Board / legal focus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6364224" y="2084832"/>
            <a:ext cx="502005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6382512" y="2176272"/>
            <a:ext cx="4983480" cy="333756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History, symptomatology, exam findings, diagnosis, prognosis, assessment, treatment plan, and treatment rendered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Daily record entries dated with provider identity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Late entries clearly marked as late entries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Retention and release obligations governed by state rule and statute</a:t>
            </a: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777240" y="5806440"/>
            <a:ext cx="10835640" cy="365760"/>
          </a:xfrm>
          <a:prstGeom prst="roundRect">
            <a:avLst>
              <a:gd name="adj" fmla="val 17500"/>
            </a:avLst>
          </a:prstGeom>
          <a:solidFill>
            <a:srgbClr val="FFF7E7"/>
          </a:solidFill>
          <a:ln w="15240">
            <a:solidFill>
              <a:srgbClr val="E3C77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941832" y="5934456"/>
            <a:ext cx="10506456" cy="10972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Bottom line: a chart may be billable yet still fall short of Florida Board record standards if required clinical elements are missing.</a:t>
            </a:r>
            <a:endParaRPr kumimoji="0" lang="en-US" sz="1400" b="0" i="0" u="none" strike="noStrike" kern="1200" cap="none" spc="0" normalizeH="0" baseline="0" noProof="0" dirty="0">
              <a:ln>
                <a:noFill/>
              </a:ln>
              <a:solidFill>
                <a:prstClr val="black"/>
              </a:solidFill>
              <a:effectLst/>
              <a:uLnTx/>
              <a:uFillTx/>
              <a:latin typeface="Aptos"/>
              <a:ea typeface="+mn-ea"/>
              <a:cs typeface="+mn-cs"/>
            </a:endParaRPr>
          </a:p>
        </p:txBody>
      </p:sp>
      <p:pic>
        <p:nvPicPr>
          <p:cNvPr id="15" name="Picture 14">
            <a:extLst>
              <a:ext uri="{FF2B5EF4-FFF2-40B4-BE49-F238E27FC236}">
                <a16:creationId xmlns:a16="http://schemas.microsoft.com/office/drawing/2014/main" id="{90013249-5C33-A2C7-8CC0-BF5CFA509E77}"/>
              </a:ext>
            </a:extLst>
          </p:cNvPr>
          <p:cNvPicPr>
            <a:picLocks noChangeAspect="1"/>
          </p:cNvPicPr>
          <p:nvPr/>
        </p:nvPicPr>
        <p:blipFill>
          <a:blip r:embed="rId3"/>
          <a:stretch>
            <a:fillRect/>
          </a:stretch>
        </p:blipFill>
        <p:spPr>
          <a:xfrm>
            <a:off x="264160" y="0"/>
            <a:ext cx="4673600" cy="393700"/>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3AF3B7D3-3283-9A42-B64D-4745FA993CBB}"/>
              </a:ext>
            </a:extLst>
          </p:cNvPr>
          <p:cNvPicPr>
            <a:picLocks noChangeAspect="1"/>
          </p:cNvPicPr>
          <p:nvPr/>
        </p:nvPicPr>
        <p:blipFill rotWithShape="1">
          <a:blip r:embed="rId3"/>
          <a:srcRect l="14777" r="17446" b="4187"/>
          <a:stretch/>
        </p:blipFill>
        <p:spPr>
          <a:xfrm>
            <a:off x="363071" y="147916"/>
            <a:ext cx="5311589" cy="6225989"/>
          </a:xfrm>
          <a:prstGeom prst="rect">
            <a:avLst/>
          </a:prstGeom>
        </p:spPr>
      </p:pic>
      <p:pic>
        <p:nvPicPr>
          <p:cNvPr id="7" name="Picture 6" descr="A picture containing text, ground, reptile, turtle&#10;&#10;Description automatically generated">
            <a:extLst>
              <a:ext uri="{FF2B5EF4-FFF2-40B4-BE49-F238E27FC236}">
                <a16:creationId xmlns:a16="http://schemas.microsoft.com/office/drawing/2014/main" id="{11FA8E58-328D-9A49-A0F9-88D462AF1F91}"/>
              </a:ext>
            </a:extLst>
          </p:cNvPr>
          <p:cNvPicPr>
            <a:picLocks noChangeAspect="1"/>
          </p:cNvPicPr>
          <p:nvPr/>
        </p:nvPicPr>
        <p:blipFill rotWithShape="1">
          <a:blip r:embed="rId4"/>
          <a:srcRect l="21128" t="2536" r="24423" b="8714"/>
          <a:stretch/>
        </p:blipFill>
        <p:spPr>
          <a:xfrm>
            <a:off x="5992649" y="591670"/>
            <a:ext cx="5836280" cy="5674659"/>
          </a:xfrm>
          <a:prstGeom prst="rect">
            <a:avLst/>
          </a:prstGeom>
        </p:spPr>
      </p:pic>
      <mc:AlternateContent xmlns:mc="http://schemas.openxmlformats.org/markup-compatibility/2006" xmlns:p14="http://schemas.microsoft.com/office/powerpoint/2010/main">
        <mc:Choice Requires="p14">
          <p:contentPart p14:bwMode="auto" r:id="rId5">
            <p14:nvContentPartPr>
              <p14:cNvPr id="20" name="Ink 19">
                <a:extLst>
                  <a:ext uri="{FF2B5EF4-FFF2-40B4-BE49-F238E27FC236}">
                    <a16:creationId xmlns:a16="http://schemas.microsoft.com/office/drawing/2014/main" id="{5C834DC1-54F5-5E40-BDCD-91FC7F7212E3}"/>
                  </a:ext>
                </a:extLst>
              </p14:cNvPr>
              <p14:cNvContentPartPr/>
              <p14:nvPr/>
            </p14:nvContentPartPr>
            <p14:xfrm>
              <a:off x="7231616" y="1519391"/>
              <a:ext cx="3142080" cy="2262600"/>
            </p14:xfrm>
          </p:contentPart>
        </mc:Choice>
        <mc:Fallback xmlns="">
          <p:pic>
            <p:nvPicPr>
              <p:cNvPr id="20" name="Ink 19">
                <a:extLst>
                  <a:ext uri="{FF2B5EF4-FFF2-40B4-BE49-F238E27FC236}">
                    <a16:creationId xmlns:a16="http://schemas.microsoft.com/office/drawing/2014/main" id="{5C834DC1-54F5-5E40-BDCD-91FC7F7212E3}"/>
                  </a:ext>
                </a:extLst>
              </p:cNvPr>
              <p:cNvPicPr/>
              <p:nvPr/>
            </p:nvPicPr>
            <p:blipFill>
              <a:blip r:embed="rId6"/>
              <a:stretch>
                <a:fillRect/>
              </a:stretch>
            </p:blipFill>
            <p:spPr>
              <a:xfrm>
                <a:off x="7213616" y="1501751"/>
                <a:ext cx="3177720" cy="22982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21" name="Ink 20">
                <a:extLst>
                  <a:ext uri="{FF2B5EF4-FFF2-40B4-BE49-F238E27FC236}">
                    <a16:creationId xmlns:a16="http://schemas.microsoft.com/office/drawing/2014/main" id="{EFC49910-DFDC-B347-960E-B346F5870C5B}"/>
                  </a:ext>
                </a:extLst>
              </p14:cNvPr>
              <p14:cNvContentPartPr/>
              <p14:nvPr/>
            </p14:nvContentPartPr>
            <p14:xfrm>
              <a:off x="7418816" y="1667711"/>
              <a:ext cx="2688840" cy="2010960"/>
            </p14:xfrm>
          </p:contentPart>
        </mc:Choice>
        <mc:Fallback xmlns="">
          <p:pic>
            <p:nvPicPr>
              <p:cNvPr id="21" name="Ink 20">
                <a:extLst>
                  <a:ext uri="{FF2B5EF4-FFF2-40B4-BE49-F238E27FC236}">
                    <a16:creationId xmlns:a16="http://schemas.microsoft.com/office/drawing/2014/main" id="{EFC49910-DFDC-B347-960E-B346F5870C5B}"/>
                  </a:ext>
                </a:extLst>
              </p:cNvPr>
              <p:cNvPicPr/>
              <p:nvPr/>
            </p:nvPicPr>
            <p:blipFill>
              <a:blip r:embed="rId8"/>
              <a:stretch>
                <a:fillRect/>
              </a:stretch>
            </p:blipFill>
            <p:spPr>
              <a:xfrm>
                <a:off x="7401176" y="1650071"/>
                <a:ext cx="2724480" cy="2046600"/>
              </a:xfrm>
              <a:prstGeom prst="rect">
                <a:avLst/>
              </a:prstGeom>
            </p:spPr>
          </p:pic>
        </mc:Fallback>
      </mc:AlternateContent>
    </p:spTree>
    <p:extLst>
      <p:ext uri="{BB962C8B-B14F-4D97-AF65-F5344CB8AC3E}">
        <p14:creationId xmlns:p14="http://schemas.microsoft.com/office/powerpoint/2010/main" val="34509958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ncy 25% off or a free bottle of wine?? - The Trusty Servant Ltd">
            <a:extLst>
              <a:ext uri="{FF2B5EF4-FFF2-40B4-BE49-F238E27FC236}">
                <a16:creationId xmlns:a16="http://schemas.microsoft.com/office/drawing/2014/main" id="{E009CDFE-5EB3-D040-B13C-DD63256BA1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563" y="903735"/>
            <a:ext cx="7131424" cy="42788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d down icon - Free red arrow icons">
            <a:extLst>
              <a:ext uri="{FF2B5EF4-FFF2-40B4-BE49-F238E27FC236}">
                <a16:creationId xmlns:a16="http://schemas.microsoft.com/office/drawing/2014/main" id="{253D1025-8AF2-414C-AD4D-F6063A88A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a:off x="1095575" y="1783982"/>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0358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circle&#10;&#10;Description automatically generated">
            <a:extLst>
              <a:ext uri="{FF2B5EF4-FFF2-40B4-BE49-F238E27FC236}">
                <a16:creationId xmlns:a16="http://schemas.microsoft.com/office/drawing/2014/main" id="{6F4F55C7-54F3-30CF-9492-842F3BA58FF1}"/>
              </a:ext>
            </a:extLst>
          </p:cNvPr>
          <p:cNvPicPr>
            <a:picLocks noChangeAspect="1"/>
          </p:cNvPicPr>
          <p:nvPr/>
        </p:nvPicPr>
        <p:blipFill rotWithShape="1">
          <a:blip r:embed="rId2"/>
          <a:srcRect l="15330" t="10512" r="53123" b="42322"/>
          <a:stretch/>
        </p:blipFill>
        <p:spPr>
          <a:xfrm>
            <a:off x="3708399" y="0"/>
            <a:ext cx="5249333" cy="6507736"/>
          </a:xfrm>
          <a:prstGeom prst="rect">
            <a:avLst/>
          </a:prstGeom>
        </p:spPr>
      </p:pic>
      <p:cxnSp>
        <p:nvCxnSpPr>
          <p:cNvPr id="6" name="Straight Connector 5">
            <a:extLst>
              <a:ext uri="{FF2B5EF4-FFF2-40B4-BE49-F238E27FC236}">
                <a16:creationId xmlns:a16="http://schemas.microsoft.com/office/drawing/2014/main" id="{EE04A113-689D-C51A-5256-40A55AC78E4B}"/>
              </a:ext>
            </a:extLst>
          </p:cNvPr>
          <p:cNvCxnSpPr/>
          <p:nvPr/>
        </p:nvCxnSpPr>
        <p:spPr>
          <a:xfrm>
            <a:off x="6333066" y="135467"/>
            <a:ext cx="0" cy="3793066"/>
          </a:xfrm>
          <a:prstGeom prst="line">
            <a:avLst/>
          </a:prstGeom>
          <a:ln w="698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E3939A6-98E6-1EDB-D827-2C3DA4BA85FF}"/>
              </a:ext>
            </a:extLst>
          </p:cNvPr>
          <p:cNvCxnSpPr>
            <a:cxnSpLocks/>
          </p:cNvCxnSpPr>
          <p:nvPr/>
        </p:nvCxnSpPr>
        <p:spPr>
          <a:xfrm flipH="1">
            <a:off x="3860799" y="2048933"/>
            <a:ext cx="4707467" cy="0"/>
          </a:xfrm>
          <a:prstGeom prst="line">
            <a:avLst/>
          </a:prstGeom>
          <a:ln w="698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DF5F145-5F34-5609-E11D-C4A7B4160A5F}"/>
              </a:ext>
            </a:extLst>
          </p:cNvPr>
          <p:cNvSpPr txBox="1"/>
          <p:nvPr/>
        </p:nvSpPr>
        <p:spPr>
          <a:xfrm>
            <a:off x="5260894" y="963690"/>
            <a:ext cx="497252" cy="830997"/>
          </a:xfrm>
          <a:prstGeom prst="rect">
            <a:avLst/>
          </a:prstGeom>
          <a:noFill/>
        </p:spPr>
        <p:txBody>
          <a:bodyPr wrap="none" rtlCol="0">
            <a:spAutoFit/>
          </a:bodyPr>
          <a:lstStyle/>
          <a:p>
            <a:r>
              <a:rPr lang="en-US" sz="4800" dirty="0"/>
              <a:t>1</a:t>
            </a:r>
          </a:p>
        </p:txBody>
      </p:sp>
      <p:sp>
        <p:nvSpPr>
          <p:cNvPr id="10" name="TextBox 9">
            <a:extLst>
              <a:ext uri="{FF2B5EF4-FFF2-40B4-BE49-F238E27FC236}">
                <a16:creationId xmlns:a16="http://schemas.microsoft.com/office/drawing/2014/main" id="{102F5A3C-5098-47D4-8DA1-7A01DFB7EF7E}"/>
              </a:ext>
            </a:extLst>
          </p:cNvPr>
          <p:cNvSpPr txBox="1"/>
          <p:nvPr/>
        </p:nvSpPr>
        <p:spPr>
          <a:xfrm>
            <a:off x="6907987" y="963690"/>
            <a:ext cx="497252" cy="830997"/>
          </a:xfrm>
          <a:prstGeom prst="rect">
            <a:avLst/>
          </a:prstGeom>
          <a:noFill/>
        </p:spPr>
        <p:txBody>
          <a:bodyPr wrap="none" rtlCol="0">
            <a:spAutoFit/>
          </a:bodyPr>
          <a:lstStyle/>
          <a:p>
            <a:r>
              <a:rPr lang="en-US" sz="4800" dirty="0"/>
              <a:t>2</a:t>
            </a:r>
          </a:p>
        </p:txBody>
      </p:sp>
      <p:sp>
        <p:nvSpPr>
          <p:cNvPr id="11" name="TextBox 10">
            <a:extLst>
              <a:ext uri="{FF2B5EF4-FFF2-40B4-BE49-F238E27FC236}">
                <a16:creationId xmlns:a16="http://schemas.microsoft.com/office/drawing/2014/main" id="{6CAD887C-8017-1E60-322C-3E99DC980213}"/>
              </a:ext>
            </a:extLst>
          </p:cNvPr>
          <p:cNvSpPr txBox="1"/>
          <p:nvPr/>
        </p:nvSpPr>
        <p:spPr>
          <a:xfrm>
            <a:off x="5260894" y="2302548"/>
            <a:ext cx="497252" cy="830997"/>
          </a:xfrm>
          <a:prstGeom prst="rect">
            <a:avLst/>
          </a:prstGeom>
          <a:noFill/>
        </p:spPr>
        <p:txBody>
          <a:bodyPr wrap="none" rtlCol="0">
            <a:spAutoFit/>
          </a:bodyPr>
          <a:lstStyle/>
          <a:p>
            <a:r>
              <a:rPr lang="en-US" sz="4800" dirty="0"/>
              <a:t>3</a:t>
            </a:r>
          </a:p>
        </p:txBody>
      </p:sp>
      <p:sp>
        <p:nvSpPr>
          <p:cNvPr id="12" name="TextBox 11">
            <a:extLst>
              <a:ext uri="{FF2B5EF4-FFF2-40B4-BE49-F238E27FC236}">
                <a16:creationId xmlns:a16="http://schemas.microsoft.com/office/drawing/2014/main" id="{2C77BAD2-5F09-3FF0-6CC6-532B5562A589}"/>
              </a:ext>
            </a:extLst>
          </p:cNvPr>
          <p:cNvSpPr txBox="1"/>
          <p:nvPr/>
        </p:nvSpPr>
        <p:spPr>
          <a:xfrm>
            <a:off x="6907987" y="2302547"/>
            <a:ext cx="497252" cy="830997"/>
          </a:xfrm>
          <a:prstGeom prst="rect">
            <a:avLst/>
          </a:prstGeom>
          <a:noFill/>
        </p:spPr>
        <p:txBody>
          <a:bodyPr wrap="none" rtlCol="0">
            <a:spAutoFit/>
          </a:bodyPr>
          <a:lstStyle/>
          <a:p>
            <a:r>
              <a:rPr lang="en-US" sz="4800" dirty="0"/>
              <a:t>4</a:t>
            </a:r>
          </a:p>
        </p:txBody>
      </p:sp>
    </p:spTree>
    <p:extLst>
      <p:ext uri="{BB962C8B-B14F-4D97-AF65-F5344CB8AC3E}">
        <p14:creationId xmlns:p14="http://schemas.microsoft.com/office/powerpoint/2010/main" val="30875057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circle&#10;&#10;Description automatically generated">
            <a:extLst>
              <a:ext uri="{FF2B5EF4-FFF2-40B4-BE49-F238E27FC236}">
                <a16:creationId xmlns:a16="http://schemas.microsoft.com/office/drawing/2014/main" id="{20B51A92-943E-1D8F-D716-4B72E4A7AD94}"/>
              </a:ext>
            </a:extLst>
          </p:cNvPr>
          <p:cNvPicPr>
            <a:picLocks noChangeAspect="1"/>
          </p:cNvPicPr>
          <p:nvPr/>
        </p:nvPicPr>
        <p:blipFill rotWithShape="1">
          <a:blip r:embed="rId2"/>
          <a:srcRect l="14777" r="17446" b="4187"/>
          <a:stretch/>
        </p:blipFill>
        <p:spPr>
          <a:xfrm>
            <a:off x="3592605" y="180539"/>
            <a:ext cx="5311589" cy="6225989"/>
          </a:xfrm>
          <a:prstGeom prst="rect">
            <a:avLst/>
          </a:prstGeom>
        </p:spPr>
      </p:pic>
    </p:spTree>
    <p:extLst>
      <p:ext uri="{BB962C8B-B14F-4D97-AF65-F5344CB8AC3E}">
        <p14:creationId xmlns:p14="http://schemas.microsoft.com/office/powerpoint/2010/main" val="13042888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ancy 25% off or a free bottle of wine?? - The Trusty Servant Ltd">
            <a:extLst>
              <a:ext uri="{FF2B5EF4-FFF2-40B4-BE49-F238E27FC236}">
                <a16:creationId xmlns:a16="http://schemas.microsoft.com/office/drawing/2014/main" id="{DFF7E116-5F2E-084A-B17C-8CBA59124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0596" y="1102402"/>
            <a:ext cx="7131424" cy="42788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ed down icon - Free red arrow icons">
            <a:extLst>
              <a:ext uri="{FF2B5EF4-FFF2-40B4-BE49-F238E27FC236}">
                <a16:creationId xmlns:a16="http://schemas.microsoft.com/office/drawing/2014/main" id="{43E51AAB-92C5-FA42-A33A-A716492DC4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069" y="2171439"/>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015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linedrawing&#10;&#10;Description automatically generated">
            <a:extLst>
              <a:ext uri="{FF2B5EF4-FFF2-40B4-BE49-F238E27FC236}">
                <a16:creationId xmlns:a16="http://schemas.microsoft.com/office/drawing/2014/main" id="{5AACDA27-1F32-5D44-A288-92358FA43F5B}"/>
              </a:ext>
            </a:extLst>
          </p:cNvPr>
          <p:cNvPicPr>
            <a:picLocks noChangeAspect="1"/>
          </p:cNvPicPr>
          <p:nvPr/>
        </p:nvPicPr>
        <p:blipFill rotWithShape="1">
          <a:blip r:embed="rId3"/>
          <a:srcRect l="16434" r="18823"/>
          <a:stretch/>
        </p:blipFill>
        <p:spPr>
          <a:xfrm>
            <a:off x="129194" y="596042"/>
            <a:ext cx="11933611" cy="5665915"/>
          </a:xfrm>
          <a:prstGeom prst="rect">
            <a:avLst/>
          </a:prstGeom>
        </p:spPr>
      </p:pic>
    </p:spTree>
    <p:extLst>
      <p:ext uri="{BB962C8B-B14F-4D97-AF65-F5344CB8AC3E}">
        <p14:creationId xmlns:p14="http://schemas.microsoft.com/office/powerpoint/2010/main" val="29490597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1C8C7466-E392-6A49-8119-398A2EEE9881}"/>
              </a:ext>
            </a:extLst>
          </p:cNvPr>
          <p:cNvPicPr>
            <a:picLocks noChangeAspect="1"/>
          </p:cNvPicPr>
          <p:nvPr/>
        </p:nvPicPr>
        <p:blipFill>
          <a:blip r:embed="rId3"/>
          <a:stretch>
            <a:fillRect/>
          </a:stretch>
        </p:blipFill>
        <p:spPr>
          <a:xfrm>
            <a:off x="372140" y="338522"/>
            <a:ext cx="11617841" cy="6010835"/>
          </a:xfrm>
          <a:prstGeom prst="rect">
            <a:avLst/>
          </a:prstGeom>
        </p:spPr>
      </p:pic>
    </p:spTree>
    <p:extLst>
      <p:ext uri="{BB962C8B-B14F-4D97-AF65-F5344CB8AC3E}">
        <p14:creationId xmlns:p14="http://schemas.microsoft.com/office/powerpoint/2010/main" val="20140616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linedrawing&#10;&#10;Description automatically generated">
            <a:extLst>
              <a:ext uri="{FF2B5EF4-FFF2-40B4-BE49-F238E27FC236}">
                <a16:creationId xmlns:a16="http://schemas.microsoft.com/office/drawing/2014/main" id="{857BC614-360B-F548-8613-546AB48FB104}"/>
              </a:ext>
            </a:extLst>
          </p:cNvPr>
          <p:cNvPicPr>
            <a:picLocks noChangeAspect="1"/>
          </p:cNvPicPr>
          <p:nvPr/>
        </p:nvPicPr>
        <p:blipFill rotWithShape="1">
          <a:blip r:embed="rId3"/>
          <a:srcRect l="3375" r="7956"/>
          <a:stretch/>
        </p:blipFill>
        <p:spPr>
          <a:xfrm>
            <a:off x="336177" y="538299"/>
            <a:ext cx="11540904" cy="5956630"/>
          </a:xfrm>
          <a:prstGeom prst="rect">
            <a:avLst/>
          </a:prstGeom>
        </p:spPr>
      </p:pic>
    </p:spTree>
    <p:extLst>
      <p:ext uri="{BB962C8B-B14F-4D97-AF65-F5344CB8AC3E}">
        <p14:creationId xmlns:p14="http://schemas.microsoft.com/office/powerpoint/2010/main" val="15013806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852346" y="131463"/>
            <a:ext cx="8487002" cy="707886"/>
          </a:xfrm>
          <a:prstGeom prst="rect">
            <a:avLst/>
          </a:prstGeom>
          <a:noFill/>
        </p:spPr>
        <p:txBody>
          <a:bodyPr wrap="none">
            <a:spAutoFit/>
          </a:bodyPr>
          <a:lstStyle/>
          <a:p>
            <a:pPr algn="ctr"/>
            <a:r>
              <a:rPr sz="4000" b="1" dirty="0">
                <a:solidFill>
                  <a:srgbClr val="FFFFFF"/>
                </a:solidFill>
              </a:rPr>
              <a:t>Alteration of Motion Segment Integrity</a:t>
            </a:r>
          </a:p>
        </p:txBody>
      </p:sp>
      <p:sp>
        <p:nvSpPr>
          <p:cNvPr id="5" name="TextBox 4"/>
          <p:cNvSpPr txBox="1"/>
          <p:nvPr/>
        </p:nvSpPr>
        <p:spPr>
          <a:xfrm>
            <a:off x="548640" y="1636776"/>
            <a:ext cx="6858994" cy="3970318"/>
          </a:xfrm>
          <a:prstGeom prst="rect">
            <a:avLst/>
          </a:prstGeom>
          <a:noFill/>
        </p:spPr>
        <p:txBody>
          <a:bodyPr wrap="none">
            <a:spAutoFit/>
          </a:bodyPr>
          <a:lstStyle/>
          <a:p>
            <a:pPr>
              <a:defRPr sz="2800"/>
            </a:pPr>
            <a:r>
              <a:rPr b="1" u="sng" dirty="0"/>
              <a:t>AMA Guides 5th &amp; 6th Edition</a:t>
            </a:r>
          </a:p>
          <a:p>
            <a:pPr>
              <a:defRPr sz="2800"/>
            </a:pPr>
            <a:endParaRPr lang="en-US" dirty="0"/>
          </a:p>
          <a:p>
            <a:pPr>
              <a:defRPr sz="2800"/>
            </a:pPr>
            <a:r>
              <a:rPr dirty="0"/>
              <a:t>Angular motion thresholds</a:t>
            </a:r>
          </a:p>
          <a:p>
            <a:pPr>
              <a:defRPr sz="2800"/>
            </a:pPr>
            <a:endParaRPr lang="en-US" dirty="0"/>
          </a:p>
          <a:p>
            <a:pPr>
              <a:defRPr sz="2800"/>
            </a:pPr>
            <a:r>
              <a:rPr dirty="0"/>
              <a:t>Translational measurements</a:t>
            </a:r>
          </a:p>
          <a:p>
            <a:pPr>
              <a:defRPr sz="2800"/>
            </a:pPr>
            <a:endParaRPr lang="en-US" dirty="0"/>
          </a:p>
          <a:p>
            <a:pPr>
              <a:defRPr sz="2800"/>
            </a:pPr>
            <a:r>
              <a:rPr dirty="0"/>
              <a:t>Clinical correlation required</a:t>
            </a:r>
            <a:endParaRPr lang="en-US" dirty="0"/>
          </a:p>
          <a:p>
            <a:pPr marL="457200" indent="-457200">
              <a:buFont typeface="Arial" panose="020B0604020202020204" pitchFamily="34" charset="0"/>
              <a:buChar char="•"/>
              <a:defRPr sz="2800"/>
            </a:pPr>
            <a:r>
              <a:rPr lang="en-US" dirty="0"/>
              <a:t>Best when confirmed by STIR view on MRI </a:t>
            </a:r>
          </a:p>
          <a:p>
            <a:pPr marL="914400" lvl="1" indent="-457200">
              <a:buFont typeface="Arial" panose="020B0604020202020204" pitchFamily="34" charset="0"/>
              <a:buChar char="•"/>
              <a:defRPr sz="2800"/>
            </a:pPr>
            <a:r>
              <a:rPr lang="en-US" dirty="0"/>
              <a:t>Increased signal in spinal ligament </a:t>
            </a:r>
            <a:endParaRPr dirty="0"/>
          </a:p>
        </p:txBody>
      </p:sp>
      <p:sp>
        <p:nvSpPr>
          <p:cNvPr id="7" name="TextBox 6">
            <a:extLst>
              <a:ext uri="{FF2B5EF4-FFF2-40B4-BE49-F238E27FC236}">
                <a16:creationId xmlns:a16="http://schemas.microsoft.com/office/drawing/2014/main" id="{08CE0C2B-8569-8002-BA1C-29CCF393E612}"/>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17410" name="Picture 2" descr="AMA Guides® to the Evaluation of Permanent Impairment, 6th Edition (2008) |  ama">
            <a:extLst>
              <a:ext uri="{FF2B5EF4-FFF2-40B4-BE49-F238E27FC236}">
                <a16:creationId xmlns:a16="http://schemas.microsoft.com/office/drawing/2014/main" id="{552A2F23-D241-2042-444E-39A5C3464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7781" y="1444752"/>
            <a:ext cx="3648456" cy="48646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02F76-4DDC-8650-F399-04AFC68E02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E1157E-A3BE-7FB7-52D3-613F469AB06C}"/>
              </a:ext>
            </a:extLst>
          </p:cNvPr>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04C8C2A5-5CAC-58B5-8BC9-52286434B4A8}"/>
              </a:ext>
            </a:extLst>
          </p:cNvPr>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A7D1D3D1-11C2-2046-C021-7FB95AB1E578}"/>
              </a:ext>
            </a:extLst>
          </p:cNvPr>
          <p:cNvSpPr txBox="1"/>
          <p:nvPr/>
        </p:nvSpPr>
        <p:spPr>
          <a:xfrm>
            <a:off x="1791539" y="185056"/>
            <a:ext cx="8487002" cy="707886"/>
          </a:xfrm>
          <a:prstGeom prst="rect">
            <a:avLst/>
          </a:prstGeom>
          <a:noFill/>
        </p:spPr>
        <p:txBody>
          <a:bodyPr wrap="none">
            <a:spAutoFit/>
          </a:bodyPr>
          <a:lstStyle/>
          <a:p>
            <a:pPr algn="ctr"/>
            <a:r>
              <a:rPr sz="4000" b="1" dirty="0">
                <a:solidFill>
                  <a:srgbClr val="FFFFFF"/>
                </a:solidFill>
              </a:rPr>
              <a:t>Alteration of Motion Segment Integrity</a:t>
            </a:r>
          </a:p>
        </p:txBody>
      </p:sp>
      <p:sp>
        <p:nvSpPr>
          <p:cNvPr id="7" name="TextBox 6">
            <a:extLst>
              <a:ext uri="{FF2B5EF4-FFF2-40B4-BE49-F238E27FC236}">
                <a16:creationId xmlns:a16="http://schemas.microsoft.com/office/drawing/2014/main" id="{41B5EC50-C7EB-C181-C6B3-CD8025ED68DB}"/>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6" name="Picture 5" descr="A page of a book&#10;&#10;Description automatically generated">
            <a:extLst>
              <a:ext uri="{FF2B5EF4-FFF2-40B4-BE49-F238E27FC236}">
                <a16:creationId xmlns:a16="http://schemas.microsoft.com/office/drawing/2014/main" id="{9ECFCA15-2D6F-4F1E-A796-0766541772C7}"/>
              </a:ext>
            </a:extLst>
          </p:cNvPr>
          <p:cNvPicPr>
            <a:picLocks noChangeAspect="1"/>
          </p:cNvPicPr>
          <p:nvPr/>
        </p:nvPicPr>
        <p:blipFill>
          <a:blip r:embed="rId2"/>
          <a:srcRect l="40635"/>
          <a:stretch>
            <a:fillRect/>
          </a:stretch>
        </p:blipFill>
        <p:spPr>
          <a:xfrm rot="5400000">
            <a:off x="3164381" y="668587"/>
            <a:ext cx="4789716" cy="6051179"/>
          </a:xfrm>
          <a:prstGeom prst="rect">
            <a:avLst/>
          </a:prstGeom>
        </p:spPr>
      </p:pic>
    </p:spTree>
    <p:extLst>
      <p:ext uri="{BB962C8B-B14F-4D97-AF65-F5344CB8AC3E}">
        <p14:creationId xmlns:p14="http://schemas.microsoft.com/office/powerpoint/2010/main" val="199322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Initial Visit Checklist</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The first encounter should establish medical necessity, clinical reasoning, and the treatment plan.</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40080" y="1645920"/>
            <a:ext cx="3703320" cy="4526280"/>
          </a:xfrm>
          <a:prstGeom prst="roundRect">
            <a:avLst>
              <a:gd name="adj" fmla="val 1728"/>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804672" y="1764792"/>
            <a:ext cx="337413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History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804672" y="2084832"/>
            <a:ext cx="337413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22960" y="2176272"/>
            <a:ext cx="3337560" cy="38862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Chief complaint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Mechanism of injury or onset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History of present illness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Relevant past medical history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Medication list when applicable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Review of systems when clinically appropriate</a:t>
            </a: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4498848" y="1645920"/>
            <a:ext cx="3456432" cy="4526280"/>
          </a:xfrm>
          <a:prstGeom prst="roundRect">
            <a:avLst>
              <a:gd name="adj" fmla="val 1852"/>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4663440" y="1764792"/>
            <a:ext cx="3127248"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Examination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4663440" y="2084832"/>
            <a:ext cx="3127248"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4681728" y="2176272"/>
            <a:ext cx="3090672" cy="38862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Orthopedic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Neurological findings when indicated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Range-of-motion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Palpatory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Functional limitations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Imaging only when medically or clinically indicated</a:t>
            </a: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8110728" y="1645920"/>
            <a:ext cx="3438144" cy="4526280"/>
          </a:xfrm>
          <a:prstGeom prst="roundRect">
            <a:avLst>
              <a:gd name="adj" fmla="val 1862"/>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8275320" y="1764792"/>
            <a:ext cx="3108960"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Clinical determination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Shape 12"/>
          <p:cNvSpPr/>
          <p:nvPr/>
        </p:nvSpPr>
        <p:spPr>
          <a:xfrm>
            <a:off x="8275320" y="2084832"/>
            <a:ext cx="3108960"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 13"/>
          <p:cNvSpPr/>
          <p:nvPr/>
        </p:nvSpPr>
        <p:spPr>
          <a:xfrm>
            <a:off x="8293608" y="2176272"/>
            <a:ext cx="3072384" cy="388620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Diagnosis or clinical impression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Prognosis documented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Assessment of current status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Goals of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Visit frequency and expected duration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Specific procedures planned and reassessment / discharge criteria</a:t>
            </a: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p:txBody>
      </p:sp>
      <p:pic>
        <p:nvPicPr>
          <p:cNvPr id="17" name="Picture 16">
            <a:extLst>
              <a:ext uri="{FF2B5EF4-FFF2-40B4-BE49-F238E27FC236}">
                <a16:creationId xmlns:a16="http://schemas.microsoft.com/office/drawing/2014/main" id="{A29A108B-7EF7-079E-FB37-EC3DD9007564}"/>
              </a:ext>
            </a:extLst>
          </p:cNvPr>
          <p:cNvPicPr>
            <a:picLocks noChangeAspect="1"/>
          </p:cNvPicPr>
          <p:nvPr/>
        </p:nvPicPr>
        <p:blipFill>
          <a:blip r:embed="rId3"/>
          <a:stretch>
            <a:fillRect/>
          </a:stretch>
        </p:blipFill>
        <p:spPr>
          <a:xfrm>
            <a:off x="264160" y="0"/>
            <a:ext cx="4673600" cy="3937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095777" y="103257"/>
            <a:ext cx="8000139" cy="707886"/>
          </a:xfrm>
          <a:prstGeom prst="rect">
            <a:avLst/>
          </a:prstGeom>
          <a:noFill/>
        </p:spPr>
        <p:txBody>
          <a:bodyPr wrap="none">
            <a:spAutoFit/>
          </a:bodyPr>
          <a:lstStyle/>
          <a:p>
            <a:pPr algn="ctr"/>
            <a:r>
              <a:rPr sz="4000" b="1" dirty="0">
                <a:solidFill>
                  <a:srgbClr val="FFFFFF"/>
                </a:solidFill>
              </a:rPr>
              <a:t>Defensible Documentation Language</a:t>
            </a:r>
          </a:p>
        </p:txBody>
      </p:sp>
      <p:sp>
        <p:nvSpPr>
          <p:cNvPr id="5" name="TextBox 4"/>
          <p:cNvSpPr txBox="1"/>
          <p:nvPr/>
        </p:nvSpPr>
        <p:spPr>
          <a:xfrm>
            <a:off x="230244" y="1542395"/>
            <a:ext cx="7245766" cy="4401205"/>
          </a:xfrm>
          <a:prstGeom prst="rect">
            <a:avLst/>
          </a:prstGeom>
          <a:noFill/>
        </p:spPr>
        <p:txBody>
          <a:bodyPr wrap="none">
            <a:spAutoFit/>
          </a:bodyPr>
          <a:lstStyle/>
          <a:p>
            <a:pPr>
              <a:defRPr sz="2800"/>
            </a:pPr>
            <a:r>
              <a:rPr dirty="0"/>
              <a:t>Objective measurement vs opinion</a:t>
            </a:r>
            <a:endParaRPr lang="en-US" dirty="0"/>
          </a:p>
          <a:p>
            <a:pPr marL="914400" lvl="1" indent="-457200">
              <a:buFont typeface="Arial" panose="020B0604020202020204" pitchFamily="34" charset="0"/>
              <a:buChar char="•"/>
              <a:defRPr sz="2800"/>
            </a:pPr>
            <a:r>
              <a:rPr lang="en-US" dirty="0"/>
              <a:t>Inter-rater reliability </a:t>
            </a:r>
          </a:p>
          <a:p>
            <a:pPr marL="914400" lvl="1" indent="-457200">
              <a:buFont typeface="Arial" panose="020B0604020202020204" pitchFamily="34" charset="0"/>
              <a:buChar char="•"/>
              <a:defRPr sz="2800"/>
            </a:pPr>
            <a:r>
              <a:rPr lang="en-US" dirty="0"/>
              <a:t>Over-read and verification of MRI </a:t>
            </a:r>
          </a:p>
          <a:p>
            <a:pPr>
              <a:defRPr sz="2800"/>
            </a:pPr>
            <a:endParaRPr dirty="0"/>
          </a:p>
          <a:p>
            <a:pPr>
              <a:defRPr sz="2800"/>
            </a:pPr>
            <a:r>
              <a:rPr dirty="0"/>
              <a:t>Avoid overstating imaging findings</a:t>
            </a:r>
            <a:endParaRPr lang="en-US" dirty="0"/>
          </a:p>
          <a:p>
            <a:pPr marL="914400" lvl="1" indent="-457200">
              <a:buFont typeface="Arial" panose="020B0604020202020204" pitchFamily="34" charset="0"/>
              <a:buChar char="•"/>
              <a:defRPr sz="2800"/>
            </a:pPr>
            <a:r>
              <a:rPr lang="en-US" dirty="0"/>
              <a:t>Or relying on “over read” reports </a:t>
            </a:r>
          </a:p>
          <a:p>
            <a:pPr>
              <a:defRPr sz="2800"/>
            </a:pPr>
            <a:endParaRPr dirty="0"/>
          </a:p>
          <a:p>
            <a:pPr>
              <a:defRPr sz="2800"/>
            </a:pPr>
            <a:r>
              <a:rPr dirty="0"/>
              <a:t>Maintain interpretation chain</a:t>
            </a:r>
            <a:r>
              <a:rPr lang="en-US" dirty="0"/>
              <a:t> – consensus is KEY</a:t>
            </a:r>
          </a:p>
          <a:p>
            <a:pPr>
              <a:defRPr sz="2800"/>
            </a:pPr>
            <a:endParaRPr dirty="0"/>
          </a:p>
          <a:p>
            <a:pPr>
              <a:defRPr sz="2800"/>
            </a:pPr>
            <a:r>
              <a:rPr dirty="0"/>
              <a:t>Clinical correlation required</a:t>
            </a:r>
          </a:p>
        </p:txBody>
      </p:sp>
      <p:sp>
        <p:nvSpPr>
          <p:cNvPr id="7" name="TextBox 6">
            <a:extLst>
              <a:ext uri="{FF2B5EF4-FFF2-40B4-BE49-F238E27FC236}">
                <a16:creationId xmlns:a16="http://schemas.microsoft.com/office/drawing/2014/main" id="{2CD2D1B5-38C3-F14B-0597-B04646A88EE5}"/>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18434" name="Picture 2" descr="Truth Images - Free Download on Freepik">
            <a:extLst>
              <a:ext uri="{FF2B5EF4-FFF2-40B4-BE49-F238E27FC236}">
                <a16:creationId xmlns:a16="http://schemas.microsoft.com/office/drawing/2014/main" id="{75469E8F-551A-7AC2-93C6-FAD3BA8EFA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6074" y="2291664"/>
            <a:ext cx="4076645" cy="27128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345604" y="133422"/>
            <a:ext cx="7705443" cy="707886"/>
          </a:xfrm>
          <a:prstGeom prst="rect">
            <a:avLst/>
          </a:prstGeom>
          <a:noFill/>
        </p:spPr>
        <p:txBody>
          <a:bodyPr wrap="none">
            <a:spAutoFit/>
          </a:bodyPr>
          <a:lstStyle/>
          <a:p>
            <a:pPr algn="ctr"/>
            <a:r>
              <a:rPr sz="4000" b="1" dirty="0">
                <a:solidFill>
                  <a:srgbClr val="FFFFFF"/>
                </a:solidFill>
              </a:rPr>
              <a:t>Personal Injury Narrative Reporting</a:t>
            </a:r>
          </a:p>
        </p:txBody>
      </p:sp>
      <p:sp>
        <p:nvSpPr>
          <p:cNvPr id="5" name="TextBox 4"/>
          <p:cNvSpPr txBox="1"/>
          <p:nvPr/>
        </p:nvSpPr>
        <p:spPr>
          <a:xfrm>
            <a:off x="283029" y="1818137"/>
            <a:ext cx="6477414" cy="3539430"/>
          </a:xfrm>
          <a:prstGeom prst="rect">
            <a:avLst/>
          </a:prstGeom>
          <a:noFill/>
        </p:spPr>
        <p:txBody>
          <a:bodyPr wrap="none">
            <a:spAutoFit/>
          </a:bodyPr>
          <a:lstStyle/>
          <a:p>
            <a:pPr>
              <a:defRPr sz="2800"/>
            </a:pPr>
            <a:r>
              <a:rPr lang="en-US" b="1" dirty="0"/>
              <a:t>Causal Relationship</a:t>
            </a:r>
          </a:p>
          <a:p>
            <a:pPr marL="914400" lvl="1" indent="-457200">
              <a:buFont typeface="Arial" panose="020B0604020202020204" pitchFamily="34" charset="0"/>
              <a:buChar char="•"/>
              <a:defRPr sz="2800"/>
            </a:pPr>
            <a:r>
              <a:rPr lang="en-US" dirty="0"/>
              <a:t>Be SPECIFIC </a:t>
            </a:r>
          </a:p>
          <a:p>
            <a:pPr lvl="1">
              <a:defRPr sz="2800"/>
            </a:pPr>
            <a:endParaRPr lang="en-US" dirty="0"/>
          </a:p>
          <a:p>
            <a:pPr>
              <a:defRPr sz="2800"/>
            </a:pPr>
            <a:r>
              <a:rPr b="1" dirty="0"/>
              <a:t>Mechanism of injury</a:t>
            </a:r>
            <a:endParaRPr lang="en-US" b="1" dirty="0"/>
          </a:p>
          <a:p>
            <a:pPr marL="914400" lvl="1" indent="-457200">
              <a:buFont typeface="Arial" panose="020B0604020202020204" pitchFamily="34" charset="0"/>
              <a:buChar char="•"/>
              <a:defRPr sz="2800"/>
            </a:pPr>
            <a:r>
              <a:rPr lang="en-US" dirty="0"/>
              <a:t>Bodily motion</a:t>
            </a:r>
          </a:p>
          <a:p>
            <a:pPr marL="914400" lvl="1" indent="-457200">
              <a:buFont typeface="Arial" panose="020B0604020202020204" pitchFamily="34" charset="0"/>
              <a:buChar char="•"/>
              <a:defRPr sz="2800"/>
            </a:pPr>
            <a:endParaRPr dirty="0"/>
          </a:p>
          <a:p>
            <a:pPr>
              <a:defRPr sz="2800"/>
            </a:pPr>
            <a:r>
              <a:rPr b="1" dirty="0"/>
              <a:t>Pre‑injury status</a:t>
            </a:r>
            <a:endParaRPr lang="en-US" b="1" dirty="0"/>
          </a:p>
          <a:p>
            <a:pPr marL="914400" lvl="1" indent="-457200">
              <a:buFont typeface="Arial" panose="020B0604020202020204" pitchFamily="34" charset="0"/>
              <a:buChar char="•"/>
              <a:defRPr sz="2800"/>
            </a:pPr>
            <a:r>
              <a:rPr lang="en-US" dirty="0"/>
              <a:t>Operating in a normal state of health</a:t>
            </a:r>
          </a:p>
        </p:txBody>
      </p:sp>
      <p:sp>
        <p:nvSpPr>
          <p:cNvPr id="7" name="TextBox 6">
            <a:extLst>
              <a:ext uri="{FF2B5EF4-FFF2-40B4-BE49-F238E27FC236}">
                <a16:creationId xmlns:a16="http://schemas.microsoft.com/office/drawing/2014/main" id="{8B20A9F1-468C-2B44-D974-9DB79976CB92}"/>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sp>
        <p:nvSpPr>
          <p:cNvPr id="8" name="TextBox 7">
            <a:extLst>
              <a:ext uri="{FF2B5EF4-FFF2-40B4-BE49-F238E27FC236}">
                <a16:creationId xmlns:a16="http://schemas.microsoft.com/office/drawing/2014/main" id="{E78FE95A-9B7B-C227-FF3A-C03793D5A3B4}"/>
              </a:ext>
            </a:extLst>
          </p:cNvPr>
          <p:cNvSpPr txBox="1"/>
          <p:nvPr/>
        </p:nvSpPr>
        <p:spPr>
          <a:xfrm>
            <a:off x="7318736" y="1311510"/>
            <a:ext cx="4590235" cy="5109091"/>
          </a:xfrm>
          <a:prstGeom prst="rect">
            <a:avLst/>
          </a:prstGeom>
          <a:noFill/>
        </p:spPr>
        <p:txBody>
          <a:bodyPr wrap="square" rtlCol="0">
            <a:spAutoFit/>
          </a:bodyPr>
          <a:lstStyle/>
          <a:p>
            <a:pPr>
              <a:defRPr sz="2800"/>
            </a:pPr>
            <a:r>
              <a:rPr lang="en-US" b="1" dirty="0"/>
              <a:t>Clinical findings</a:t>
            </a:r>
          </a:p>
          <a:p>
            <a:pPr marL="914400" lvl="1" indent="-457200">
              <a:buFont typeface="Arial" panose="020B0604020202020204" pitchFamily="34" charset="0"/>
              <a:buChar char="•"/>
              <a:defRPr sz="2800"/>
            </a:pPr>
            <a:r>
              <a:rPr lang="en-US" dirty="0"/>
              <a:t>Issue is in the tissue</a:t>
            </a:r>
          </a:p>
          <a:p>
            <a:pPr marL="914400" lvl="1" indent="-457200">
              <a:buFont typeface="Arial" panose="020B0604020202020204" pitchFamily="34" charset="0"/>
              <a:buChar char="•"/>
              <a:defRPr sz="2800"/>
            </a:pPr>
            <a:r>
              <a:rPr lang="en-US" dirty="0"/>
              <a:t>Demonstrable</a:t>
            </a:r>
          </a:p>
          <a:p>
            <a:pPr marL="914400" lvl="1" indent="-457200">
              <a:buFont typeface="Arial" panose="020B0604020202020204" pitchFamily="34" charset="0"/>
              <a:buChar char="•"/>
              <a:defRPr sz="2800"/>
            </a:pPr>
            <a:endParaRPr lang="en-US" dirty="0"/>
          </a:p>
          <a:p>
            <a:pPr>
              <a:defRPr sz="2800"/>
            </a:pPr>
            <a:r>
              <a:rPr lang="en-US" b="1" dirty="0"/>
              <a:t>Imaging findings</a:t>
            </a:r>
          </a:p>
          <a:p>
            <a:pPr marL="914400" lvl="1" indent="-457200">
              <a:buFont typeface="Arial" panose="020B0604020202020204" pitchFamily="34" charset="0"/>
              <a:buChar char="•"/>
              <a:defRPr sz="2800"/>
            </a:pPr>
            <a:r>
              <a:rPr lang="en-US" dirty="0"/>
              <a:t>Dynamic radiographs</a:t>
            </a:r>
          </a:p>
          <a:p>
            <a:pPr marL="914400" lvl="1" indent="-457200">
              <a:buFont typeface="Arial" panose="020B0604020202020204" pitchFamily="34" charset="0"/>
              <a:buChar char="•"/>
              <a:defRPr sz="2800"/>
            </a:pPr>
            <a:r>
              <a:rPr lang="en-US" dirty="0"/>
              <a:t>MRI </a:t>
            </a:r>
          </a:p>
          <a:p>
            <a:pPr lvl="1">
              <a:defRPr sz="2800"/>
            </a:pPr>
            <a:endParaRPr lang="en-US" dirty="0"/>
          </a:p>
          <a:p>
            <a:pPr>
              <a:defRPr sz="2800"/>
            </a:pPr>
            <a:r>
              <a:rPr lang="en-US" b="1" dirty="0"/>
              <a:t>Diagnosis and prognosis</a:t>
            </a:r>
          </a:p>
          <a:p>
            <a:pPr marL="914400" lvl="1" indent="-457200">
              <a:buFont typeface="Arial" panose="020B0604020202020204" pitchFamily="34" charset="0"/>
              <a:buChar char="•"/>
              <a:defRPr sz="2800"/>
            </a:pPr>
            <a:r>
              <a:rPr lang="en-US" dirty="0"/>
              <a:t>Tissue based </a:t>
            </a:r>
          </a:p>
          <a:p>
            <a:pPr marL="914400" lvl="1" indent="-457200">
              <a:buFont typeface="Arial" panose="020B0604020202020204" pitchFamily="34" charset="0"/>
              <a:buChar char="•"/>
              <a:defRPr sz="2800"/>
            </a:pPr>
            <a:r>
              <a:rPr lang="en-US" dirty="0"/>
              <a:t>S codes </a:t>
            </a:r>
          </a:p>
          <a:p>
            <a:endParaRPr lang="en-US"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234326" y="103257"/>
            <a:ext cx="5723042" cy="707886"/>
          </a:xfrm>
          <a:prstGeom prst="rect">
            <a:avLst/>
          </a:prstGeom>
          <a:noFill/>
        </p:spPr>
        <p:txBody>
          <a:bodyPr wrap="none">
            <a:spAutoFit/>
          </a:bodyPr>
          <a:lstStyle/>
          <a:p>
            <a:pPr algn="ctr"/>
            <a:r>
              <a:rPr sz="4000" b="1" dirty="0">
                <a:solidFill>
                  <a:srgbClr val="FFFFFF"/>
                </a:solidFill>
              </a:rPr>
              <a:t>Causation Documentation</a:t>
            </a:r>
          </a:p>
        </p:txBody>
      </p:sp>
      <p:sp>
        <p:nvSpPr>
          <p:cNvPr id="5" name="TextBox 4"/>
          <p:cNvSpPr txBox="1"/>
          <p:nvPr/>
        </p:nvSpPr>
        <p:spPr>
          <a:xfrm>
            <a:off x="188379" y="1993392"/>
            <a:ext cx="6971332" cy="3539430"/>
          </a:xfrm>
          <a:prstGeom prst="rect">
            <a:avLst/>
          </a:prstGeom>
          <a:noFill/>
        </p:spPr>
        <p:txBody>
          <a:bodyPr wrap="none">
            <a:spAutoFit/>
          </a:bodyPr>
          <a:lstStyle/>
          <a:p>
            <a:pPr>
              <a:defRPr sz="2800"/>
            </a:pPr>
            <a:r>
              <a:rPr dirty="0"/>
              <a:t>Reasonable degree of medical probability</a:t>
            </a:r>
            <a:endParaRPr lang="en-US" dirty="0"/>
          </a:p>
          <a:p>
            <a:pPr marL="914400" lvl="1" indent="-457200">
              <a:buFont typeface="Arial" panose="020B0604020202020204" pitchFamily="34" charset="0"/>
              <a:buChar char="•"/>
              <a:defRPr sz="2800"/>
            </a:pPr>
            <a:r>
              <a:rPr lang="en-US" dirty="0"/>
              <a:t>BE CERTAIN and STICK WITH IT</a:t>
            </a:r>
          </a:p>
          <a:p>
            <a:pPr lvl="1">
              <a:defRPr sz="2800"/>
            </a:pPr>
            <a:endParaRPr dirty="0"/>
          </a:p>
          <a:p>
            <a:pPr>
              <a:defRPr sz="2800"/>
            </a:pPr>
            <a:r>
              <a:rPr dirty="0"/>
              <a:t>Aggravation vs exacerbation</a:t>
            </a:r>
            <a:endParaRPr lang="en-US" dirty="0"/>
          </a:p>
          <a:p>
            <a:pPr marL="914400" lvl="1" indent="-457200">
              <a:buFont typeface="Arial" panose="020B0604020202020204" pitchFamily="34" charset="0"/>
              <a:buChar char="•"/>
              <a:defRPr sz="2800"/>
            </a:pPr>
            <a:r>
              <a:rPr lang="en-US" dirty="0"/>
              <a:t>New injury or aggravation?</a:t>
            </a:r>
          </a:p>
          <a:p>
            <a:pPr lvl="1">
              <a:defRPr sz="2800"/>
            </a:pPr>
            <a:endParaRPr dirty="0"/>
          </a:p>
          <a:p>
            <a:pPr>
              <a:defRPr sz="2800"/>
            </a:pPr>
            <a:r>
              <a:rPr dirty="0"/>
              <a:t>Acute vs chronic differentiation</a:t>
            </a:r>
            <a:endParaRPr lang="en-US" dirty="0"/>
          </a:p>
          <a:p>
            <a:pPr marL="914400" lvl="1" indent="-457200">
              <a:buFont typeface="Arial" panose="020B0604020202020204" pitchFamily="34" charset="0"/>
              <a:buChar char="•"/>
              <a:defRPr sz="2800"/>
            </a:pPr>
            <a:r>
              <a:rPr lang="en-US" dirty="0"/>
              <a:t>Timely evaluation and imaging is critical </a:t>
            </a:r>
            <a:endParaRPr dirty="0"/>
          </a:p>
        </p:txBody>
      </p:sp>
      <p:sp>
        <p:nvSpPr>
          <p:cNvPr id="7" name="TextBox 6">
            <a:extLst>
              <a:ext uri="{FF2B5EF4-FFF2-40B4-BE49-F238E27FC236}">
                <a16:creationId xmlns:a16="http://schemas.microsoft.com/office/drawing/2014/main" id="{9B1E0198-D725-D248-6323-AA1C029DA6C6}"/>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20482" name="Picture 2" descr="Spaceballs (1987 ...">
            <a:extLst>
              <a:ext uri="{FF2B5EF4-FFF2-40B4-BE49-F238E27FC236}">
                <a16:creationId xmlns:a16="http://schemas.microsoft.com/office/drawing/2014/main" id="{56F2605F-8E1F-7BC4-57F4-0113EFC74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143" y="2538157"/>
            <a:ext cx="4644287" cy="24498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2832761" y="103257"/>
            <a:ext cx="6328463" cy="707886"/>
          </a:xfrm>
          <a:prstGeom prst="rect">
            <a:avLst/>
          </a:prstGeom>
          <a:noFill/>
        </p:spPr>
        <p:txBody>
          <a:bodyPr wrap="none">
            <a:spAutoFit/>
          </a:bodyPr>
          <a:lstStyle/>
          <a:p>
            <a:pPr algn="ctr"/>
            <a:r>
              <a:rPr sz="4000" b="1" dirty="0">
                <a:solidFill>
                  <a:srgbClr val="FFFFFF"/>
                </a:solidFill>
              </a:rPr>
              <a:t>Documentation for Litigation</a:t>
            </a:r>
          </a:p>
        </p:txBody>
      </p:sp>
      <p:sp>
        <p:nvSpPr>
          <p:cNvPr id="5" name="TextBox 4"/>
          <p:cNvSpPr txBox="1"/>
          <p:nvPr/>
        </p:nvSpPr>
        <p:spPr>
          <a:xfrm>
            <a:off x="326218" y="1924461"/>
            <a:ext cx="6771982" cy="3539430"/>
          </a:xfrm>
          <a:prstGeom prst="rect">
            <a:avLst/>
          </a:prstGeom>
          <a:noFill/>
        </p:spPr>
        <p:txBody>
          <a:bodyPr wrap="none">
            <a:spAutoFit/>
          </a:bodyPr>
          <a:lstStyle/>
          <a:p>
            <a:pPr>
              <a:defRPr sz="2800"/>
            </a:pPr>
            <a:r>
              <a:rPr dirty="0"/>
              <a:t>Consistency across records</a:t>
            </a:r>
            <a:r>
              <a:rPr lang="en-US" dirty="0"/>
              <a:t> and providers </a:t>
            </a:r>
          </a:p>
          <a:p>
            <a:pPr>
              <a:defRPr sz="2800"/>
            </a:pPr>
            <a:endParaRPr dirty="0"/>
          </a:p>
          <a:p>
            <a:pPr>
              <a:defRPr sz="2800"/>
            </a:pPr>
            <a:r>
              <a:rPr dirty="0"/>
              <a:t>Avoid template contradictions</a:t>
            </a:r>
            <a:endParaRPr lang="en-US" dirty="0"/>
          </a:p>
          <a:p>
            <a:pPr marL="914400" lvl="1" indent="-457200">
              <a:buFont typeface="Arial" panose="020B0604020202020204" pitchFamily="34" charset="0"/>
              <a:buChar char="•"/>
              <a:defRPr sz="2800"/>
            </a:pPr>
            <a:r>
              <a:rPr lang="en-US" dirty="0"/>
              <a:t>EMR templates are there to GUIDE you</a:t>
            </a:r>
          </a:p>
          <a:p>
            <a:pPr marL="914400" lvl="1" indent="-457200">
              <a:buFont typeface="Arial" panose="020B0604020202020204" pitchFamily="34" charset="0"/>
              <a:buChar char="•"/>
              <a:defRPr sz="2800"/>
            </a:pPr>
            <a:r>
              <a:rPr lang="en-US" dirty="0"/>
              <a:t>Use MACROS and Scribing to help</a:t>
            </a:r>
          </a:p>
          <a:p>
            <a:pPr>
              <a:defRPr sz="2800"/>
            </a:pPr>
            <a:endParaRPr dirty="0"/>
          </a:p>
          <a:p>
            <a:pPr>
              <a:defRPr sz="2800"/>
            </a:pPr>
            <a:r>
              <a:rPr dirty="0"/>
              <a:t>Independent medical review considerations</a:t>
            </a:r>
            <a:endParaRPr lang="en-US" dirty="0"/>
          </a:p>
          <a:p>
            <a:pPr marL="914400" lvl="1" indent="-457200">
              <a:buFont typeface="Arial" panose="020B0604020202020204" pitchFamily="34" charset="0"/>
              <a:buChar char="•"/>
              <a:defRPr sz="2800"/>
            </a:pPr>
            <a:r>
              <a:rPr lang="en-US" dirty="0"/>
              <a:t>AI for review, critique and rebuttals</a:t>
            </a:r>
            <a:endParaRPr dirty="0"/>
          </a:p>
        </p:txBody>
      </p:sp>
      <p:sp>
        <p:nvSpPr>
          <p:cNvPr id="7" name="TextBox 6">
            <a:extLst>
              <a:ext uri="{FF2B5EF4-FFF2-40B4-BE49-F238E27FC236}">
                <a16:creationId xmlns:a16="http://schemas.microsoft.com/office/drawing/2014/main" id="{842C31D9-D773-9DB0-769D-6CB44581B596}"/>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21506" name="Picture 2" descr="Deluxe Flexible Human Spine Anatomy Model">
            <a:extLst>
              <a:ext uri="{FF2B5EF4-FFF2-40B4-BE49-F238E27FC236}">
                <a16:creationId xmlns:a16="http://schemas.microsoft.com/office/drawing/2014/main" id="{21CE2505-1EF5-FF22-4B93-2D0F2E5D76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58" r="29700"/>
          <a:stretch>
            <a:fillRect/>
          </a:stretch>
        </p:blipFill>
        <p:spPr bwMode="auto">
          <a:xfrm>
            <a:off x="8389553" y="1394109"/>
            <a:ext cx="2088977" cy="49335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255308" y="103257"/>
            <a:ext cx="3341749" cy="707886"/>
          </a:xfrm>
          <a:prstGeom prst="rect">
            <a:avLst/>
          </a:prstGeom>
          <a:noFill/>
        </p:spPr>
        <p:txBody>
          <a:bodyPr wrap="none">
            <a:spAutoFit/>
          </a:bodyPr>
          <a:lstStyle/>
          <a:p>
            <a:pPr algn="ctr"/>
            <a:r>
              <a:rPr sz="4000" b="1" dirty="0">
                <a:solidFill>
                  <a:srgbClr val="FFFFFF"/>
                </a:solidFill>
              </a:rPr>
              <a:t>Key Takeaways</a:t>
            </a:r>
          </a:p>
        </p:txBody>
      </p:sp>
      <p:sp>
        <p:nvSpPr>
          <p:cNvPr id="5" name="TextBox 4"/>
          <p:cNvSpPr txBox="1"/>
          <p:nvPr/>
        </p:nvSpPr>
        <p:spPr>
          <a:xfrm>
            <a:off x="178526" y="1828800"/>
            <a:ext cx="6472645" cy="3970318"/>
          </a:xfrm>
          <a:prstGeom prst="rect">
            <a:avLst/>
          </a:prstGeom>
          <a:noFill/>
        </p:spPr>
        <p:txBody>
          <a:bodyPr wrap="square">
            <a:spAutoFit/>
          </a:bodyPr>
          <a:lstStyle/>
          <a:p>
            <a:pPr>
              <a:defRPr sz="2800"/>
            </a:pPr>
            <a:r>
              <a:rPr b="1" dirty="0"/>
              <a:t>Documentation must support medical necessity</a:t>
            </a:r>
            <a:endParaRPr lang="en-US" b="1" dirty="0"/>
          </a:p>
          <a:p>
            <a:pPr marL="914400" lvl="1" indent="-457200">
              <a:buFont typeface="Arial" panose="020B0604020202020204" pitchFamily="34" charset="0"/>
              <a:buChar char="•"/>
              <a:defRPr sz="2800"/>
            </a:pPr>
            <a:r>
              <a:rPr lang="en-US" dirty="0"/>
              <a:t>Tests</a:t>
            </a:r>
          </a:p>
          <a:p>
            <a:pPr marL="914400" lvl="1" indent="-457200">
              <a:buFont typeface="Arial" panose="020B0604020202020204" pitchFamily="34" charset="0"/>
              <a:buChar char="•"/>
              <a:defRPr sz="2800"/>
            </a:pPr>
            <a:r>
              <a:rPr lang="en-US" dirty="0"/>
              <a:t>Referrals </a:t>
            </a:r>
          </a:p>
          <a:p>
            <a:pPr marL="914400" lvl="1" indent="-457200">
              <a:buFont typeface="Arial" panose="020B0604020202020204" pitchFamily="34" charset="0"/>
              <a:buChar char="•"/>
              <a:defRPr sz="2800"/>
            </a:pPr>
            <a:r>
              <a:rPr lang="en-US" dirty="0"/>
              <a:t>Treatments</a:t>
            </a:r>
          </a:p>
          <a:p>
            <a:pPr marL="914400" lvl="1" indent="-457200">
              <a:buFont typeface="Arial" panose="020B0604020202020204" pitchFamily="34" charset="0"/>
              <a:buChar char="•"/>
              <a:defRPr sz="2800"/>
            </a:pPr>
            <a:endParaRPr dirty="0"/>
          </a:p>
          <a:p>
            <a:pPr>
              <a:defRPr sz="2800"/>
            </a:pPr>
            <a:r>
              <a:rPr b="1" dirty="0"/>
              <a:t>E/M must reflect MDM complexity</a:t>
            </a:r>
            <a:endParaRPr lang="en-US" b="1" dirty="0"/>
          </a:p>
          <a:p>
            <a:pPr marL="914400" lvl="1" indent="-457200">
              <a:buFont typeface="Arial" panose="020B0604020202020204" pitchFamily="34" charset="0"/>
              <a:buChar char="•"/>
              <a:defRPr sz="2800"/>
            </a:pPr>
            <a:r>
              <a:rPr lang="en-US" dirty="0"/>
              <a:t>Complexity is KEY</a:t>
            </a:r>
          </a:p>
          <a:p>
            <a:pPr lvl="1">
              <a:defRPr sz="2800"/>
            </a:pPr>
            <a:endParaRPr dirty="0"/>
          </a:p>
        </p:txBody>
      </p:sp>
      <p:sp>
        <p:nvSpPr>
          <p:cNvPr id="8" name="TextBox 7">
            <a:extLst>
              <a:ext uri="{FF2B5EF4-FFF2-40B4-BE49-F238E27FC236}">
                <a16:creationId xmlns:a16="http://schemas.microsoft.com/office/drawing/2014/main" id="{A2F670CD-D140-ED1C-E4F2-1E376012A7C4}"/>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sp>
        <p:nvSpPr>
          <p:cNvPr id="10" name="TextBox 9">
            <a:extLst>
              <a:ext uri="{FF2B5EF4-FFF2-40B4-BE49-F238E27FC236}">
                <a16:creationId xmlns:a16="http://schemas.microsoft.com/office/drawing/2014/main" id="{413AE4D7-92AF-CD1C-1E21-C583B2A188C9}"/>
              </a:ext>
            </a:extLst>
          </p:cNvPr>
          <p:cNvSpPr txBox="1"/>
          <p:nvPr/>
        </p:nvSpPr>
        <p:spPr>
          <a:xfrm>
            <a:off x="6452574" y="1828800"/>
            <a:ext cx="5736773" cy="4401205"/>
          </a:xfrm>
          <a:prstGeom prst="rect">
            <a:avLst/>
          </a:prstGeom>
          <a:noFill/>
        </p:spPr>
        <p:txBody>
          <a:bodyPr wrap="square">
            <a:spAutoFit/>
          </a:bodyPr>
          <a:lstStyle/>
          <a:p>
            <a:pPr>
              <a:defRPr sz="2800"/>
            </a:pPr>
            <a:r>
              <a:rPr lang="en-US" b="1" dirty="0"/>
              <a:t>Diagnosis must match examination findings</a:t>
            </a:r>
          </a:p>
          <a:p>
            <a:pPr marL="914400" lvl="1" indent="-457200">
              <a:buFont typeface="Arial" panose="020B0604020202020204" pitchFamily="34" charset="0"/>
              <a:buChar char="•"/>
              <a:defRPr sz="2800"/>
            </a:pPr>
            <a:r>
              <a:rPr lang="en-US" dirty="0"/>
              <a:t>Tissue injury</a:t>
            </a:r>
          </a:p>
          <a:p>
            <a:pPr>
              <a:defRPr sz="2800"/>
            </a:pPr>
            <a:endParaRPr lang="en-US" dirty="0"/>
          </a:p>
          <a:p>
            <a:pPr>
              <a:defRPr sz="2800"/>
            </a:pPr>
            <a:endParaRPr lang="en-US" dirty="0"/>
          </a:p>
          <a:p>
            <a:pPr>
              <a:defRPr sz="2800"/>
            </a:pPr>
            <a:endParaRPr lang="en-US" dirty="0"/>
          </a:p>
          <a:p>
            <a:pPr>
              <a:defRPr sz="2800"/>
            </a:pPr>
            <a:r>
              <a:rPr lang="en-US" b="1" dirty="0"/>
              <a:t>AOMSI requires measurable documentation</a:t>
            </a:r>
          </a:p>
          <a:p>
            <a:pPr marL="914400" lvl="1" indent="-457200">
              <a:buFont typeface="Arial" panose="020B0604020202020204" pitchFamily="34" charset="0"/>
              <a:buChar char="•"/>
              <a:defRPr sz="2800"/>
            </a:pPr>
            <a:r>
              <a:rPr lang="en-US" dirty="0"/>
              <a:t>Reproducible</a:t>
            </a:r>
          </a:p>
          <a:p>
            <a:pPr marL="914400" lvl="1" indent="-457200">
              <a:buFont typeface="Arial" panose="020B0604020202020204" pitchFamily="34" charset="0"/>
              <a:buChar char="•"/>
              <a:defRPr sz="2800"/>
            </a:pPr>
            <a:r>
              <a:rPr lang="en-US" dirty="0"/>
              <a:t>Independent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9144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914400"/>
            <a:ext cx="12191695" cy="164592"/>
          </a:xfrm>
          <a:prstGeom prst="rect">
            <a:avLst/>
          </a:prstGeom>
          <a:solidFill>
            <a:srgbClr val="C9A22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3456129" y="154458"/>
            <a:ext cx="5157822" cy="707886"/>
          </a:xfrm>
          <a:prstGeom prst="rect">
            <a:avLst/>
          </a:prstGeom>
          <a:noFill/>
        </p:spPr>
        <p:txBody>
          <a:bodyPr wrap="none">
            <a:spAutoFit/>
          </a:bodyPr>
          <a:lstStyle/>
          <a:p>
            <a:pPr algn="ctr"/>
            <a:r>
              <a:rPr sz="4000" b="1" dirty="0">
                <a:solidFill>
                  <a:srgbClr val="FFFFFF"/>
                </a:solidFill>
              </a:rPr>
              <a:t>Questions &amp; Discussion</a:t>
            </a:r>
          </a:p>
        </p:txBody>
      </p:sp>
      <p:sp>
        <p:nvSpPr>
          <p:cNvPr id="5" name="TextBox 4"/>
          <p:cNvSpPr txBox="1"/>
          <p:nvPr/>
        </p:nvSpPr>
        <p:spPr>
          <a:xfrm>
            <a:off x="305346" y="2902824"/>
            <a:ext cx="6848734" cy="1815882"/>
          </a:xfrm>
          <a:prstGeom prst="rect">
            <a:avLst/>
          </a:prstGeom>
          <a:noFill/>
        </p:spPr>
        <p:txBody>
          <a:bodyPr wrap="none">
            <a:spAutoFit/>
          </a:bodyPr>
          <a:lstStyle/>
          <a:p>
            <a:pPr>
              <a:defRPr sz="2800"/>
            </a:pPr>
            <a:r>
              <a:rPr lang="en-US" b="1" dirty="0"/>
              <a:t>William J Owens Jr DC FSBT</a:t>
            </a:r>
          </a:p>
          <a:p>
            <a:pPr>
              <a:defRPr sz="2800"/>
            </a:pPr>
            <a:endParaRPr lang="en-US" b="1" dirty="0"/>
          </a:p>
          <a:p>
            <a:pPr>
              <a:defRPr sz="2800"/>
            </a:pPr>
            <a:r>
              <a:rPr lang="en-US" dirty="0"/>
              <a:t>c – 716-228-3847</a:t>
            </a:r>
          </a:p>
          <a:p>
            <a:pPr>
              <a:defRPr sz="2800"/>
            </a:pPr>
            <a:r>
              <a:rPr lang="en-US" dirty="0"/>
              <a:t>e – </a:t>
            </a:r>
            <a:r>
              <a:rPr lang="en-US" dirty="0">
                <a:hlinkClick r:id="rId3"/>
              </a:rPr>
              <a:t>wowens@nationalspinemanagement.com</a:t>
            </a:r>
            <a:endParaRPr lang="en-US" dirty="0"/>
          </a:p>
        </p:txBody>
      </p:sp>
      <p:sp>
        <p:nvSpPr>
          <p:cNvPr id="7" name="TextBox 6">
            <a:extLst>
              <a:ext uri="{FF2B5EF4-FFF2-40B4-BE49-F238E27FC236}">
                <a16:creationId xmlns:a16="http://schemas.microsoft.com/office/drawing/2014/main" id="{C5BED2D4-C283-01AA-43F0-84FDA1CB3488}"/>
              </a:ext>
            </a:extLst>
          </p:cNvPr>
          <p:cNvSpPr txBox="1"/>
          <p:nvPr/>
        </p:nvSpPr>
        <p:spPr>
          <a:xfrm>
            <a:off x="548640" y="6309360"/>
            <a:ext cx="3016980" cy="307777"/>
          </a:xfrm>
          <a:prstGeom prst="rect">
            <a:avLst/>
          </a:prstGeom>
          <a:noFill/>
        </p:spPr>
        <p:txBody>
          <a:bodyPr wrap="none">
            <a:spAutoFit/>
          </a:bodyPr>
          <a:lstStyle/>
          <a:p>
            <a:r>
              <a:rPr lang="en-US" sz="1400" dirty="0">
                <a:solidFill>
                  <a:srgbClr val="003366"/>
                </a:solidFill>
              </a:rPr>
              <a:t>Florida Chiropractic Association – 2026</a:t>
            </a:r>
            <a:endParaRPr sz="1400" dirty="0">
              <a:solidFill>
                <a:srgbClr val="003366"/>
              </a:solidFill>
            </a:endParaRPr>
          </a:p>
        </p:txBody>
      </p:sp>
      <p:pic>
        <p:nvPicPr>
          <p:cNvPr id="1026" name="Picture 2" descr="Loyola Marymount University">
            <a:extLst>
              <a:ext uri="{FF2B5EF4-FFF2-40B4-BE49-F238E27FC236}">
                <a16:creationId xmlns:a16="http://schemas.microsoft.com/office/drawing/2014/main" id="{38C18387-FA9C-1A92-388E-15B1533005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7788" y="1167086"/>
            <a:ext cx="3492500" cy="2324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223EAC-2276-0EAB-9A6E-C1FB064B1632}"/>
              </a:ext>
            </a:extLst>
          </p:cNvPr>
          <p:cNvPicPr>
            <a:picLocks noChangeAspect="1"/>
          </p:cNvPicPr>
          <p:nvPr/>
        </p:nvPicPr>
        <p:blipFill>
          <a:blip r:embed="rId5"/>
          <a:stretch>
            <a:fillRect/>
          </a:stretch>
        </p:blipFill>
        <p:spPr>
          <a:xfrm>
            <a:off x="8462288" y="3087414"/>
            <a:ext cx="2603500" cy="2603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Daily Visit &amp; Treatment Documentation</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Once a treatment plan is in place, each visit should show what changed, what was found, and what was done.</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40080" y="1645920"/>
            <a:ext cx="3675888" cy="4160520"/>
          </a:xfrm>
          <a:prstGeom prst="roundRect">
            <a:avLst>
              <a:gd name="adj" fmla="val 1741"/>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804672" y="1764792"/>
            <a:ext cx="3346704"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Daily note essentials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804672" y="2084832"/>
            <a:ext cx="3346704"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22960" y="2176272"/>
            <a:ext cx="3310128" cy="35204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Subjective complaint or interval update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Objective findings relevant to that visit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Assessment of progress or current status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7" b="0" i="0" u="none" strike="noStrike" kern="1200" cap="none" spc="0" normalizeH="0" baseline="0" noProof="0" dirty="0">
                <a:ln>
                  <a:noFill/>
                </a:ln>
                <a:solidFill>
                  <a:srgbClr val="202631"/>
                </a:solidFill>
                <a:effectLst/>
                <a:uLnTx/>
                <a:uFillTx/>
                <a:latin typeface="Aptos"/>
                <a:ea typeface="+mn-ea"/>
                <a:cs typeface="+mn-cs"/>
              </a:rPr>
              <a:t>☐ Treatment provided</a:t>
            </a:r>
            <a:endParaRPr kumimoji="0" lang="en-US" sz="159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4480560" y="1645920"/>
            <a:ext cx="3310128" cy="4160520"/>
          </a:xfrm>
          <a:prstGeom prst="roundRect">
            <a:avLst>
              <a:gd name="adj" fmla="val 1934"/>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4645152" y="1764792"/>
            <a:ext cx="2980944"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Procedure support</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4645152" y="2084832"/>
            <a:ext cx="2980944"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4663440" y="2176272"/>
            <a:ext cx="2944368" cy="35204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Manipulated region documented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Adjunctive procedures identified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Anatomical area treated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Treatment response noted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Clinical rationale ties back to findings</a:t>
            </a: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7955280" y="1645920"/>
            <a:ext cx="3593592" cy="4160520"/>
          </a:xfrm>
          <a:prstGeom prst="roundRect">
            <a:avLst>
              <a:gd name="adj" fmla="val 1781"/>
            </a:avLst>
          </a:prstGeom>
          <a:solidFill>
            <a:srgbClr val="FFF8F8"/>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8119872" y="1764792"/>
            <a:ext cx="3264408"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8A1E2D"/>
                </a:solidFill>
                <a:effectLst/>
                <a:uLnTx/>
                <a:uFillTx/>
                <a:latin typeface="Aptos" pitchFamily="34" charset="0"/>
                <a:ea typeface="Aptos" pitchFamily="34" charset="-122"/>
                <a:cs typeface="Aptos" pitchFamily="34" charset="-120"/>
              </a:rPr>
              <a:t>Avoid weak notes</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Shape 12"/>
          <p:cNvSpPr/>
          <p:nvPr/>
        </p:nvSpPr>
        <p:spPr>
          <a:xfrm>
            <a:off x="8119872" y="2084832"/>
            <a:ext cx="3264408" cy="0"/>
          </a:xfrm>
          <a:prstGeom prst="line">
            <a:avLst/>
          </a:prstGeom>
          <a:noFill/>
          <a:ln w="19050">
            <a:solidFill>
              <a:srgbClr val="C86A6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 13"/>
          <p:cNvSpPr/>
          <p:nvPr/>
        </p:nvSpPr>
        <p:spPr>
          <a:xfrm>
            <a:off x="8138160" y="2176272"/>
            <a:ext cx="3227832" cy="35204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Do not clone identical entries across visits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Do not rely on pain scores alone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Do not omit objective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18" b="0" i="0" u="none" strike="noStrike" kern="1200" cap="none" spc="0" normalizeH="0" baseline="0" noProof="0" dirty="0">
                <a:ln>
                  <a:noFill/>
                </a:ln>
                <a:solidFill>
                  <a:srgbClr val="202631"/>
                </a:solidFill>
                <a:effectLst/>
                <a:uLnTx/>
                <a:uFillTx/>
                <a:latin typeface="Aptos"/>
                <a:ea typeface="+mn-ea"/>
                <a:cs typeface="+mn-cs"/>
              </a:rPr>
              <a:t>☐ Do not leave the next-step plan unclear</a:t>
            </a:r>
            <a:endParaRPr kumimoji="0" lang="en-US" sz="1518" b="0" i="0" u="none" strike="noStrike" kern="1200" cap="none" spc="0" normalizeH="0" baseline="0" noProof="0" dirty="0">
              <a:ln>
                <a:noFill/>
              </a:ln>
              <a:solidFill>
                <a:prstClr val="black"/>
              </a:solidFill>
              <a:effectLst/>
              <a:uLnTx/>
              <a:uFillTx/>
              <a:latin typeface="Aptos"/>
              <a:ea typeface="+mn-ea"/>
              <a:cs typeface="+mn-cs"/>
            </a:endParaRPr>
          </a:p>
        </p:txBody>
      </p:sp>
      <p:sp>
        <p:nvSpPr>
          <p:cNvPr id="16" name="Shape 14"/>
          <p:cNvSpPr/>
          <p:nvPr/>
        </p:nvSpPr>
        <p:spPr>
          <a:xfrm>
            <a:off x="841248" y="5897880"/>
            <a:ext cx="10698480" cy="256032"/>
          </a:xfrm>
          <a:prstGeom prst="roundRect">
            <a:avLst>
              <a:gd name="adj" fmla="val 25000"/>
            </a:avLst>
          </a:prstGeom>
          <a:solidFill>
            <a:srgbClr val="F3FAF6"/>
          </a:solidFill>
          <a:ln w="15240">
            <a:solidFill>
              <a:srgbClr val="B9D3C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7" name="Text 15"/>
          <p:cNvSpPr/>
          <p:nvPr/>
        </p:nvSpPr>
        <p:spPr>
          <a:xfrm>
            <a:off x="1005840" y="6025896"/>
            <a:ext cx="10369296" cy="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1D5C42"/>
                </a:solidFill>
                <a:effectLst/>
                <a:uLnTx/>
                <a:uFillTx/>
                <a:latin typeface="Aptos" pitchFamily="34" charset="0"/>
                <a:ea typeface="Aptos" pitchFamily="34" charset="-122"/>
                <a:cs typeface="Aptos" pitchFamily="34" charset="-120"/>
              </a:rPr>
              <a:t>SOAP format works well in Florida because it naturally captures the required daily record elements.</a:t>
            </a:r>
            <a:endParaRPr kumimoji="0" lang="en-US" sz="1450" b="0" i="0" u="none" strike="noStrike" kern="1200" cap="none" spc="0" normalizeH="0" baseline="0" noProof="0" dirty="0">
              <a:ln>
                <a:noFill/>
              </a:ln>
              <a:solidFill>
                <a:prstClr val="black"/>
              </a:solidFill>
              <a:effectLst/>
              <a:uLnTx/>
              <a:uFillTx/>
              <a:latin typeface="Aptos"/>
              <a:ea typeface="+mn-ea"/>
              <a:cs typeface="+mn-cs"/>
            </a:endParaRPr>
          </a:p>
        </p:txBody>
      </p:sp>
      <p:pic>
        <p:nvPicPr>
          <p:cNvPr id="19" name="Picture 18">
            <a:extLst>
              <a:ext uri="{FF2B5EF4-FFF2-40B4-BE49-F238E27FC236}">
                <a16:creationId xmlns:a16="http://schemas.microsoft.com/office/drawing/2014/main" id="{DD5D7DDB-674C-8E6A-0F0E-1DF93324076E}"/>
              </a:ext>
            </a:extLst>
          </p:cNvPr>
          <p:cNvPicPr>
            <a:picLocks noChangeAspect="1"/>
          </p:cNvPicPr>
          <p:nvPr/>
        </p:nvPicPr>
        <p:blipFill>
          <a:blip r:embed="rId3"/>
          <a:stretch>
            <a:fillRect/>
          </a:stretch>
        </p:blipFill>
        <p:spPr>
          <a:xfrm>
            <a:off x="283524" y="0"/>
            <a:ext cx="4673600" cy="3937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841248"/>
            <a:ext cx="86868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0F2747"/>
                </a:solidFill>
                <a:effectLst/>
                <a:uLnTx/>
                <a:uFillTx/>
                <a:latin typeface="Aptos Display" pitchFamily="34" charset="0"/>
                <a:ea typeface="Aptos Display" pitchFamily="34" charset="-122"/>
                <a:cs typeface="Aptos Display" pitchFamily="34" charset="-120"/>
              </a:rPr>
              <a:t>Reassessment, Record Integrity, and Signatures</a:t>
            </a:r>
            <a:endParaRPr kumimoji="0" lang="en-US" sz="2700" b="0" i="0" u="none" strike="noStrike" kern="1200" cap="none" spc="0" normalizeH="0" baseline="0" noProof="0" dirty="0">
              <a:ln>
                <a:noFill/>
              </a:ln>
              <a:solidFill>
                <a:prstClr val="black"/>
              </a:solidFill>
              <a:effectLst/>
              <a:uLnTx/>
              <a:uFillTx/>
              <a:latin typeface="Aptos"/>
              <a:ea typeface="+mn-ea"/>
              <a:cs typeface="+mn-cs"/>
            </a:endParaRPr>
          </a:p>
        </p:txBody>
      </p:sp>
      <p:sp>
        <p:nvSpPr>
          <p:cNvPr id="3" name="Text 1"/>
          <p:cNvSpPr/>
          <p:nvPr/>
        </p:nvSpPr>
        <p:spPr>
          <a:xfrm>
            <a:off x="621792" y="1298448"/>
            <a:ext cx="10789920" cy="25603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5A6270"/>
                </a:solidFill>
                <a:effectLst/>
                <a:uLnTx/>
                <a:uFillTx/>
                <a:latin typeface="Aptos" pitchFamily="34" charset="0"/>
                <a:ea typeface="Aptos" pitchFamily="34" charset="-122"/>
                <a:cs typeface="Aptos" pitchFamily="34" charset="-120"/>
              </a:rPr>
              <a:t>Auditors look for progress checkpoints and legally reliable entries.</a:t>
            </a:r>
            <a:endParaRPr kumimoji="0" lang="en-US" sz="1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Shape 2"/>
          <p:cNvSpPr/>
          <p:nvPr/>
        </p:nvSpPr>
        <p:spPr>
          <a:xfrm>
            <a:off x="640080" y="1645920"/>
            <a:ext cx="3749040" cy="4389120"/>
          </a:xfrm>
          <a:prstGeom prst="roundRect">
            <a:avLst>
              <a:gd name="adj" fmla="val 1707"/>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Text 3"/>
          <p:cNvSpPr/>
          <p:nvPr/>
        </p:nvSpPr>
        <p:spPr>
          <a:xfrm>
            <a:off x="804672" y="1764792"/>
            <a:ext cx="341985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Progress evaluation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6" name="Shape 4"/>
          <p:cNvSpPr/>
          <p:nvPr/>
        </p:nvSpPr>
        <p:spPr>
          <a:xfrm>
            <a:off x="804672" y="2084832"/>
            <a:ext cx="341985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p:cNvSpPr/>
          <p:nvPr/>
        </p:nvSpPr>
        <p:spPr>
          <a:xfrm>
            <a:off x="822960" y="2176272"/>
            <a:ext cx="3383280" cy="37490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Progress toward treatment goals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Functional change documented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Updated objective findings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Modification of treatment plan when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7" b="0" i="0" u="none" strike="noStrike" kern="1200" cap="none" spc="0" normalizeH="0" baseline="0" noProof="0" dirty="0">
                <a:ln>
                  <a:noFill/>
                </a:ln>
                <a:solidFill>
                  <a:srgbClr val="202631"/>
                </a:solidFill>
                <a:effectLst/>
                <a:uLnTx/>
                <a:uFillTx/>
                <a:latin typeface="Aptos"/>
                <a:ea typeface="+mn-ea"/>
                <a:cs typeface="+mn-cs"/>
              </a:rPr>
              <a:t>☐ Decision for continued care vs. discharge</a:t>
            </a:r>
            <a:endParaRPr kumimoji="0" lang="en-US" sz="1547" b="0" i="0" u="none" strike="noStrike" kern="1200" cap="none" spc="0" normalizeH="0" baseline="0" noProof="0" dirty="0">
              <a:ln>
                <a:noFill/>
              </a:ln>
              <a:solidFill>
                <a:prstClr val="black"/>
              </a:solidFill>
              <a:effectLst/>
              <a:uLnTx/>
              <a:uFillTx/>
              <a:latin typeface="Aptos"/>
              <a:ea typeface="+mn-ea"/>
              <a:cs typeface="+mn-cs"/>
            </a:endParaRPr>
          </a:p>
        </p:txBody>
      </p:sp>
      <p:sp>
        <p:nvSpPr>
          <p:cNvPr id="8" name="Shape 6"/>
          <p:cNvSpPr/>
          <p:nvPr/>
        </p:nvSpPr>
        <p:spPr>
          <a:xfrm>
            <a:off x="4553712" y="1645920"/>
            <a:ext cx="3246120" cy="4389120"/>
          </a:xfrm>
          <a:prstGeom prst="roundRect">
            <a:avLst>
              <a:gd name="adj" fmla="val 1972"/>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p:cNvSpPr/>
          <p:nvPr/>
        </p:nvSpPr>
        <p:spPr>
          <a:xfrm>
            <a:off x="4718304" y="1764792"/>
            <a:ext cx="2916936"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Record integrity</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0" name="Shape 8"/>
          <p:cNvSpPr/>
          <p:nvPr/>
        </p:nvSpPr>
        <p:spPr>
          <a:xfrm>
            <a:off x="4718304" y="2084832"/>
            <a:ext cx="2916936"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p:cNvSpPr/>
          <p:nvPr/>
        </p:nvSpPr>
        <p:spPr>
          <a:xfrm>
            <a:off x="4736592" y="2176272"/>
            <a:ext cx="2880360" cy="37490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Every entry accurately dated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Corrections made transparently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Late entries labeled as late entries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No blank spaces or unexplained alterations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95" b="0" i="0" u="none" strike="noStrike" kern="1200" cap="none" spc="0" normalizeH="0" baseline="0" noProof="0" dirty="0">
                <a:ln>
                  <a:noFill/>
                </a:ln>
                <a:solidFill>
                  <a:srgbClr val="202631"/>
                </a:solidFill>
                <a:effectLst/>
                <a:uLnTx/>
                <a:uFillTx/>
                <a:latin typeface="Aptos"/>
                <a:ea typeface="+mn-ea"/>
                <a:cs typeface="+mn-cs"/>
              </a:rPr>
              <a:t>☐ Abbreviation key available if symbols are used</a:t>
            </a:r>
            <a:endParaRPr kumimoji="0" lang="en-US" sz="1495" b="0" i="0" u="none" strike="noStrike" kern="1200" cap="none" spc="0" normalizeH="0" baseline="0" noProof="0" dirty="0">
              <a:ln>
                <a:noFill/>
              </a:ln>
              <a:solidFill>
                <a:prstClr val="black"/>
              </a:solidFill>
              <a:effectLst/>
              <a:uLnTx/>
              <a:uFillTx/>
              <a:latin typeface="Aptos"/>
              <a:ea typeface="+mn-ea"/>
              <a:cs typeface="+mn-cs"/>
            </a:endParaRPr>
          </a:p>
        </p:txBody>
      </p:sp>
      <p:sp>
        <p:nvSpPr>
          <p:cNvPr id="12" name="Shape 10"/>
          <p:cNvSpPr/>
          <p:nvPr/>
        </p:nvSpPr>
        <p:spPr>
          <a:xfrm>
            <a:off x="7955280" y="1645920"/>
            <a:ext cx="3593592" cy="4389120"/>
          </a:xfrm>
          <a:prstGeom prst="roundRect">
            <a:avLst>
              <a:gd name="adj" fmla="val 1781"/>
            </a:avLst>
          </a:prstGeom>
          <a:solidFill>
            <a:srgbClr val="FFFFFF"/>
          </a:solidFill>
          <a:ln w="12700">
            <a:solidFill>
              <a:srgbClr val="D5D9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p:cNvSpPr/>
          <p:nvPr/>
        </p:nvSpPr>
        <p:spPr>
          <a:xfrm>
            <a:off x="8119872" y="1764792"/>
            <a:ext cx="3264408" cy="21945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F2747"/>
                </a:solidFill>
                <a:effectLst/>
                <a:uLnTx/>
                <a:uFillTx/>
                <a:latin typeface="Aptos" pitchFamily="34" charset="0"/>
                <a:ea typeface="Aptos" pitchFamily="34" charset="-122"/>
                <a:cs typeface="Aptos" pitchFamily="34" charset="-120"/>
              </a:rPr>
              <a:t>Provider identification</a:t>
            </a:r>
            <a:endParaRPr kumimoji="0" lang="en-US" sz="1600" b="0" i="0" u="none" strike="noStrike" kern="1200" cap="none" spc="0" normalizeH="0" baseline="0" noProof="0" dirty="0">
              <a:ln>
                <a:noFill/>
              </a:ln>
              <a:solidFill>
                <a:prstClr val="black"/>
              </a:solidFill>
              <a:effectLst/>
              <a:uLnTx/>
              <a:uFillTx/>
              <a:latin typeface="Aptos"/>
              <a:ea typeface="+mn-ea"/>
              <a:cs typeface="+mn-cs"/>
            </a:endParaRPr>
          </a:p>
        </p:txBody>
      </p:sp>
      <p:sp>
        <p:nvSpPr>
          <p:cNvPr id="14" name="Shape 12"/>
          <p:cNvSpPr/>
          <p:nvPr/>
        </p:nvSpPr>
        <p:spPr>
          <a:xfrm>
            <a:off x="8119872" y="2084832"/>
            <a:ext cx="3264408" cy="0"/>
          </a:xfrm>
          <a:prstGeom prst="line">
            <a:avLst/>
          </a:prstGeom>
          <a:noFill/>
          <a:ln w="19050">
            <a:solidFill>
              <a:srgbClr val="C9A34E"/>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 13"/>
          <p:cNvSpPr/>
          <p:nvPr/>
        </p:nvSpPr>
        <p:spPr>
          <a:xfrm>
            <a:off x="8138160" y="2176272"/>
            <a:ext cx="3227832" cy="3749040"/>
          </a:xfrm>
          <a:prstGeom prst="rect">
            <a:avLst/>
          </a:prstGeom>
          <a:noFill/>
          <a:ln/>
        </p:spPr>
        <p:txBody>
          <a:bodyPr wrap="square" lIns="0" tIns="0" rIns="0" bIns="0"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76" b="0" i="0" u="none" strike="noStrike" kern="1200" cap="none" spc="0" normalizeH="0" baseline="0" noProof="0" dirty="0">
              <a:ln>
                <a:noFill/>
              </a:ln>
              <a:solidFill>
                <a:srgbClr val="202631"/>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6" b="0" i="0" u="none" strike="noStrike" kern="1200" cap="none" spc="0" normalizeH="0" baseline="0" noProof="0" dirty="0">
                <a:ln>
                  <a:noFill/>
                </a:ln>
                <a:solidFill>
                  <a:srgbClr val="202631"/>
                </a:solidFill>
                <a:effectLst/>
                <a:uLnTx/>
                <a:uFillTx/>
                <a:latin typeface="Aptos"/>
                <a:ea typeface="+mn-ea"/>
                <a:cs typeface="+mn-cs"/>
              </a:rPr>
              <a:t>☐ Treating physician readily identifiable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76"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6" b="0" i="0" u="none" strike="noStrike" kern="1200" cap="none" spc="0" normalizeH="0" baseline="0" noProof="0" dirty="0">
                <a:ln>
                  <a:noFill/>
                </a:ln>
                <a:solidFill>
                  <a:srgbClr val="202631"/>
                </a:solidFill>
                <a:effectLst/>
                <a:uLnTx/>
                <a:uFillTx/>
                <a:latin typeface="Aptos"/>
                <a:ea typeface="+mn-ea"/>
                <a:cs typeface="+mn-cs"/>
              </a:rPr>
              <a:t>☐ Signature, initials, or printed/electronic name present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76"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6" b="0" i="0" u="none" strike="noStrike" kern="1200" cap="none" spc="0" normalizeH="0" baseline="0" noProof="0" dirty="0">
                <a:ln>
                  <a:noFill/>
                </a:ln>
                <a:solidFill>
                  <a:srgbClr val="202631"/>
                </a:solidFill>
                <a:effectLst/>
                <a:uLnTx/>
                <a:uFillTx/>
                <a:latin typeface="Aptos"/>
                <a:ea typeface="+mn-ea"/>
                <a:cs typeface="+mn-cs"/>
              </a:rPr>
              <a:t>☐ Multi-provider offices should clearly attribute each service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76" b="0" i="0" u="none" strike="noStrike" kern="1200" cap="none" spc="0" normalizeH="0" baseline="0" noProof="0" dirty="0">
              <a:ln>
                <a:noFill/>
              </a:ln>
              <a:solidFill>
                <a:prstClr val="black"/>
              </a:solidFill>
              <a:effectLst/>
              <a:uLnTx/>
              <a:uFillTx/>
              <a:latin typeface="Apto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76" b="0" i="0" u="none" strike="noStrike" kern="1200" cap="none" spc="0" normalizeH="0" baseline="0" noProof="0" dirty="0">
                <a:ln>
                  <a:noFill/>
                </a:ln>
                <a:solidFill>
                  <a:srgbClr val="202631"/>
                </a:solidFill>
                <a:effectLst/>
                <a:uLnTx/>
                <a:uFillTx/>
                <a:latin typeface="Aptos"/>
                <a:ea typeface="+mn-ea"/>
                <a:cs typeface="+mn-cs"/>
              </a:rPr>
              <a:t>☐ Delegated tasks should still leave the treating physician clear</a:t>
            </a:r>
            <a:endParaRPr kumimoji="0" lang="en-US" sz="1476" b="0" i="0" u="none" strike="noStrike" kern="1200" cap="none" spc="0" normalizeH="0" baseline="0" noProof="0" dirty="0">
              <a:ln>
                <a:noFill/>
              </a:ln>
              <a:solidFill>
                <a:prstClr val="black"/>
              </a:solidFill>
              <a:effectLst/>
              <a:uLnTx/>
              <a:uFillTx/>
              <a:latin typeface="Aptos"/>
              <a:ea typeface="+mn-ea"/>
              <a:cs typeface="+mn-cs"/>
            </a:endParaRPr>
          </a:p>
        </p:txBody>
      </p:sp>
      <p:pic>
        <p:nvPicPr>
          <p:cNvPr id="17" name="Picture 16">
            <a:extLst>
              <a:ext uri="{FF2B5EF4-FFF2-40B4-BE49-F238E27FC236}">
                <a16:creationId xmlns:a16="http://schemas.microsoft.com/office/drawing/2014/main" id="{58EBE9C2-E7ED-6BB9-0BBF-028ADF456DBE}"/>
              </a:ext>
            </a:extLst>
          </p:cNvPr>
          <p:cNvPicPr>
            <a:picLocks noChangeAspect="1"/>
          </p:cNvPicPr>
          <p:nvPr/>
        </p:nvPicPr>
        <p:blipFill>
          <a:blip r:embed="rId3"/>
          <a:stretch>
            <a:fillRect/>
          </a:stretch>
        </p:blipFill>
        <p:spPr>
          <a:xfrm>
            <a:off x="264160" y="0"/>
            <a:ext cx="4673600" cy="3937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549</TotalTime>
  <Words>2822</Words>
  <Application>Microsoft Office PowerPoint</Application>
  <PresentationFormat>Widescreen</PresentationFormat>
  <Paragraphs>636</Paragraphs>
  <Slides>75</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75</vt:i4>
      </vt:variant>
    </vt:vector>
  </HeadingPairs>
  <TitlesOfParts>
    <vt:vector size="81" baseType="lpstr">
      <vt:lpstr>Aptos</vt:lpstr>
      <vt:lpstr>Aptos Display</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Management 101 – The Issue is in the Tissue</vt:lpstr>
      <vt:lpstr>Tissue Classification in Personal Injury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the ABCDE Method?</vt:lpstr>
      <vt:lpstr>PowerPoint Presentation</vt:lpstr>
      <vt:lpstr>A – Alignment </vt:lpstr>
      <vt:lpstr>PowerPoint Presentation</vt:lpstr>
      <vt:lpstr>B – Bone</vt:lpstr>
      <vt:lpstr>PowerPoint Presentation</vt:lpstr>
      <vt:lpstr>C - Cord</vt:lpstr>
      <vt:lpstr>PowerPoint Presentation</vt:lpstr>
      <vt:lpstr>PowerPoint Presentation</vt:lpstr>
      <vt:lpstr>D - Disc</vt:lpstr>
      <vt:lpstr>PowerPoint Presentation</vt:lpstr>
      <vt:lpstr>PowerPoint Presentation</vt:lpstr>
      <vt:lpstr>E – Everything Else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Caitlin Foss</dc:creator>
  <cp:keywords/>
  <dc:description>generated using python-pptx</dc:description>
  <cp:lastModifiedBy>Caitlin Foss</cp:lastModifiedBy>
  <cp:revision>55</cp:revision>
  <dcterms:created xsi:type="dcterms:W3CDTF">2013-01-27T09:14:16Z</dcterms:created>
  <dcterms:modified xsi:type="dcterms:W3CDTF">2026-08-13T13:38:41Z</dcterms:modified>
  <cp:category/>
</cp:coreProperties>
</file>