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notesMasterIdLst>
    <p:notesMasterId r:id="rId33"/>
  </p:notesMaster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notesMaster" Target="notesMasters/notesMaster1.xml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3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45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4630400" y="-1333500"/>
            <a:ext cx="4991100" cy="4991100"/>
          </a:xfrm>
          <a:prstGeom prst="ellipse">
            <a:avLst/>
          </a:prstGeom>
          <a:ln w="19050">
            <a:solidFill>
              <a:srgbClr val="FFFFFF">
                <a:alpha val="12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5582900" y="-381000"/>
            <a:ext cx="3086100" cy="3086100"/>
          </a:xfrm>
          <a:prstGeom prst="ellipse">
            <a:avLst/>
          </a:prstGeom>
          <a:ln w="19050">
            <a:solidFill>
              <a:srgbClr val="DDDB57">
                <a:alpha val="2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2700000">
            <a:off x="571500" y="3238500"/>
            <a:ext cx="247650" cy="247650"/>
          </a:xfrm>
          <a:prstGeom prst="rect">
            <a:avLst/>
          </a:prstGeom>
          <a:solidFill>
            <a:srgbClr val="D89B8A"/>
          </a:solidFill>
          <a:ln/>
        </p:spPr>
      </p:sp>
      <p:sp>
        <p:nvSpPr>
          <p:cNvPr id="5" name="Shape 3"/>
          <p:cNvSpPr/>
          <p:nvPr/>
        </p:nvSpPr>
        <p:spPr>
          <a:xfrm>
            <a:off x="533400" y="3810000"/>
            <a:ext cx="133350" cy="133350"/>
          </a:xfrm>
          <a:prstGeom prst="ellipse">
            <a:avLst/>
          </a:prstGeom>
          <a:solidFill>
            <a:srgbClr val="94D0A7"/>
          </a:solidFill>
          <a:ln/>
        </p:spPr>
      </p:sp>
      <p:sp>
        <p:nvSpPr>
          <p:cNvPr id="6" name="Shape 4"/>
          <p:cNvSpPr/>
          <p:nvPr/>
        </p:nvSpPr>
        <p:spPr>
          <a:xfrm>
            <a:off x="533400" y="4076700"/>
            <a:ext cx="133350" cy="133350"/>
          </a:xfrm>
          <a:prstGeom prst="ellipse">
            <a:avLst/>
          </a:prstGeom>
          <a:solidFill>
            <a:srgbClr val="94D0A7"/>
          </a:solidFill>
          <a:ln/>
        </p:spPr>
      </p:sp>
      <p:sp>
        <p:nvSpPr>
          <p:cNvPr id="7" name="Shape 5"/>
          <p:cNvSpPr/>
          <p:nvPr/>
        </p:nvSpPr>
        <p:spPr>
          <a:xfrm>
            <a:off x="533400" y="4343400"/>
            <a:ext cx="133350" cy="133350"/>
          </a:xfrm>
          <a:prstGeom prst="ellipse">
            <a:avLst/>
          </a:prstGeom>
          <a:solidFill>
            <a:srgbClr val="94D0A7"/>
          </a:solidFill>
          <a:ln/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000" y="914400"/>
            <a:ext cx="1333500" cy="133350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5012591" y="1428750"/>
            <a:ext cx="234565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52" kern="0" dirty="0">
                <a:solidFill>
                  <a:srgbClr val="C2E6E7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M3 WORKSHOP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1143000" y="3413224"/>
            <a:ext cx="1571625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88" kern="0" dirty="0">
                <a:solidFill>
                  <a:srgbClr val="DDDB57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MINDSET · MARKETING · IMPLEMENTATION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143000" y="3984724"/>
            <a:ext cx="14716125" cy="28357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67531"/>
              </a:lnSpc>
              <a:buNone/>
            </a:pPr>
            <a:r>
              <a:rPr lang="en-US" sz="7200" b="1" spc="-1" kern="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Mindset &amp; Marketing for Healthcare Mavens in Business</a:t>
            </a:r>
            <a:endParaRPr lang="en-US" sz="7200" dirty="0"/>
          </a:p>
        </p:txBody>
      </p:sp>
      <p:sp>
        <p:nvSpPr>
          <p:cNvPr id="12" name="Text 9"/>
          <p:cNvSpPr/>
          <p:nvPr/>
        </p:nvSpPr>
        <p:spPr>
          <a:xfrm>
            <a:off x="1143000" y="7106245"/>
            <a:ext cx="12573000" cy="4914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3478"/>
              </a:lnSpc>
              <a:buNone/>
            </a:pPr>
            <a:r>
              <a:rPr lang="en-US" sz="2550" dirty="0">
                <a:solidFill>
                  <a:srgbClr val="D8EAD5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Building a Purpose-Driven, Thriving, and Sustainable Healthcare Brand</a:t>
            </a:r>
            <a:endParaRPr lang="en-US" sz="2550" dirty="0"/>
          </a:p>
        </p:txBody>
      </p:sp>
      <p:sp>
        <p:nvSpPr>
          <p:cNvPr id="13" name="Text 10"/>
          <p:cNvSpPr/>
          <p:nvPr/>
        </p:nvSpPr>
        <p:spPr>
          <a:xfrm>
            <a:off x="1143000" y="8724900"/>
            <a:ext cx="5362352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Dr. Venessa Walker</a:t>
            </a:r>
            <a:endParaRPr lang="en-US" sz="2250" dirty="0"/>
          </a:p>
        </p:txBody>
      </p:sp>
      <p:sp>
        <p:nvSpPr>
          <p:cNvPr id="14" name="Text 11"/>
          <p:cNvSpPr/>
          <p:nvPr/>
        </p:nvSpPr>
        <p:spPr>
          <a:xfrm>
            <a:off x="1143000" y="9220200"/>
            <a:ext cx="5362352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C2E6E7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Founder &amp; CEO, Healthcare Mavens in Business</a:t>
            </a:r>
            <a:endParaRPr lang="en-US" sz="1800" dirty="0"/>
          </a:p>
        </p:txBody>
      </p:sp>
      <p:sp>
        <p:nvSpPr>
          <p:cNvPr id="15" name="Text 12"/>
          <p:cNvSpPr/>
          <p:nvPr/>
        </p:nvSpPr>
        <p:spPr>
          <a:xfrm>
            <a:off x="13427273" y="9191625"/>
            <a:ext cx="4089499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i="1" dirty="0">
                <a:solidFill>
                  <a:srgbClr val="DDDB5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Rooted in Faith. Built for Legacy.</a:t>
            </a:r>
            <a:endParaRPr lang="en-US" sz="1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A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3972818"/>
            <a:ext cx="1760220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52" kern="0" dirty="0">
                <a:solidFill>
                  <a:srgbClr val="07544F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MINDSET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43000" y="4468118"/>
            <a:ext cx="15716250" cy="64576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73333"/>
              </a:lnSpc>
              <a:buNone/>
            </a:pPr>
            <a:r>
              <a:rPr lang="en-US" sz="4350" b="1" dirty="0">
                <a:solidFill>
                  <a:srgbClr val="04534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From Practitioner to Business Owner</a:t>
            </a:r>
            <a:endParaRPr lang="en-US" sz="4350" dirty="0"/>
          </a:p>
        </p:txBody>
      </p:sp>
      <p:sp>
        <p:nvSpPr>
          <p:cNvPr id="4" name="Text 2"/>
          <p:cNvSpPr/>
          <p:nvPr/>
        </p:nvSpPr>
        <p:spPr>
          <a:xfrm>
            <a:off x="1143000" y="5494883"/>
            <a:ext cx="13244513" cy="952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1628"/>
              </a:lnSpc>
              <a:buNone/>
            </a:pPr>
            <a:r>
              <a:rPr lang="en-US" sz="2400" dirty="0">
                <a:solidFill>
                  <a:srgbClr val="12302C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You're not just treating patients anymore — you're building an enterprise. Every decision now shapes your culture, your cash flow, and your calling.</a:t>
            </a:r>
            <a:endParaRPr lang="en-US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D8EAD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3350865"/>
            <a:ext cx="1760220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52" kern="0" dirty="0">
                <a:solidFill>
                  <a:srgbClr val="07544F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MINDSET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43000" y="3846165"/>
            <a:ext cx="15716250" cy="64576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73333"/>
              </a:lnSpc>
              <a:buNone/>
            </a:pPr>
            <a:r>
              <a:rPr lang="en-US" sz="4350" b="1" dirty="0">
                <a:solidFill>
                  <a:srgbClr val="04534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Naming What's Been Holding You Back</a:t>
            </a:r>
            <a:endParaRPr lang="en-US" sz="4350" dirty="0"/>
          </a:p>
        </p:txBody>
      </p:sp>
      <p:sp>
        <p:nvSpPr>
          <p:cNvPr id="4" name="Shape 2"/>
          <p:cNvSpPr/>
          <p:nvPr/>
        </p:nvSpPr>
        <p:spPr>
          <a:xfrm>
            <a:off x="1143000" y="4987230"/>
            <a:ext cx="3771900" cy="1162050"/>
          </a:xfrm>
          <a:prstGeom prst="roundRect">
            <a:avLst>
              <a:gd name="adj" fmla="val 9836"/>
            </a:avLst>
          </a:prstGeom>
          <a:solidFill>
            <a:srgbClr val="FFFFFF"/>
          </a:solidFill>
          <a:ln/>
        </p:spPr>
      </p:sp>
      <p:sp>
        <p:nvSpPr>
          <p:cNvPr id="5" name="Text 3"/>
          <p:cNvSpPr/>
          <p:nvPr/>
        </p:nvSpPr>
        <p:spPr>
          <a:xfrm>
            <a:off x="1247775" y="5368230"/>
            <a:ext cx="3562350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04534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Fear</a:t>
            </a:r>
            <a:endParaRPr lang="en-US" sz="2100" dirty="0"/>
          </a:p>
        </p:txBody>
      </p:sp>
      <p:sp>
        <p:nvSpPr>
          <p:cNvPr id="6" name="Shape 4"/>
          <p:cNvSpPr/>
          <p:nvPr/>
        </p:nvSpPr>
        <p:spPr>
          <a:xfrm>
            <a:off x="5219700" y="4987230"/>
            <a:ext cx="3771900" cy="1162050"/>
          </a:xfrm>
          <a:prstGeom prst="roundRect">
            <a:avLst>
              <a:gd name="adj" fmla="val 9836"/>
            </a:avLst>
          </a:prstGeom>
          <a:solidFill>
            <a:srgbClr val="FFFFFF"/>
          </a:solidFill>
          <a:ln/>
        </p:spPr>
      </p:sp>
      <p:sp>
        <p:nvSpPr>
          <p:cNvPr id="7" name="Text 5"/>
          <p:cNvSpPr/>
          <p:nvPr/>
        </p:nvSpPr>
        <p:spPr>
          <a:xfrm>
            <a:off x="5324475" y="5368230"/>
            <a:ext cx="3562350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04534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Burnout</a:t>
            </a:r>
            <a:endParaRPr lang="en-US" sz="2100" dirty="0"/>
          </a:p>
        </p:txBody>
      </p:sp>
      <p:sp>
        <p:nvSpPr>
          <p:cNvPr id="8" name="Shape 6"/>
          <p:cNvSpPr/>
          <p:nvPr/>
        </p:nvSpPr>
        <p:spPr>
          <a:xfrm>
            <a:off x="9296400" y="4987230"/>
            <a:ext cx="3771900" cy="1162050"/>
          </a:xfrm>
          <a:prstGeom prst="roundRect">
            <a:avLst>
              <a:gd name="adj" fmla="val 9836"/>
            </a:avLst>
          </a:prstGeom>
          <a:solidFill>
            <a:srgbClr val="FFFFFF"/>
          </a:solidFill>
          <a:ln/>
        </p:spPr>
      </p:sp>
      <p:sp>
        <p:nvSpPr>
          <p:cNvPr id="9" name="Text 7"/>
          <p:cNvSpPr/>
          <p:nvPr/>
        </p:nvSpPr>
        <p:spPr>
          <a:xfrm>
            <a:off x="9401175" y="5368230"/>
            <a:ext cx="3562350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04534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Imposter Syndrome</a:t>
            </a:r>
            <a:endParaRPr lang="en-US" sz="2100" dirty="0"/>
          </a:p>
        </p:txBody>
      </p:sp>
      <p:sp>
        <p:nvSpPr>
          <p:cNvPr id="10" name="Shape 8"/>
          <p:cNvSpPr/>
          <p:nvPr/>
        </p:nvSpPr>
        <p:spPr>
          <a:xfrm>
            <a:off x="13373100" y="4987230"/>
            <a:ext cx="3771900" cy="1162050"/>
          </a:xfrm>
          <a:prstGeom prst="roundRect">
            <a:avLst>
              <a:gd name="adj" fmla="val 9836"/>
            </a:avLst>
          </a:prstGeom>
          <a:solidFill>
            <a:srgbClr val="FFFFFF"/>
          </a:solidFill>
          <a:ln/>
        </p:spPr>
      </p:sp>
      <p:sp>
        <p:nvSpPr>
          <p:cNvPr id="11" name="Text 9"/>
          <p:cNvSpPr/>
          <p:nvPr/>
        </p:nvSpPr>
        <p:spPr>
          <a:xfrm>
            <a:off x="13477875" y="5368230"/>
            <a:ext cx="3562350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04534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Scarcity Thinking</a:t>
            </a:r>
            <a:endParaRPr lang="en-US" sz="2100" dirty="0"/>
          </a:p>
        </p:txBody>
      </p:sp>
      <p:sp>
        <p:nvSpPr>
          <p:cNvPr id="12" name="Text 10"/>
          <p:cNvSpPr/>
          <p:nvPr/>
        </p:nvSpPr>
        <p:spPr>
          <a:xfrm>
            <a:off x="1143000" y="6644580"/>
            <a:ext cx="13620750" cy="42475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6842"/>
              </a:lnSpc>
              <a:buNone/>
            </a:pPr>
            <a:r>
              <a:rPr lang="en-US" sz="2100" dirty="0">
                <a:solidFill>
                  <a:srgbClr val="12302C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You can't build with intention on a foundation you haven't named.</a:t>
            </a:r>
            <a:endParaRPr lang="en-US" sz="2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A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3568005"/>
            <a:ext cx="1760220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52" kern="0" dirty="0">
                <a:solidFill>
                  <a:srgbClr val="07544F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MINDSET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43000" y="4063305"/>
            <a:ext cx="15716250" cy="64576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73333"/>
              </a:lnSpc>
              <a:buNone/>
            </a:pPr>
            <a:r>
              <a:rPr lang="en-US" sz="4350" b="1" dirty="0">
                <a:solidFill>
                  <a:srgbClr val="04534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Leadership Is a Decision You Make Daily</a:t>
            </a:r>
            <a:endParaRPr lang="en-US" sz="4350" dirty="0"/>
          </a:p>
        </p:txBody>
      </p:sp>
      <p:sp>
        <p:nvSpPr>
          <p:cNvPr id="4" name="Shape 2"/>
          <p:cNvSpPr/>
          <p:nvPr/>
        </p:nvSpPr>
        <p:spPr>
          <a:xfrm>
            <a:off x="1143000" y="5261521"/>
            <a:ext cx="133350" cy="133350"/>
          </a:xfrm>
          <a:prstGeom prst="ellipse">
            <a:avLst/>
          </a:prstGeom>
          <a:solidFill>
            <a:srgbClr val="94D0A7"/>
          </a:solidFill>
          <a:ln/>
        </p:spPr>
      </p:sp>
      <p:sp>
        <p:nvSpPr>
          <p:cNvPr id="5" name="Text 3"/>
          <p:cNvSpPr/>
          <p:nvPr/>
        </p:nvSpPr>
        <p:spPr>
          <a:xfrm>
            <a:off x="1504950" y="5090071"/>
            <a:ext cx="7084427" cy="4476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400" dirty="0">
                <a:solidFill>
                  <a:srgbClr val="12302C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Confidence is built through action, not certainty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1143000" y="5918746"/>
            <a:ext cx="133350" cy="133350"/>
          </a:xfrm>
          <a:prstGeom prst="ellipse">
            <a:avLst/>
          </a:prstGeom>
          <a:solidFill>
            <a:srgbClr val="94D0A7"/>
          </a:solidFill>
          <a:ln/>
        </p:spPr>
      </p:sp>
      <p:sp>
        <p:nvSpPr>
          <p:cNvPr id="7" name="Text 5"/>
          <p:cNvSpPr/>
          <p:nvPr/>
        </p:nvSpPr>
        <p:spPr>
          <a:xfrm>
            <a:off x="1504950" y="5747296"/>
            <a:ext cx="13080831" cy="4476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400" dirty="0">
                <a:solidFill>
                  <a:srgbClr val="12302C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Decisive leaders move their practice forward — indecision costs more than a wrong call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1143000" y="6575971"/>
            <a:ext cx="133350" cy="133350"/>
          </a:xfrm>
          <a:prstGeom prst="ellipse">
            <a:avLst/>
          </a:prstGeom>
          <a:solidFill>
            <a:srgbClr val="94D0A7"/>
          </a:solidFill>
          <a:ln/>
        </p:spPr>
      </p:sp>
      <p:sp>
        <p:nvSpPr>
          <p:cNvPr id="9" name="Text 7"/>
          <p:cNvSpPr/>
          <p:nvPr/>
        </p:nvSpPr>
        <p:spPr>
          <a:xfrm>
            <a:off x="1504950" y="6404521"/>
            <a:ext cx="6591821" cy="4476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400" dirty="0">
                <a:solidFill>
                  <a:srgbClr val="12302C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You lead yourself before you lead your team</a:t>
            </a:r>
            <a:endParaRPr lang="en-US" sz="2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45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3384203"/>
            <a:ext cx="1760220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88" kern="0" dirty="0">
                <a:solidFill>
                  <a:srgbClr val="DDDB57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MINDSET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43000" y="3879503"/>
            <a:ext cx="15716250" cy="64576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73333"/>
              </a:lnSpc>
              <a:buNone/>
            </a:pPr>
            <a:r>
              <a:rPr lang="en-US" sz="435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Protecting Your Time Like It's Sacred</a:t>
            </a:r>
            <a:endParaRPr lang="en-US" sz="4350" dirty="0"/>
          </a:p>
        </p:txBody>
      </p:sp>
      <p:sp>
        <p:nvSpPr>
          <p:cNvPr id="4" name="Shape 2"/>
          <p:cNvSpPr/>
          <p:nvPr/>
        </p:nvSpPr>
        <p:spPr>
          <a:xfrm>
            <a:off x="1143000" y="5058668"/>
            <a:ext cx="3771900" cy="1057275"/>
          </a:xfrm>
          <a:prstGeom prst="roundRect">
            <a:avLst>
              <a:gd name="adj" fmla="val 10811"/>
            </a:avLst>
          </a:prstGeom>
          <a:solidFill>
            <a:srgbClr val="FFFFFF">
              <a:alpha val="8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1247775" y="5401568"/>
            <a:ext cx="3562350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950" b="1" dirty="0">
                <a:solidFill>
                  <a:srgbClr val="DDDB5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Purpose</a:t>
            </a:r>
            <a:endParaRPr lang="en-US" sz="1950" dirty="0"/>
          </a:p>
        </p:txBody>
      </p:sp>
      <p:sp>
        <p:nvSpPr>
          <p:cNvPr id="6" name="Shape 4"/>
          <p:cNvSpPr/>
          <p:nvPr/>
        </p:nvSpPr>
        <p:spPr>
          <a:xfrm>
            <a:off x="5219700" y="5058668"/>
            <a:ext cx="3771900" cy="1057275"/>
          </a:xfrm>
          <a:prstGeom prst="roundRect">
            <a:avLst>
              <a:gd name="adj" fmla="val 10811"/>
            </a:avLst>
          </a:prstGeom>
          <a:solidFill>
            <a:srgbClr val="FFFFFF">
              <a:alpha val="8000"/>
            </a:srgbClr>
          </a:solidFill>
          <a:ln/>
        </p:spPr>
      </p:sp>
      <p:sp>
        <p:nvSpPr>
          <p:cNvPr id="7" name="Text 5"/>
          <p:cNvSpPr/>
          <p:nvPr/>
        </p:nvSpPr>
        <p:spPr>
          <a:xfrm>
            <a:off x="5324475" y="5401568"/>
            <a:ext cx="3562350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950" b="1" dirty="0">
                <a:solidFill>
                  <a:srgbClr val="DDDB5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Patients</a:t>
            </a:r>
            <a:endParaRPr lang="en-US" sz="1950" dirty="0"/>
          </a:p>
        </p:txBody>
      </p:sp>
      <p:sp>
        <p:nvSpPr>
          <p:cNvPr id="8" name="Shape 6"/>
          <p:cNvSpPr/>
          <p:nvPr/>
        </p:nvSpPr>
        <p:spPr>
          <a:xfrm>
            <a:off x="9296400" y="5058668"/>
            <a:ext cx="3771900" cy="1057275"/>
          </a:xfrm>
          <a:prstGeom prst="roundRect">
            <a:avLst>
              <a:gd name="adj" fmla="val 10811"/>
            </a:avLst>
          </a:prstGeom>
          <a:solidFill>
            <a:srgbClr val="FFFFFF">
              <a:alpha val="8000"/>
            </a:srgbClr>
          </a:solidFill>
          <a:ln/>
        </p:spPr>
      </p:sp>
      <p:sp>
        <p:nvSpPr>
          <p:cNvPr id="9" name="Text 7"/>
          <p:cNvSpPr/>
          <p:nvPr/>
        </p:nvSpPr>
        <p:spPr>
          <a:xfrm>
            <a:off x="9401175" y="5401568"/>
            <a:ext cx="3562350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950" b="1" dirty="0">
                <a:solidFill>
                  <a:srgbClr val="DDDB5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Practice</a:t>
            </a:r>
            <a:endParaRPr lang="en-US" sz="1950" dirty="0"/>
          </a:p>
        </p:txBody>
      </p:sp>
      <p:sp>
        <p:nvSpPr>
          <p:cNvPr id="10" name="Shape 8"/>
          <p:cNvSpPr/>
          <p:nvPr/>
        </p:nvSpPr>
        <p:spPr>
          <a:xfrm>
            <a:off x="13373100" y="5058668"/>
            <a:ext cx="3771900" cy="1057275"/>
          </a:xfrm>
          <a:prstGeom prst="roundRect">
            <a:avLst>
              <a:gd name="adj" fmla="val 10811"/>
            </a:avLst>
          </a:prstGeom>
          <a:solidFill>
            <a:srgbClr val="FFFFFF">
              <a:alpha val="8000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13477875" y="5401568"/>
            <a:ext cx="3562350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950" b="1" dirty="0">
                <a:solidFill>
                  <a:srgbClr val="DDDB5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People</a:t>
            </a:r>
            <a:endParaRPr lang="en-US" sz="1950" dirty="0"/>
          </a:p>
        </p:txBody>
      </p:sp>
      <p:sp>
        <p:nvSpPr>
          <p:cNvPr id="12" name="Text 10"/>
          <p:cNvSpPr/>
          <p:nvPr/>
        </p:nvSpPr>
        <p:spPr>
          <a:xfrm>
            <a:off x="1143000" y="6611243"/>
            <a:ext cx="13620750" cy="42475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6842"/>
              </a:lnSpc>
              <a:buNone/>
            </a:pPr>
            <a:r>
              <a:rPr lang="en-US" sz="2100" dirty="0">
                <a:solidFill>
                  <a:srgbClr val="D8EAD5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Prioritize in this order, on purpose, every week.</a:t>
            </a:r>
            <a:endParaRPr lang="en-US" sz="21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A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3972818"/>
            <a:ext cx="1760220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52" kern="0" dirty="0">
                <a:solidFill>
                  <a:srgbClr val="07544F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MINDSET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43000" y="4468118"/>
            <a:ext cx="15716250" cy="64576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73333"/>
              </a:lnSpc>
              <a:buNone/>
            </a:pPr>
            <a:r>
              <a:rPr lang="en-US" sz="4350" b="1" dirty="0">
                <a:solidFill>
                  <a:srgbClr val="04534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Resilience Is Built, Not Born</a:t>
            </a:r>
            <a:endParaRPr lang="en-US" sz="4350" dirty="0"/>
          </a:p>
        </p:txBody>
      </p:sp>
      <p:sp>
        <p:nvSpPr>
          <p:cNvPr id="4" name="Text 2"/>
          <p:cNvSpPr/>
          <p:nvPr/>
        </p:nvSpPr>
        <p:spPr>
          <a:xfrm>
            <a:off x="1143000" y="5494883"/>
            <a:ext cx="13244513" cy="952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1628"/>
              </a:lnSpc>
              <a:buNone/>
            </a:pPr>
            <a:r>
              <a:rPr lang="en-US" sz="2400" dirty="0">
                <a:solidFill>
                  <a:srgbClr val="12302C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Balancing patient care with business growth will test you. Sustainable pace — not constant sprinting — is what carries a purpose-driven practice for the long haul.</a:t>
            </a:r>
            <a:endParaRPr lang="en-US" sz="2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D8EAD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3972818"/>
            <a:ext cx="1760220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52" kern="0" dirty="0">
                <a:solidFill>
                  <a:srgbClr val="07544F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MINDSET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43000" y="4468118"/>
            <a:ext cx="15716250" cy="64576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73333"/>
              </a:lnSpc>
              <a:buNone/>
            </a:pPr>
            <a:r>
              <a:rPr lang="en-US" sz="4350" b="1" dirty="0">
                <a:solidFill>
                  <a:srgbClr val="04534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Culture Is Caught, Not Taught</a:t>
            </a:r>
            <a:endParaRPr lang="en-US" sz="4350" dirty="0"/>
          </a:p>
        </p:txBody>
      </p:sp>
      <p:sp>
        <p:nvSpPr>
          <p:cNvPr id="4" name="Text 2"/>
          <p:cNvSpPr/>
          <p:nvPr/>
        </p:nvSpPr>
        <p:spPr>
          <a:xfrm>
            <a:off x="1143000" y="5494883"/>
            <a:ext cx="13244513" cy="952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1628"/>
              </a:lnSpc>
              <a:buNone/>
            </a:pPr>
            <a:r>
              <a:rPr lang="en-US" sz="2400" dirty="0">
                <a:solidFill>
                  <a:srgbClr val="12302C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Your team reflects what you model, not what you post on the wall. A mission-driven practice starts with a mission-driven you.</a:t>
            </a:r>
            <a:endParaRPr lang="en-US" sz="2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D89B8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3000" y="857250"/>
            <a:ext cx="914400" cy="914400"/>
          </a:xfrm>
          <a:prstGeom prst="ellipse">
            <a:avLst/>
          </a:prstGeom>
          <a:ln w="28575">
            <a:solidFill>
              <a:srgbClr val="FFFFFF">
                <a:alpha val="40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2700000">
            <a:off x="16630650" y="9105900"/>
            <a:ext cx="323850" cy="323850"/>
          </a:xfrm>
          <a:prstGeom prst="rect">
            <a:avLst/>
          </a:prstGeom>
          <a:solidFill>
            <a:srgbClr val="FFFFFF">
              <a:alpha val="3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7160716" y="3926235"/>
            <a:ext cx="3966418" cy="600075"/>
          </a:xfrm>
          <a:prstGeom prst="roundRect">
            <a:avLst>
              <a:gd name="adj" fmla="val 50000"/>
            </a:avLst>
          </a:prstGeom>
          <a:solidFill>
            <a:srgbClr val="032E2B"/>
          </a:solidFill>
          <a:ln/>
        </p:spPr>
      </p:sp>
      <p:sp>
        <p:nvSpPr>
          <p:cNvPr id="5" name="Text 3"/>
          <p:cNvSpPr/>
          <p:nvPr/>
        </p:nvSpPr>
        <p:spPr>
          <a:xfrm>
            <a:off x="7339585" y="4059585"/>
            <a:ext cx="3608680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950" b="1" spc="312" kern="0" dirty="0">
                <a:solidFill>
                  <a:srgbClr val="DDDB57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INTERACTIVE BREAK</a:t>
            </a:r>
            <a:endParaRPr lang="en-US" sz="1950" dirty="0"/>
          </a:p>
        </p:txBody>
      </p:sp>
      <p:sp>
        <p:nvSpPr>
          <p:cNvPr id="6" name="Text 4"/>
          <p:cNvSpPr/>
          <p:nvPr/>
        </p:nvSpPr>
        <p:spPr>
          <a:xfrm>
            <a:off x="5417947" y="4945410"/>
            <a:ext cx="7451958" cy="7390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77474"/>
              </a:lnSpc>
              <a:buNone/>
            </a:pPr>
            <a:r>
              <a:rPr lang="en-US" sz="48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Pause. Reflect. Write.</a:t>
            </a:r>
            <a:endParaRPr lang="en-US" sz="4800" dirty="0"/>
          </a:p>
        </p:txBody>
      </p:sp>
      <p:sp>
        <p:nvSpPr>
          <p:cNvPr id="7" name="Text 5"/>
          <p:cNvSpPr/>
          <p:nvPr/>
        </p:nvSpPr>
        <p:spPr>
          <a:xfrm>
            <a:off x="3574070" y="6027390"/>
            <a:ext cx="11139711" cy="466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09756"/>
              </a:lnSpc>
              <a:buNone/>
            </a:pPr>
            <a:r>
              <a:rPr lang="en-US" sz="2250" b="1" dirty="0">
                <a:solidFill>
                  <a:srgbClr val="032E2B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Self-assessment · Paired mindset discussion · Purpose-statement worksheet</a:t>
            </a:r>
            <a:endParaRPr lang="en-US" sz="22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45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5011400" y="7391400"/>
            <a:ext cx="4229100" cy="4229100"/>
          </a:xfrm>
          <a:prstGeom prst="ellipse">
            <a:avLst/>
          </a:prstGeom>
          <a:ln w="19050">
            <a:solidFill>
              <a:srgbClr val="FFFFFF">
                <a:alpha val="12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143000" y="4064347"/>
            <a:ext cx="1519386" cy="600075"/>
          </a:xfrm>
          <a:prstGeom prst="roundRect">
            <a:avLst>
              <a:gd name="adj" fmla="val 50000"/>
            </a:avLst>
          </a:prstGeom>
          <a:ln w="1905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428750" y="4197697"/>
            <a:ext cx="1024086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>
                    <a:alpha val="50000"/>
                  </a:srgbClr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Mindset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2852886" y="4354860"/>
            <a:ext cx="476250" cy="19050"/>
          </a:xfrm>
          <a:prstGeom prst="rect">
            <a:avLst/>
          </a:prstGeom>
          <a:solidFill>
            <a:srgbClr val="FFFFFF">
              <a:alpha val="25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3519636" y="4083397"/>
            <a:ext cx="1772543" cy="561975"/>
          </a:xfrm>
          <a:prstGeom prst="roundRect">
            <a:avLst>
              <a:gd name="adj" fmla="val 50000"/>
            </a:avLst>
          </a:prstGeom>
          <a:solidFill>
            <a:srgbClr val="D89B8A"/>
          </a:solidFill>
          <a:ln/>
        </p:spPr>
      </p:sp>
      <p:sp>
        <p:nvSpPr>
          <p:cNvPr id="7" name="Text 5"/>
          <p:cNvSpPr/>
          <p:nvPr/>
        </p:nvSpPr>
        <p:spPr>
          <a:xfrm>
            <a:off x="3786336" y="4197697"/>
            <a:ext cx="1315343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032E2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Marketing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5482679" y="4354860"/>
            <a:ext cx="476250" cy="19050"/>
          </a:xfrm>
          <a:prstGeom prst="rect">
            <a:avLst/>
          </a:prstGeom>
          <a:solidFill>
            <a:srgbClr val="FFFFFF">
              <a:alpha val="25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6149429" y="4064347"/>
            <a:ext cx="2489597" cy="600075"/>
          </a:xfrm>
          <a:prstGeom prst="roundRect">
            <a:avLst>
              <a:gd name="adj" fmla="val 50000"/>
            </a:avLst>
          </a:prstGeom>
          <a:ln w="1905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35179" y="4197697"/>
            <a:ext cx="1994297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>
                    <a:alpha val="50000"/>
                  </a:srgbClr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Implementation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143000" y="5045422"/>
            <a:ext cx="1760220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88" kern="0" dirty="0">
                <a:solidFill>
                  <a:srgbClr val="C2E6E7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HOUR TWO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143000" y="5597872"/>
            <a:ext cx="16764000" cy="7581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70000"/>
              </a:lnSpc>
              <a:buNone/>
            </a:pPr>
            <a:r>
              <a:rPr lang="en-US" sz="54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Building a Magnetic Healthcare Brand</a:t>
            </a:r>
            <a:endParaRPr lang="en-US" sz="5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7FA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3972818"/>
            <a:ext cx="1760220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52" kern="0" dirty="0">
                <a:solidFill>
                  <a:srgbClr val="07544F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MARKETING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43000" y="4468118"/>
            <a:ext cx="15716250" cy="64576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73333"/>
              </a:lnSpc>
              <a:buNone/>
            </a:pPr>
            <a:r>
              <a:rPr lang="en-US" sz="4350" b="1" dirty="0">
                <a:solidFill>
                  <a:srgbClr val="04534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Know Who You Are. Know Who You Serve.</a:t>
            </a:r>
            <a:endParaRPr lang="en-US" sz="4350" dirty="0"/>
          </a:p>
        </p:txBody>
      </p:sp>
      <p:sp>
        <p:nvSpPr>
          <p:cNvPr id="4" name="Text 2"/>
          <p:cNvSpPr/>
          <p:nvPr/>
        </p:nvSpPr>
        <p:spPr>
          <a:xfrm>
            <a:off x="1143000" y="5494883"/>
            <a:ext cx="13244513" cy="952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1628"/>
              </a:lnSpc>
              <a:buNone/>
            </a:pPr>
            <a:r>
              <a:rPr lang="en-US" sz="2400" dirty="0">
                <a:solidFill>
                  <a:srgbClr val="12302C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A magnetic brand starts with clarity: your identity as a chiropractor CEO, and a clear picture of the ideal patient you were built to serve.</a:t>
            </a:r>
            <a:endParaRPr lang="en-US" sz="2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E8C0B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3972818"/>
            <a:ext cx="1760220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52" kern="0" dirty="0">
                <a:solidFill>
                  <a:srgbClr val="04534E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MARKETING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43000" y="4468118"/>
            <a:ext cx="15716250" cy="64576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73333"/>
              </a:lnSpc>
              <a:buNone/>
            </a:pPr>
            <a:r>
              <a:rPr lang="en-US" sz="4350" b="1" dirty="0">
                <a:solidFill>
                  <a:srgbClr val="04534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Your Story Is Your Strategy</a:t>
            </a:r>
            <a:endParaRPr lang="en-US" sz="4350" dirty="0"/>
          </a:p>
        </p:txBody>
      </p:sp>
      <p:sp>
        <p:nvSpPr>
          <p:cNvPr id="4" name="Text 2"/>
          <p:cNvSpPr/>
          <p:nvPr/>
        </p:nvSpPr>
        <p:spPr>
          <a:xfrm>
            <a:off x="1143000" y="5494883"/>
            <a:ext cx="13244513" cy="952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1628"/>
              </a:lnSpc>
              <a:buNone/>
            </a:pPr>
            <a:r>
              <a:rPr lang="en-US" sz="2400" dirty="0">
                <a:solidFill>
                  <a:srgbClr val="12302C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Authenticity builds trust faster than any tactic. Patients don't just hire your hands — they follow your story.</a:t>
            </a:r>
            <a:endParaRPr lang="en-U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A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059150" y="666750"/>
            <a:ext cx="1181100" cy="1181100"/>
          </a:xfrm>
          <a:prstGeom prst="ellipse">
            <a:avLst/>
          </a:prstGeom>
          <a:ln w="19050">
            <a:solidFill>
              <a:srgbClr val="94D0A7">
                <a:alpha val="50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143000" y="2666107"/>
            <a:ext cx="1760220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52" kern="0" dirty="0">
                <a:solidFill>
                  <a:srgbClr val="07544F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THE PROMISE OF THIS WORKSHOP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143000" y="3161407"/>
            <a:ext cx="14668500" cy="63460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72000"/>
              </a:lnSpc>
              <a:buNone/>
            </a:pPr>
            <a:r>
              <a:rPr lang="en-US" sz="4350" b="1" dirty="0">
                <a:solidFill>
                  <a:srgbClr val="04534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What You'll Leave With</a:t>
            </a:r>
            <a:endParaRPr lang="en-US" sz="4350" dirty="0"/>
          </a:p>
        </p:txBody>
      </p:sp>
      <p:sp>
        <p:nvSpPr>
          <p:cNvPr id="5" name="Text 3"/>
          <p:cNvSpPr/>
          <p:nvPr/>
        </p:nvSpPr>
        <p:spPr>
          <a:xfrm>
            <a:off x="1143000" y="4177010"/>
            <a:ext cx="13244513" cy="92184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7907"/>
              </a:lnSpc>
              <a:buNone/>
            </a:pPr>
            <a:r>
              <a:rPr lang="en-US" sz="2400" dirty="0">
                <a:solidFill>
                  <a:srgbClr val="12302C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A framework to strengthen your leadership, attract and retain your ideal patients, and build a practice that is purpose-driven, profitable, and built to last.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1143000" y="5594152"/>
            <a:ext cx="5079950" cy="2121991"/>
          </a:xfrm>
          <a:prstGeom prst="roundRect">
            <a:avLst>
              <a:gd name="adj" fmla="val 538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19050" dir="5400000">
              <a:srgbClr val="04534E">
                <a:alpha val="10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1524000" y="6013252"/>
            <a:ext cx="4749745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94D0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Lead</a:t>
            </a:r>
            <a:endParaRPr lang="en-US" sz="2250" dirty="0"/>
          </a:p>
        </p:txBody>
      </p:sp>
      <p:sp>
        <p:nvSpPr>
          <p:cNvPr id="8" name="Text 6"/>
          <p:cNvSpPr/>
          <p:nvPr/>
        </p:nvSpPr>
        <p:spPr>
          <a:xfrm>
            <a:off x="1524000" y="6603802"/>
            <a:ext cx="4447489" cy="73134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950" dirty="0">
                <a:solidFill>
                  <a:srgbClr val="12302C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A leadership mindset that matches your calling</a:t>
            </a:r>
            <a:endParaRPr lang="en-US" sz="1950" dirty="0"/>
          </a:p>
        </p:txBody>
      </p:sp>
      <p:sp>
        <p:nvSpPr>
          <p:cNvPr id="9" name="Shape 7"/>
          <p:cNvSpPr/>
          <p:nvPr/>
        </p:nvSpPr>
        <p:spPr>
          <a:xfrm>
            <a:off x="6603950" y="5594152"/>
            <a:ext cx="5080099" cy="2121991"/>
          </a:xfrm>
          <a:prstGeom prst="roundRect">
            <a:avLst>
              <a:gd name="adj" fmla="val 538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19050" dir="5400000">
              <a:srgbClr val="04534E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6984950" y="6013252"/>
            <a:ext cx="4749909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D89B8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Attract</a:t>
            </a:r>
            <a:endParaRPr lang="en-US" sz="2250" dirty="0"/>
          </a:p>
        </p:txBody>
      </p:sp>
      <p:sp>
        <p:nvSpPr>
          <p:cNvPr id="11" name="Text 9"/>
          <p:cNvSpPr/>
          <p:nvPr/>
        </p:nvSpPr>
        <p:spPr>
          <a:xfrm>
            <a:off x="6984950" y="6603802"/>
            <a:ext cx="4447642" cy="73134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950" dirty="0">
                <a:solidFill>
                  <a:srgbClr val="12302C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A marketing engine built on story and strategy</a:t>
            </a:r>
            <a:endParaRPr lang="en-US" sz="1950" dirty="0"/>
          </a:p>
        </p:txBody>
      </p:sp>
      <p:sp>
        <p:nvSpPr>
          <p:cNvPr id="12" name="Shape 10"/>
          <p:cNvSpPr/>
          <p:nvPr/>
        </p:nvSpPr>
        <p:spPr>
          <a:xfrm>
            <a:off x="12065050" y="5594152"/>
            <a:ext cx="5079950" cy="2121991"/>
          </a:xfrm>
          <a:prstGeom prst="roundRect">
            <a:avLst>
              <a:gd name="adj" fmla="val 538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19050" dir="5400000">
              <a:srgbClr val="04534E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12446050" y="6013252"/>
            <a:ext cx="4749745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0A7A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Sustain</a:t>
            </a:r>
            <a:endParaRPr lang="en-US" sz="2250" dirty="0"/>
          </a:p>
        </p:txBody>
      </p:sp>
      <p:sp>
        <p:nvSpPr>
          <p:cNvPr id="14" name="Text 12"/>
          <p:cNvSpPr/>
          <p:nvPr/>
        </p:nvSpPr>
        <p:spPr>
          <a:xfrm>
            <a:off x="12446050" y="6603802"/>
            <a:ext cx="4447489" cy="73134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950" dirty="0">
                <a:solidFill>
                  <a:srgbClr val="12302C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Systems that turn vision into sustainable growth</a:t>
            </a:r>
            <a:endParaRPr lang="en-US" sz="19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45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3532882"/>
            <a:ext cx="1760220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88" kern="0" dirty="0">
                <a:solidFill>
                  <a:srgbClr val="DDDB57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MARKETING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43000" y="4028182"/>
            <a:ext cx="15716250" cy="64576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73333"/>
              </a:lnSpc>
              <a:buNone/>
            </a:pPr>
            <a:r>
              <a:rPr lang="en-US" sz="435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Educate. Attract. Convert.</a:t>
            </a:r>
            <a:endParaRPr lang="en-US" sz="4350" dirty="0"/>
          </a:p>
        </p:txBody>
      </p:sp>
      <p:sp>
        <p:nvSpPr>
          <p:cNvPr id="4" name="Shape 2"/>
          <p:cNvSpPr/>
          <p:nvPr/>
        </p:nvSpPr>
        <p:spPr>
          <a:xfrm>
            <a:off x="1143000" y="5207347"/>
            <a:ext cx="5130701" cy="1642021"/>
          </a:xfrm>
          <a:prstGeom prst="roundRect">
            <a:avLst>
              <a:gd name="adj" fmla="val 6961"/>
            </a:avLst>
          </a:prstGeom>
          <a:solidFill>
            <a:srgbClr val="FFFFFF">
              <a:alpha val="8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1447800" y="5588347"/>
            <a:ext cx="4973211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DDDB5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Educate</a:t>
            </a:r>
            <a:endParaRPr lang="en-US" sz="2100" dirty="0"/>
          </a:p>
        </p:txBody>
      </p:sp>
      <p:sp>
        <p:nvSpPr>
          <p:cNvPr id="6" name="Text 4"/>
          <p:cNvSpPr/>
          <p:nvPr/>
        </p:nvSpPr>
        <p:spPr>
          <a:xfrm>
            <a:off x="1447800" y="6121747"/>
            <a:ext cx="4973211" cy="38472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950" dirty="0">
                <a:solidFill>
                  <a:srgbClr val="D8EAD5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Teach before you sell</a:t>
            </a:r>
            <a:endParaRPr lang="en-US" sz="1950" dirty="0"/>
          </a:p>
        </p:txBody>
      </p:sp>
      <p:sp>
        <p:nvSpPr>
          <p:cNvPr id="7" name="Shape 5"/>
          <p:cNvSpPr/>
          <p:nvPr/>
        </p:nvSpPr>
        <p:spPr>
          <a:xfrm>
            <a:off x="6578501" y="5207347"/>
            <a:ext cx="5130850" cy="1642021"/>
          </a:xfrm>
          <a:prstGeom prst="roundRect">
            <a:avLst>
              <a:gd name="adj" fmla="val 6961"/>
            </a:avLst>
          </a:prstGeom>
          <a:solidFill>
            <a:srgbClr val="FFFFFF">
              <a:alpha val="8000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6883301" y="5588347"/>
            <a:ext cx="4973375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DDDB5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Attract</a:t>
            </a:r>
            <a:endParaRPr lang="en-US" sz="2100" dirty="0"/>
          </a:p>
        </p:txBody>
      </p:sp>
      <p:sp>
        <p:nvSpPr>
          <p:cNvPr id="9" name="Text 7"/>
          <p:cNvSpPr/>
          <p:nvPr/>
        </p:nvSpPr>
        <p:spPr>
          <a:xfrm>
            <a:off x="6883301" y="6121747"/>
            <a:ext cx="4973375" cy="38472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950" dirty="0">
                <a:solidFill>
                  <a:srgbClr val="D8EAD5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Build trust before the first visit</a:t>
            </a:r>
            <a:endParaRPr lang="en-US" sz="1950" dirty="0"/>
          </a:p>
        </p:txBody>
      </p:sp>
      <p:sp>
        <p:nvSpPr>
          <p:cNvPr id="10" name="Shape 8"/>
          <p:cNvSpPr/>
          <p:nvPr/>
        </p:nvSpPr>
        <p:spPr>
          <a:xfrm>
            <a:off x="12014150" y="5207347"/>
            <a:ext cx="5130850" cy="1642021"/>
          </a:xfrm>
          <a:prstGeom prst="roundRect">
            <a:avLst>
              <a:gd name="adj" fmla="val 6961"/>
            </a:avLst>
          </a:prstGeom>
          <a:solidFill>
            <a:srgbClr val="FFFFFF">
              <a:alpha val="8000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12318950" y="5588347"/>
            <a:ext cx="4973375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DDDB5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Convert</a:t>
            </a:r>
            <a:endParaRPr lang="en-US" sz="2100" dirty="0"/>
          </a:p>
        </p:txBody>
      </p:sp>
      <p:sp>
        <p:nvSpPr>
          <p:cNvPr id="12" name="Text 10"/>
          <p:cNvSpPr/>
          <p:nvPr/>
        </p:nvSpPr>
        <p:spPr>
          <a:xfrm>
            <a:off x="12318950" y="6121747"/>
            <a:ext cx="4973375" cy="38472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950" dirty="0">
                <a:solidFill>
                  <a:srgbClr val="D8EAD5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Turn followers into patients</a:t>
            </a:r>
            <a:endParaRPr lang="en-US" sz="19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D8EAD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3972818"/>
            <a:ext cx="1760220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52" kern="0" dirty="0">
                <a:solidFill>
                  <a:srgbClr val="07544F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MARKETING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43000" y="4468118"/>
            <a:ext cx="15716250" cy="64576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73333"/>
              </a:lnSpc>
              <a:buNone/>
            </a:pPr>
            <a:r>
              <a:rPr lang="en-US" sz="4350" b="1" dirty="0">
                <a:solidFill>
                  <a:srgbClr val="04534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Rooted in Community, Known Beyond Your Walls</a:t>
            </a:r>
            <a:endParaRPr lang="en-US" sz="4350" dirty="0"/>
          </a:p>
        </p:txBody>
      </p:sp>
      <p:sp>
        <p:nvSpPr>
          <p:cNvPr id="4" name="Text 2"/>
          <p:cNvSpPr/>
          <p:nvPr/>
        </p:nvSpPr>
        <p:spPr>
          <a:xfrm>
            <a:off x="1143000" y="5494883"/>
            <a:ext cx="13244513" cy="952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1628"/>
              </a:lnSpc>
              <a:buNone/>
            </a:pPr>
            <a:r>
              <a:rPr lang="en-US" sz="2400" dirty="0">
                <a:solidFill>
                  <a:srgbClr val="12302C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Outreach, networking, and strategic partnerships turn your practice into a known and trusted name in the neighborhoods you serve.</a:t>
            </a:r>
            <a:endParaRPr lang="en-US" sz="24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7FA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3844230"/>
            <a:ext cx="1760220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52" kern="0" dirty="0">
                <a:solidFill>
                  <a:srgbClr val="07544F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MARKETING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43000" y="4339530"/>
            <a:ext cx="15716250" cy="64576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73333"/>
              </a:lnSpc>
              <a:buNone/>
            </a:pPr>
            <a:r>
              <a:rPr lang="en-US" sz="4350" b="1" dirty="0">
                <a:solidFill>
                  <a:srgbClr val="04534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Content That Builds Authority</a:t>
            </a:r>
            <a:endParaRPr lang="en-US" sz="4350" dirty="0"/>
          </a:p>
        </p:txBody>
      </p:sp>
      <p:sp>
        <p:nvSpPr>
          <p:cNvPr id="4" name="Shape 2"/>
          <p:cNvSpPr/>
          <p:nvPr/>
        </p:nvSpPr>
        <p:spPr>
          <a:xfrm>
            <a:off x="1143000" y="5480596"/>
            <a:ext cx="3800475" cy="1057275"/>
          </a:xfrm>
          <a:prstGeom prst="roundRect">
            <a:avLst>
              <a:gd name="adj" fmla="val 10811"/>
            </a:avLst>
          </a:prstGeom>
          <a:solidFill>
            <a:srgbClr val="C2E6E7"/>
          </a:solidFill>
          <a:ln/>
        </p:spPr>
      </p:sp>
      <p:sp>
        <p:nvSpPr>
          <p:cNvPr id="5" name="Text 3"/>
          <p:cNvSpPr/>
          <p:nvPr/>
        </p:nvSpPr>
        <p:spPr>
          <a:xfrm>
            <a:off x="1204436" y="5823496"/>
            <a:ext cx="3677602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950" b="1" dirty="0">
                <a:solidFill>
                  <a:srgbClr val="04534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Educate</a:t>
            </a:r>
            <a:endParaRPr lang="en-US" sz="1950" dirty="0"/>
          </a:p>
        </p:txBody>
      </p:sp>
      <p:sp>
        <p:nvSpPr>
          <p:cNvPr id="6" name="Shape 4"/>
          <p:cNvSpPr/>
          <p:nvPr/>
        </p:nvSpPr>
        <p:spPr>
          <a:xfrm>
            <a:off x="5210175" y="5480596"/>
            <a:ext cx="3800475" cy="1057275"/>
          </a:xfrm>
          <a:prstGeom prst="roundRect">
            <a:avLst>
              <a:gd name="adj" fmla="val 10811"/>
            </a:avLst>
          </a:prstGeom>
          <a:solidFill>
            <a:srgbClr val="94D0A7"/>
          </a:solidFill>
          <a:ln/>
        </p:spPr>
      </p:sp>
      <p:sp>
        <p:nvSpPr>
          <p:cNvPr id="7" name="Text 5"/>
          <p:cNvSpPr/>
          <p:nvPr/>
        </p:nvSpPr>
        <p:spPr>
          <a:xfrm>
            <a:off x="5271611" y="5823496"/>
            <a:ext cx="3677602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950" b="1" dirty="0">
                <a:solidFill>
                  <a:srgbClr val="032E2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Inspire</a:t>
            </a:r>
            <a:endParaRPr lang="en-US" sz="1950" dirty="0"/>
          </a:p>
        </p:txBody>
      </p:sp>
      <p:sp>
        <p:nvSpPr>
          <p:cNvPr id="8" name="Shape 6"/>
          <p:cNvSpPr/>
          <p:nvPr/>
        </p:nvSpPr>
        <p:spPr>
          <a:xfrm>
            <a:off x="9277350" y="5480596"/>
            <a:ext cx="3800475" cy="1057275"/>
          </a:xfrm>
          <a:prstGeom prst="roundRect">
            <a:avLst>
              <a:gd name="adj" fmla="val 10811"/>
            </a:avLst>
          </a:prstGeom>
          <a:solidFill>
            <a:srgbClr val="D89B8A"/>
          </a:solidFill>
          <a:ln/>
        </p:spPr>
      </p:sp>
      <p:sp>
        <p:nvSpPr>
          <p:cNvPr id="9" name="Text 7"/>
          <p:cNvSpPr/>
          <p:nvPr/>
        </p:nvSpPr>
        <p:spPr>
          <a:xfrm>
            <a:off x="9338786" y="5823496"/>
            <a:ext cx="3677602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95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Testify</a:t>
            </a:r>
            <a:endParaRPr lang="en-US" sz="1950" dirty="0"/>
          </a:p>
        </p:txBody>
      </p:sp>
      <p:sp>
        <p:nvSpPr>
          <p:cNvPr id="10" name="Shape 8"/>
          <p:cNvSpPr/>
          <p:nvPr/>
        </p:nvSpPr>
        <p:spPr>
          <a:xfrm>
            <a:off x="13344525" y="5480596"/>
            <a:ext cx="3800475" cy="1057275"/>
          </a:xfrm>
          <a:prstGeom prst="roundRect">
            <a:avLst>
              <a:gd name="adj" fmla="val 10811"/>
            </a:avLst>
          </a:prstGeom>
          <a:solidFill>
            <a:srgbClr val="DDDB57"/>
          </a:solidFill>
          <a:ln/>
        </p:spPr>
      </p:sp>
      <p:sp>
        <p:nvSpPr>
          <p:cNvPr id="11" name="Text 9"/>
          <p:cNvSpPr/>
          <p:nvPr/>
        </p:nvSpPr>
        <p:spPr>
          <a:xfrm>
            <a:off x="13405961" y="5823496"/>
            <a:ext cx="3677602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950" b="1" dirty="0">
                <a:solidFill>
                  <a:srgbClr val="032E2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Invite</a:t>
            </a:r>
            <a:endParaRPr lang="en-US" sz="19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45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15766" y="3891111"/>
            <a:ext cx="1856318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800" b="1" spc="288" kern="0" dirty="0">
                <a:solidFill>
                  <a:srgbClr val="C2E6E7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MARKETING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835619" y="4481661"/>
            <a:ext cx="8616761" cy="78283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76667"/>
              </a:lnSpc>
              <a:buNone/>
            </a:pPr>
            <a:r>
              <a:rPr lang="en-US" sz="51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Reputation Is Currency</a:t>
            </a:r>
            <a:endParaRPr lang="en-US" sz="5100" dirty="0"/>
          </a:p>
        </p:txBody>
      </p:sp>
      <p:sp>
        <p:nvSpPr>
          <p:cNvPr id="4" name="Text 2"/>
          <p:cNvSpPr/>
          <p:nvPr/>
        </p:nvSpPr>
        <p:spPr>
          <a:xfrm>
            <a:off x="3257550" y="5607397"/>
            <a:ext cx="11772900" cy="92184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07907"/>
              </a:lnSpc>
              <a:buNone/>
            </a:pPr>
            <a:r>
              <a:rPr lang="en-US" sz="2400" dirty="0">
                <a:solidFill>
                  <a:srgbClr val="D8EAD5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Reviews, referrals, and retention compound over time. Protecting your reputation protects your legacy.</a:t>
            </a:r>
            <a:endParaRPr lang="en-US" sz="24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7FA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3972818"/>
            <a:ext cx="1760220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52" kern="0" dirty="0">
                <a:solidFill>
                  <a:srgbClr val="07544F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MARKETING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43000" y="4468118"/>
            <a:ext cx="15716250" cy="64576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73333"/>
              </a:lnSpc>
              <a:buNone/>
            </a:pPr>
            <a:r>
              <a:rPr lang="en-US" sz="4350" b="1" dirty="0">
                <a:solidFill>
                  <a:srgbClr val="04534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Visibility Beyond the Four Walls</a:t>
            </a:r>
            <a:endParaRPr lang="en-US" sz="4350" dirty="0"/>
          </a:p>
        </p:txBody>
      </p:sp>
      <p:sp>
        <p:nvSpPr>
          <p:cNvPr id="4" name="Text 2"/>
          <p:cNvSpPr/>
          <p:nvPr/>
        </p:nvSpPr>
        <p:spPr>
          <a:xfrm>
            <a:off x="1143000" y="5494883"/>
            <a:ext cx="13244513" cy="952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1628"/>
              </a:lnSpc>
              <a:buNone/>
            </a:pPr>
            <a:r>
              <a:rPr lang="en-US" sz="2400" dirty="0">
                <a:solidFill>
                  <a:srgbClr val="12302C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Events, workshops, and media appearances position you as the go-to Maven in your market — not just another provider in it.</a:t>
            </a:r>
            <a:endParaRPr lang="en-US" sz="24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D89B8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135350" y="857250"/>
            <a:ext cx="914400" cy="914400"/>
          </a:xfrm>
          <a:prstGeom prst="ellipse">
            <a:avLst/>
          </a:prstGeom>
          <a:ln w="28575">
            <a:solidFill>
              <a:srgbClr val="FFFFFF">
                <a:alpha val="40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428750" y="9182100"/>
            <a:ext cx="152400" cy="152400"/>
          </a:xfrm>
          <a:prstGeom prst="ellipse">
            <a:avLst/>
          </a:prstGeom>
          <a:solidFill>
            <a:srgbClr val="FFFFFF">
              <a:alpha val="4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1714500" y="9182100"/>
            <a:ext cx="152400" cy="152400"/>
          </a:xfrm>
          <a:prstGeom prst="ellipse">
            <a:avLst/>
          </a:prstGeom>
          <a:solidFill>
            <a:srgbClr val="FFFFFF">
              <a:alpha val="40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2000250" y="9182100"/>
            <a:ext cx="152400" cy="152400"/>
          </a:xfrm>
          <a:prstGeom prst="ellipse">
            <a:avLst/>
          </a:prstGeom>
          <a:solidFill>
            <a:srgbClr val="FFFFFF">
              <a:alpha val="40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7160716" y="3926235"/>
            <a:ext cx="3966418" cy="600075"/>
          </a:xfrm>
          <a:prstGeom prst="roundRect">
            <a:avLst>
              <a:gd name="adj" fmla="val 50000"/>
            </a:avLst>
          </a:prstGeom>
          <a:solidFill>
            <a:srgbClr val="032E2B"/>
          </a:solidFill>
          <a:ln/>
        </p:spPr>
      </p:sp>
      <p:sp>
        <p:nvSpPr>
          <p:cNvPr id="7" name="Text 5"/>
          <p:cNvSpPr/>
          <p:nvPr/>
        </p:nvSpPr>
        <p:spPr>
          <a:xfrm>
            <a:off x="7339585" y="4059585"/>
            <a:ext cx="3608680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950" b="1" spc="312" kern="0" dirty="0">
                <a:solidFill>
                  <a:srgbClr val="DDDB57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INTERACTIVE BREAK</a:t>
            </a:r>
            <a:endParaRPr lang="en-US" sz="1950" dirty="0"/>
          </a:p>
        </p:txBody>
      </p:sp>
      <p:sp>
        <p:nvSpPr>
          <p:cNvPr id="8" name="Text 6"/>
          <p:cNvSpPr/>
          <p:nvPr/>
        </p:nvSpPr>
        <p:spPr>
          <a:xfrm>
            <a:off x="4164077" y="4945410"/>
            <a:ext cx="9959846" cy="7390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77474"/>
              </a:lnSpc>
              <a:buNone/>
            </a:pPr>
            <a:r>
              <a:rPr lang="en-US" sz="48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Tell Your Story in 60 Seconds</a:t>
            </a:r>
            <a:endParaRPr lang="en-US" sz="4800" dirty="0"/>
          </a:p>
        </p:txBody>
      </p:sp>
      <p:sp>
        <p:nvSpPr>
          <p:cNvPr id="9" name="Text 7"/>
          <p:cNvSpPr/>
          <p:nvPr/>
        </p:nvSpPr>
        <p:spPr>
          <a:xfrm>
            <a:off x="5640921" y="6027390"/>
            <a:ext cx="7006010" cy="466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09756"/>
              </a:lnSpc>
              <a:buNone/>
            </a:pPr>
            <a:r>
              <a:rPr lang="en-US" sz="2250" b="1" dirty="0">
                <a:solidFill>
                  <a:srgbClr val="032E2B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Guided brand &amp; avatar worksheet · Table shares</a:t>
            </a:r>
            <a:endParaRPr lang="en-US" sz="225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45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143000" y="-952500"/>
            <a:ext cx="4038600" cy="4038600"/>
          </a:xfrm>
          <a:prstGeom prst="ellipse">
            <a:avLst/>
          </a:prstGeom>
          <a:ln w="19050">
            <a:solidFill>
              <a:srgbClr val="FFFFFF">
                <a:alpha val="12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143000" y="4064347"/>
            <a:ext cx="1519386" cy="600075"/>
          </a:xfrm>
          <a:prstGeom prst="roundRect">
            <a:avLst>
              <a:gd name="adj" fmla="val 50000"/>
            </a:avLst>
          </a:prstGeom>
          <a:ln w="1905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428750" y="4197697"/>
            <a:ext cx="1024086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>
                    <a:alpha val="50000"/>
                  </a:srgbClr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Mindset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2852886" y="4354860"/>
            <a:ext cx="476250" cy="19050"/>
          </a:xfrm>
          <a:prstGeom prst="rect">
            <a:avLst/>
          </a:prstGeom>
          <a:solidFill>
            <a:srgbClr val="FFFFFF">
              <a:alpha val="25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3519636" y="4064347"/>
            <a:ext cx="1786086" cy="600075"/>
          </a:xfrm>
          <a:prstGeom prst="roundRect">
            <a:avLst>
              <a:gd name="adj" fmla="val 50000"/>
            </a:avLst>
          </a:prstGeom>
          <a:ln w="1905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805386" y="4197697"/>
            <a:ext cx="1290786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>
                    <a:alpha val="50000"/>
                  </a:srgbClr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Marketing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5496223" y="4354860"/>
            <a:ext cx="476250" cy="19050"/>
          </a:xfrm>
          <a:prstGeom prst="rect">
            <a:avLst/>
          </a:prstGeom>
          <a:solidFill>
            <a:srgbClr val="FFFFFF">
              <a:alpha val="25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6162973" y="4083397"/>
            <a:ext cx="2476500" cy="561975"/>
          </a:xfrm>
          <a:prstGeom prst="roundRect">
            <a:avLst>
              <a:gd name="adj" fmla="val 50000"/>
            </a:avLst>
          </a:prstGeom>
          <a:solidFill>
            <a:srgbClr val="C2E6E7"/>
          </a:solidFill>
          <a:ln/>
        </p:spPr>
      </p:sp>
      <p:sp>
        <p:nvSpPr>
          <p:cNvPr id="10" name="Text 8"/>
          <p:cNvSpPr/>
          <p:nvPr/>
        </p:nvSpPr>
        <p:spPr>
          <a:xfrm>
            <a:off x="6429673" y="4197697"/>
            <a:ext cx="2019300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032E2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Implementation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143000" y="5045422"/>
            <a:ext cx="1760220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88" kern="0" dirty="0">
                <a:solidFill>
                  <a:srgbClr val="C2E6E7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BRINGING IT TOGETHER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143000" y="5597872"/>
            <a:ext cx="16764000" cy="7581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70000"/>
              </a:lnSpc>
              <a:buNone/>
            </a:pPr>
            <a:r>
              <a:rPr lang="en-US" sz="54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Implementation Strategy</a:t>
            </a:r>
            <a:endParaRPr lang="en-US" sz="54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7FA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059150" y="666750"/>
            <a:ext cx="1085850" cy="1085850"/>
          </a:xfrm>
          <a:prstGeom prst="ellipse">
            <a:avLst/>
          </a:prstGeom>
          <a:ln w="19050">
            <a:solidFill>
              <a:srgbClr val="94D0A7">
                <a:alpha val="50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143000" y="2836813"/>
            <a:ext cx="1760220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52" kern="0" dirty="0">
                <a:solidFill>
                  <a:srgbClr val="07544F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YOUR LIVE-BUILT TAKEAWAY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143000" y="3332113"/>
            <a:ext cx="16764000" cy="77866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72000"/>
              </a:lnSpc>
              <a:buNone/>
            </a:pPr>
            <a:r>
              <a:rPr lang="en-US" sz="5400" b="1" dirty="0">
                <a:solidFill>
                  <a:srgbClr val="04534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Your Next 90 Days Start Now</a:t>
            </a:r>
            <a:endParaRPr lang="en-US" sz="5400" dirty="0"/>
          </a:p>
        </p:txBody>
      </p:sp>
      <p:sp>
        <p:nvSpPr>
          <p:cNvPr id="5" name="Shape 3"/>
          <p:cNvSpPr/>
          <p:nvPr/>
        </p:nvSpPr>
        <p:spPr>
          <a:xfrm>
            <a:off x="1143000" y="4644182"/>
            <a:ext cx="5105400" cy="2110680"/>
          </a:xfrm>
          <a:prstGeom prst="roundRect">
            <a:avLst>
              <a:gd name="adj" fmla="val 5415"/>
            </a:avLst>
          </a:prstGeom>
          <a:solidFill>
            <a:srgbClr val="04534E"/>
          </a:solidFill>
          <a:ln/>
        </p:spPr>
      </p:sp>
      <p:sp>
        <p:nvSpPr>
          <p:cNvPr id="6" name="Text 4"/>
          <p:cNvSpPr/>
          <p:nvPr/>
        </p:nvSpPr>
        <p:spPr>
          <a:xfrm>
            <a:off x="1447800" y="5025182"/>
            <a:ext cx="494538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180" kern="0" dirty="0">
                <a:solidFill>
                  <a:srgbClr val="DDDB57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DAYS 1–30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447800" y="5482382"/>
            <a:ext cx="4945380" cy="495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Mindset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1447800" y="6053882"/>
            <a:ext cx="4945380" cy="3580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1800" dirty="0">
                <a:solidFill>
                  <a:srgbClr val="D8EAD5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Reset your identity as CEO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6591300" y="4644182"/>
            <a:ext cx="5105400" cy="2110680"/>
          </a:xfrm>
          <a:prstGeom prst="roundRect">
            <a:avLst>
              <a:gd name="adj" fmla="val 5415"/>
            </a:avLst>
          </a:prstGeom>
          <a:solidFill>
            <a:srgbClr val="D89B8A"/>
          </a:solidFill>
          <a:ln/>
        </p:spPr>
      </p:sp>
      <p:sp>
        <p:nvSpPr>
          <p:cNvPr id="10" name="Text 8"/>
          <p:cNvSpPr/>
          <p:nvPr/>
        </p:nvSpPr>
        <p:spPr>
          <a:xfrm>
            <a:off x="6896100" y="5025182"/>
            <a:ext cx="494538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180" kern="0" dirty="0">
                <a:solidFill>
                  <a:srgbClr val="032E2B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DAYS 31–60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6896100" y="5482382"/>
            <a:ext cx="4945380" cy="495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Marketing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6896100" y="6053882"/>
            <a:ext cx="4945380" cy="3580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Sharpen your brand &amp; story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12039600" y="4644182"/>
            <a:ext cx="5105400" cy="2110680"/>
          </a:xfrm>
          <a:prstGeom prst="roundRect">
            <a:avLst>
              <a:gd name="adj" fmla="val 5415"/>
            </a:avLst>
          </a:prstGeom>
          <a:solidFill>
            <a:srgbClr val="07544F"/>
          </a:solidFill>
          <a:ln/>
        </p:spPr>
      </p:sp>
      <p:sp>
        <p:nvSpPr>
          <p:cNvPr id="14" name="Text 12"/>
          <p:cNvSpPr/>
          <p:nvPr/>
        </p:nvSpPr>
        <p:spPr>
          <a:xfrm>
            <a:off x="12344400" y="5025182"/>
            <a:ext cx="494538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180" kern="0" dirty="0">
                <a:solidFill>
                  <a:srgbClr val="C2E6E7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DAYS 61–90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2344400" y="5482382"/>
            <a:ext cx="4945380" cy="495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Implementation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12344400" y="6053882"/>
            <a:ext cx="4945380" cy="3580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1800" dirty="0">
                <a:solidFill>
                  <a:srgbClr val="D8EAD5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Install systems for growth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143000" y="7212062"/>
            <a:ext cx="17602200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b="1" i="1" dirty="0">
                <a:solidFill>
                  <a:srgbClr val="07544F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We'll build your full plan together on your worksheet.</a:t>
            </a:r>
            <a:endParaRPr lang="en-US" sz="195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D8EAD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3972818"/>
            <a:ext cx="1760220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52" kern="0" dirty="0">
                <a:solidFill>
                  <a:srgbClr val="07544F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IMPLEMENTATION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43000" y="4468118"/>
            <a:ext cx="15716250" cy="64576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73333"/>
              </a:lnSpc>
              <a:buNone/>
            </a:pPr>
            <a:r>
              <a:rPr lang="en-US" sz="4350" b="1" dirty="0">
                <a:solidFill>
                  <a:srgbClr val="04534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Where's Your Fastest Win?</a:t>
            </a:r>
            <a:endParaRPr lang="en-US" sz="4350" dirty="0"/>
          </a:p>
        </p:txBody>
      </p:sp>
      <p:sp>
        <p:nvSpPr>
          <p:cNvPr id="4" name="Text 2"/>
          <p:cNvSpPr/>
          <p:nvPr/>
        </p:nvSpPr>
        <p:spPr>
          <a:xfrm>
            <a:off x="1143000" y="5494883"/>
            <a:ext cx="13244513" cy="952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1628"/>
              </a:lnSpc>
              <a:buNone/>
            </a:pPr>
            <a:r>
              <a:rPr lang="en-US" sz="2400" dirty="0">
                <a:solidFill>
                  <a:srgbClr val="12302C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Growth doesn't require doing everything. It requires identifying the one opportunity, right in front of you, that's ready to move.</a:t>
            </a:r>
            <a:endParaRPr lang="en-US" sz="24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045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3277493"/>
            <a:ext cx="1760220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88" kern="0" dirty="0">
                <a:solidFill>
                  <a:srgbClr val="DDDB57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IMPLEMENTATION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43000" y="3772793"/>
            <a:ext cx="15716250" cy="64576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73333"/>
              </a:lnSpc>
              <a:buNone/>
            </a:pPr>
            <a:r>
              <a:rPr lang="en-US" sz="435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The Numbers That Tell the Truth</a:t>
            </a:r>
            <a:endParaRPr lang="en-US" sz="4350" dirty="0"/>
          </a:p>
        </p:txBody>
      </p:sp>
      <p:sp>
        <p:nvSpPr>
          <p:cNvPr id="4" name="Shape 2"/>
          <p:cNvSpPr/>
          <p:nvPr/>
        </p:nvSpPr>
        <p:spPr>
          <a:xfrm>
            <a:off x="1143000" y="4913858"/>
            <a:ext cx="7867650" cy="962025"/>
          </a:xfrm>
          <a:prstGeom prst="roundRect">
            <a:avLst>
              <a:gd name="adj" fmla="val 11881"/>
            </a:avLst>
          </a:prstGeom>
          <a:solidFill>
            <a:srgbClr val="FFFFFF">
              <a:alpha val="8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1428750" y="5218658"/>
            <a:ext cx="7532179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025" b="1" dirty="0">
                <a:solidFill>
                  <a:srgbClr val="FFFFFF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New patient conversion rate</a:t>
            </a:r>
            <a:endParaRPr lang="en-US" sz="2025" dirty="0"/>
          </a:p>
        </p:txBody>
      </p:sp>
      <p:sp>
        <p:nvSpPr>
          <p:cNvPr id="6" name="Shape 4"/>
          <p:cNvSpPr/>
          <p:nvPr/>
        </p:nvSpPr>
        <p:spPr>
          <a:xfrm>
            <a:off x="9277350" y="4913858"/>
            <a:ext cx="7867650" cy="962025"/>
          </a:xfrm>
          <a:prstGeom prst="roundRect">
            <a:avLst>
              <a:gd name="adj" fmla="val 11881"/>
            </a:avLst>
          </a:prstGeom>
          <a:solidFill>
            <a:srgbClr val="FFFFFF">
              <a:alpha val="8000"/>
            </a:srgbClr>
          </a:solidFill>
          <a:ln/>
        </p:spPr>
      </p:sp>
      <p:sp>
        <p:nvSpPr>
          <p:cNvPr id="7" name="Text 5"/>
          <p:cNvSpPr/>
          <p:nvPr/>
        </p:nvSpPr>
        <p:spPr>
          <a:xfrm>
            <a:off x="9563100" y="5218658"/>
            <a:ext cx="7532179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025" b="1" dirty="0">
                <a:solidFill>
                  <a:srgbClr val="FFFFFF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Patient retention &amp; reactivation rate</a:t>
            </a:r>
            <a:endParaRPr lang="en-US" sz="2025" dirty="0"/>
          </a:p>
        </p:txBody>
      </p:sp>
      <p:sp>
        <p:nvSpPr>
          <p:cNvPr id="8" name="Shape 6"/>
          <p:cNvSpPr/>
          <p:nvPr/>
        </p:nvSpPr>
        <p:spPr>
          <a:xfrm>
            <a:off x="1143000" y="6142583"/>
            <a:ext cx="7867650" cy="962025"/>
          </a:xfrm>
          <a:prstGeom prst="roundRect">
            <a:avLst>
              <a:gd name="adj" fmla="val 11881"/>
            </a:avLst>
          </a:prstGeom>
          <a:solidFill>
            <a:srgbClr val="FFFFFF">
              <a:alpha val="8000"/>
            </a:srgbClr>
          </a:solidFill>
          <a:ln/>
        </p:spPr>
      </p:sp>
      <p:sp>
        <p:nvSpPr>
          <p:cNvPr id="9" name="Text 7"/>
          <p:cNvSpPr/>
          <p:nvPr/>
        </p:nvSpPr>
        <p:spPr>
          <a:xfrm>
            <a:off x="1428750" y="6447383"/>
            <a:ext cx="7532179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025" b="1" dirty="0">
                <a:solidFill>
                  <a:srgbClr val="FFFFFF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Average revenue per visit</a:t>
            </a:r>
            <a:endParaRPr lang="en-US" sz="2025" dirty="0"/>
          </a:p>
        </p:txBody>
      </p:sp>
      <p:sp>
        <p:nvSpPr>
          <p:cNvPr id="10" name="Shape 8"/>
          <p:cNvSpPr/>
          <p:nvPr/>
        </p:nvSpPr>
        <p:spPr>
          <a:xfrm>
            <a:off x="9277350" y="6142583"/>
            <a:ext cx="7867650" cy="962025"/>
          </a:xfrm>
          <a:prstGeom prst="roundRect">
            <a:avLst>
              <a:gd name="adj" fmla="val 11881"/>
            </a:avLst>
          </a:prstGeom>
          <a:solidFill>
            <a:srgbClr val="FFFFFF">
              <a:alpha val="8000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9563100" y="6447383"/>
            <a:ext cx="7532179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025" b="1" dirty="0">
                <a:solidFill>
                  <a:srgbClr val="FFFFFF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Referral rate</a:t>
            </a:r>
            <a:endParaRPr lang="en-US" sz="202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D8EAD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2520851"/>
            <a:ext cx="1760220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52" kern="0" dirty="0">
                <a:solidFill>
                  <a:srgbClr val="07544F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LEARNING OBJECTIVES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43000" y="3016151"/>
            <a:ext cx="17602200" cy="63460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72000"/>
              </a:lnSpc>
              <a:buNone/>
            </a:pPr>
            <a:r>
              <a:rPr lang="en-US" sz="4350" b="1" dirty="0">
                <a:solidFill>
                  <a:srgbClr val="04534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Three Things You'll Walk Away With</a:t>
            </a:r>
            <a:endParaRPr lang="en-US" sz="4350" dirty="0"/>
          </a:p>
        </p:txBody>
      </p:sp>
      <p:sp>
        <p:nvSpPr>
          <p:cNvPr id="4" name="Shape 2"/>
          <p:cNvSpPr/>
          <p:nvPr/>
        </p:nvSpPr>
        <p:spPr>
          <a:xfrm>
            <a:off x="1143000" y="4184154"/>
            <a:ext cx="5105400" cy="3677245"/>
          </a:xfrm>
          <a:prstGeom prst="roundRect">
            <a:avLst>
              <a:gd name="adj" fmla="val 3108"/>
            </a:avLst>
          </a:prstGeom>
          <a:solidFill>
            <a:srgbClr val="04534E"/>
          </a:solidFill>
          <a:ln/>
        </p:spPr>
      </p:sp>
      <p:sp>
        <p:nvSpPr>
          <p:cNvPr id="5" name="Text 3"/>
          <p:cNvSpPr/>
          <p:nvPr/>
        </p:nvSpPr>
        <p:spPr>
          <a:xfrm>
            <a:off x="1524000" y="4641354"/>
            <a:ext cx="4777740" cy="9429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4800" b="1" dirty="0">
                <a:solidFill>
                  <a:srgbClr val="DDDB5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</a:t>
            </a:r>
            <a:endParaRPr lang="en-US" sz="4800" dirty="0"/>
          </a:p>
        </p:txBody>
      </p:sp>
      <p:sp>
        <p:nvSpPr>
          <p:cNvPr id="6" name="Text 4"/>
          <p:cNvSpPr/>
          <p:nvPr/>
        </p:nvSpPr>
        <p:spPr>
          <a:xfrm>
            <a:off x="1524000" y="5736729"/>
            <a:ext cx="4777740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Mindset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1524000" y="6327279"/>
            <a:ext cx="4473702" cy="75604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7714"/>
              </a:lnSpc>
              <a:buNone/>
            </a:pPr>
            <a:r>
              <a:rPr lang="en-US" sz="1950" dirty="0">
                <a:solidFill>
                  <a:srgbClr val="D8EAD5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Key mindset shifts from provider to entrepreneur and leader</a:t>
            </a:r>
            <a:endParaRPr lang="en-US" sz="1950" dirty="0"/>
          </a:p>
        </p:txBody>
      </p:sp>
      <p:sp>
        <p:nvSpPr>
          <p:cNvPr id="8" name="Shape 6"/>
          <p:cNvSpPr/>
          <p:nvPr/>
        </p:nvSpPr>
        <p:spPr>
          <a:xfrm>
            <a:off x="6591300" y="4184154"/>
            <a:ext cx="5105400" cy="3677245"/>
          </a:xfrm>
          <a:prstGeom prst="roundRect">
            <a:avLst>
              <a:gd name="adj" fmla="val 3108"/>
            </a:avLst>
          </a:prstGeom>
          <a:solidFill>
            <a:srgbClr val="04534E"/>
          </a:solidFill>
          <a:ln/>
        </p:spPr>
      </p:sp>
      <p:sp>
        <p:nvSpPr>
          <p:cNvPr id="9" name="Text 7"/>
          <p:cNvSpPr/>
          <p:nvPr/>
        </p:nvSpPr>
        <p:spPr>
          <a:xfrm>
            <a:off x="6972300" y="4641354"/>
            <a:ext cx="4777740" cy="9429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4800" b="1" dirty="0">
                <a:solidFill>
                  <a:srgbClr val="DDDB5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</a:t>
            </a:r>
            <a:endParaRPr lang="en-US" sz="4800" dirty="0"/>
          </a:p>
        </p:txBody>
      </p:sp>
      <p:sp>
        <p:nvSpPr>
          <p:cNvPr id="10" name="Text 8"/>
          <p:cNvSpPr/>
          <p:nvPr/>
        </p:nvSpPr>
        <p:spPr>
          <a:xfrm>
            <a:off x="6972300" y="5736729"/>
            <a:ext cx="4777740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Marketing</a:t>
            </a:r>
            <a:endParaRPr lang="en-US" sz="2100" dirty="0"/>
          </a:p>
        </p:txBody>
      </p:sp>
      <p:sp>
        <p:nvSpPr>
          <p:cNvPr id="11" name="Text 9"/>
          <p:cNvSpPr/>
          <p:nvPr/>
        </p:nvSpPr>
        <p:spPr>
          <a:xfrm>
            <a:off x="6972300" y="6327279"/>
            <a:ext cx="4473702" cy="11150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7714"/>
              </a:lnSpc>
              <a:buNone/>
            </a:pPr>
            <a:r>
              <a:rPr lang="en-US" sz="1950" dirty="0">
                <a:solidFill>
                  <a:srgbClr val="D8EAD5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Strategies that build visibility, attract ideal patients, and strengthen community engagement</a:t>
            </a:r>
            <a:endParaRPr lang="en-US" sz="1950" dirty="0"/>
          </a:p>
        </p:txBody>
      </p:sp>
      <p:sp>
        <p:nvSpPr>
          <p:cNvPr id="12" name="Shape 10"/>
          <p:cNvSpPr/>
          <p:nvPr/>
        </p:nvSpPr>
        <p:spPr>
          <a:xfrm>
            <a:off x="12039600" y="4184154"/>
            <a:ext cx="5105400" cy="3677245"/>
          </a:xfrm>
          <a:prstGeom prst="roundRect">
            <a:avLst>
              <a:gd name="adj" fmla="val 3108"/>
            </a:avLst>
          </a:prstGeom>
          <a:solidFill>
            <a:srgbClr val="04534E"/>
          </a:solidFill>
          <a:ln/>
        </p:spPr>
      </p:sp>
      <p:sp>
        <p:nvSpPr>
          <p:cNvPr id="13" name="Text 11"/>
          <p:cNvSpPr/>
          <p:nvPr/>
        </p:nvSpPr>
        <p:spPr>
          <a:xfrm>
            <a:off x="12420600" y="4641354"/>
            <a:ext cx="4777740" cy="9429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4800" b="1" dirty="0">
                <a:solidFill>
                  <a:srgbClr val="DDDB5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</a:t>
            </a:r>
            <a:endParaRPr lang="en-US" sz="4800" dirty="0"/>
          </a:p>
        </p:txBody>
      </p:sp>
      <p:sp>
        <p:nvSpPr>
          <p:cNvPr id="14" name="Text 12"/>
          <p:cNvSpPr/>
          <p:nvPr/>
        </p:nvSpPr>
        <p:spPr>
          <a:xfrm>
            <a:off x="12420600" y="5736729"/>
            <a:ext cx="4777740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Systems</a:t>
            </a:r>
            <a:endParaRPr lang="en-US" sz="2100" dirty="0"/>
          </a:p>
        </p:txBody>
      </p:sp>
      <p:sp>
        <p:nvSpPr>
          <p:cNvPr id="15" name="Text 13"/>
          <p:cNvSpPr/>
          <p:nvPr/>
        </p:nvSpPr>
        <p:spPr>
          <a:xfrm>
            <a:off x="12420600" y="6327279"/>
            <a:ext cx="4473702" cy="11150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7714"/>
              </a:lnSpc>
              <a:buNone/>
            </a:pPr>
            <a:r>
              <a:rPr lang="en-US" sz="1950" dirty="0">
                <a:solidFill>
                  <a:srgbClr val="D8EAD5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Scalable systems that improve patient adherence and support sustainable growth</a:t>
            </a:r>
            <a:endParaRPr lang="en-US" sz="195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7FA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88645" y="3891111"/>
            <a:ext cx="2710562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800" b="1" spc="252" kern="0" dirty="0">
                <a:solidFill>
                  <a:srgbClr val="07544F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IMPLEMENTATION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3134990" y="4481661"/>
            <a:ext cx="12018020" cy="78283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76667"/>
              </a:lnSpc>
              <a:buNone/>
            </a:pPr>
            <a:r>
              <a:rPr lang="en-US" sz="5100" b="1" dirty="0">
                <a:solidFill>
                  <a:srgbClr val="04534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Building Beyond the Bottom Line</a:t>
            </a:r>
            <a:endParaRPr lang="en-US" sz="5100" dirty="0"/>
          </a:p>
        </p:txBody>
      </p:sp>
      <p:sp>
        <p:nvSpPr>
          <p:cNvPr id="4" name="Text 2"/>
          <p:cNvSpPr/>
          <p:nvPr/>
        </p:nvSpPr>
        <p:spPr>
          <a:xfrm>
            <a:off x="3257550" y="5607397"/>
            <a:ext cx="11772900" cy="92184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07907"/>
              </a:lnSpc>
              <a:buNone/>
            </a:pPr>
            <a:r>
              <a:rPr lang="en-US" sz="2400" dirty="0">
                <a:solidFill>
                  <a:srgbClr val="12302C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Purpose-aligned revenue funds more than your practice — it funds your influence, your impact, and the legacy you leave behind.</a:t>
            </a:r>
            <a:endParaRPr lang="en-US" sz="24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032E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524000" y="-1524000"/>
            <a:ext cx="4991100" cy="4991100"/>
          </a:xfrm>
          <a:prstGeom prst="ellipse">
            <a:avLst/>
          </a:prstGeom>
          <a:ln w="1905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5011400" y="7010400"/>
            <a:ext cx="4610100" cy="4610100"/>
          </a:xfrm>
          <a:prstGeom prst="ellipse">
            <a:avLst/>
          </a:prstGeom>
          <a:ln w="19050">
            <a:solidFill>
              <a:srgbClr val="DDDB57">
                <a:alpha val="18000"/>
              </a:srgbClr>
            </a:solidFill>
            <a:prstDash val="solid"/>
          </a:ln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67750" y="2013793"/>
            <a:ext cx="952500" cy="9525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276475" y="3499693"/>
            <a:ext cx="13735050" cy="15466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73333"/>
              </a:lnSpc>
              <a:buNone/>
            </a:pPr>
            <a:r>
              <a:rPr lang="en-US" sz="54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Download the Marketing &amp; Brand Leader Playbook</a:t>
            </a:r>
            <a:endParaRPr lang="en-US" sz="5400" dirty="0"/>
          </a:p>
        </p:txBody>
      </p:sp>
      <p:sp>
        <p:nvSpPr>
          <p:cNvPr id="6" name="Text 3"/>
          <p:cNvSpPr/>
          <p:nvPr/>
        </p:nvSpPr>
        <p:spPr>
          <a:xfrm>
            <a:off x="3502819" y="5313015"/>
            <a:ext cx="11282363" cy="92184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07907"/>
              </a:lnSpc>
              <a:buNone/>
            </a:pPr>
            <a:r>
              <a:rPr lang="en-US" sz="2400" dirty="0">
                <a:solidFill>
                  <a:srgbClr val="D8EAD5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Keep building your legacy with a free, deeper-dive playbook on brand and marketing strategy — for chiropractor CEOs at every stage.</a:t>
            </a:r>
            <a:endParaRPr lang="en-US" sz="2400" dirty="0"/>
          </a:p>
        </p:txBody>
      </p:sp>
      <p:sp>
        <p:nvSpPr>
          <p:cNvPr id="7" name="Shape 4"/>
          <p:cNvSpPr/>
          <p:nvPr/>
        </p:nvSpPr>
        <p:spPr>
          <a:xfrm>
            <a:off x="6806803" y="6692057"/>
            <a:ext cx="4674245" cy="857250"/>
          </a:xfrm>
          <a:prstGeom prst="roundRect">
            <a:avLst>
              <a:gd name="adj" fmla="val 50000"/>
            </a:avLst>
          </a:prstGeom>
          <a:solidFill>
            <a:srgbClr val="DDDB57"/>
          </a:solidFill>
          <a:ln/>
        </p:spPr>
      </p:sp>
      <p:sp>
        <p:nvSpPr>
          <p:cNvPr id="8" name="Text 5"/>
          <p:cNvSpPr/>
          <p:nvPr/>
        </p:nvSpPr>
        <p:spPr>
          <a:xfrm>
            <a:off x="7270089" y="6901607"/>
            <a:ext cx="3747672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2250" b="1" dirty="0">
                <a:solidFill>
                  <a:srgbClr val="032E2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healthcaremavens.com</a:t>
            </a:r>
            <a:endParaRPr lang="en-US" sz="2250" dirty="0"/>
          </a:p>
        </p:txBody>
      </p:sp>
      <p:sp>
        <p:nvSpPr>
          <p:cNvPr id="9" name="Text 6"/>
          <p:cNvSpPr/>
          <p:nvPr/>
        </p:nvSpPr>
        <p:spPr>
          <a:xfrm>
            <a:off x="6758404" y="7968407"/>
            <a:ext cx="4771192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2100" b="1" i="1" dirty="0">
                <a:solidFill>
                  <a:srgbClr val="DDDB5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Rooted in Faith. Built for Legacy.</a:t>
            </a:r>
            <a:endParaRPr lang="en-US" sz="2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45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952500" y="7391400"/>
            <a:ext cx="4419600" cy="4419600"/>
          </a:xfrm>
          <a:prstGeom prst="ellipse">
            <a:avLst/>
          </a:prstGeom>
          <a:ln w="19050">
            <a:solidFill>
              <a:srgbClr val="FFFFFF">
                <a:alpha val="14000"/>
              </a:srgbClr>
            </a:solidFill>
            <a:prstDash val="solid"/>
          </a:ln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alphaModFix amt="90000"/>
          </a:blip>
          <a:stretch>
            <a:fillRect/>
          </a:stretch>
        </p:blipFill>
        <p:spPr>
          <a:xfrm>
            <a:off x="16383000" y="762000"/>
            <a:ext cx="762000" cy="7620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43000" y="4197697"/>
            <a:ext cx="1760220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88" kern="0" dirty="0">
                <a:solidFill>
                  <a:srgbClr val="DDDB57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INTRODUCTION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143000" y="4750147"/>
            <a:ext cx="15716250" cy="7581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70000"/>
              </a:lnSpc>
              <a:buNone/>
            </a:pPr>
            <a:r>
              <a:rPr lang="en-US" sz="54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The Modern Healthcare Maven</a:t>
            </a:r>
            <a:endParaRPr lang="en-US" sz="5400" dirty="0"/>
          </a:p>
        </p:txBody>
      </p:sp>
      <p:sp>
        <p:nvSpPr>
          <p:cNvPr id="6" name="Text 3"/>
          <p:cNvSpPr/>
          <p:nvPr/>
        </p:nvSpPr>
        <p:spPr>
          <a:xfrm>
            <a:off x="1143000" y="5774978"/>
            <a:ext cx="12573000" cy="4476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400" dirty="0">
                <a:solidFill>
                  <a:srgbClr val="D8EAD5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Setting the stage for who you're becoming</a:t>
            </a:r>
            <a:endParaRPr lang="en-US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A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3107085"/>
            <a:ext cx="1760220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52" kern="0" dirty="0">
                <a:solidFill>
                  <a:srgbClr val="07544F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THE EVOLUTION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43000" y="3602385"/>
            <a:ext cx="14716125" cy="12534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73333"/>
              </a:lnSpc>
              <a:buNone/>
            </a:pPr>
            <a:r>
              <a:rPr lang="en-US" sz="4350" b="1" dirty="0">
                <a:solidFill>
                  <a:srgbClr val="04534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You Were Trained to Heal. Now You're Called to Lead.</a:t>
            </a:r>
            <a:endParaRPr lang="en-US" sz="4350" dirty="0"/>
          </a:p>
        </p:txBody>
      </p:sp>
      <p:sp>
        <p:nvSpPr>
          <p:cNvPr id="4" name="Shape 2"/>
          <p:cNvSpPr/>
          <p:nvPr/>
        </p:nvSpPr>
        <p:spPr>
          <a:xfrm>
            <a:off x="1143000" y="5655915"/>
            <a:ext cx="4889450" cy="1619250"/>
          </a:xfrm>
          <a:prstGeom prst="roundRect">
            <a:avLst>
              <a:gd name="adj" fmla="val 705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19050" dir="5400000">
              <a:srgbClr val="04534E">
                <a:alpha val="1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1275717" y="6036915"/>
            <a:ext cx="4624015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2250" b="1" dirty="0">
                <a:solidFill>
                  <a:srgbClr val="04534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Clinician</a:t>
            </a:r>
            <a:endParaRPr lang="en-US" sz="2250" dirty="0"/>
          </a:p>
        </p:txBody>
      </p:sp>
      <p:sp>
        <p:nvSpPr>
          <p:cNvPr id="6" name="Text 4"/>
          <p:cNvSpPr/>
          <p:nvPr/>
        </p:nvSpPr>
        <p:spPr>
          <a:xfrm>
            <a:off x="1275717" y="6589365"/>
            <a:ext cx="4624015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800" dirty="0">
                <a:solidFill>
                  <a:srgbClr val="12302C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Masters the craft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5994350" y="6241703"/>
            <a:ext cx="742950" cy="4857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3000" dirty="0">
                <a:solidFill>
                  <a:srgbClr val="94D0A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3000" dirty="0"/>
          </a:p>
        </p:txBody>
      </p:sp>
      <p:sp>
        <p:nvSpPr>
          <p:cNvPr id="8" name="Shape 6"/>
          <p:cNvSpPr/>
          <p:nvPr/>
        </p:nvSpPr>
        <p:spPr>
          <a:xfrm>
            <a:off x="6699200" y="5655915"/>
            <a:ext cx="4889599" cy="1619250"/>
          </a:xfrm>
          <a:prstGeom prst="roundRect">
            <a:avLst>
              <a:gd name="adj" fmla="val 705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19050" dir="5400000">
              <a:srgbClr val="04534E">
                <a:alpha val="1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6831910" y="6036915"/>
            <a:ext cx="4624179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2250" b="1" dirty="0">
                <a:solidFill>
                  <a:srgbClr val="04534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Practice Owner</a:t>
            </a:r>
            <a:endParaRPr lang="en-US" sz="2250" dirty="0"/>
          </a:p>
        </p:txBody>
      </p:sp>
      <p:sp>
        <p:nvSpPr>
          <p:cNvPr id="10" name="Text 8"/>
          <p:cNvSpPr/>
          <p:nvPr/>
        </p:nvSpPr>
        <p:spPr>
          <a:xfrm>
            <a:off x="6831910" y="6589365"/>
            <a:ext cx="4624179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800" dirty="0">
                <a:solidFill>
                  <a:srgbClr val="12302C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Builds the business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1550700" y="6241703"/>
            <a:ext cx="742950" cy="4857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3000" dirty="0">
                <a:solidFill>
                  <a:srgbClr val="94D0A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3000" dirty="0"/>
          </a:p>
        </p:txBody>
      </p:sp>
      <p:sp>
        <p:nvSpPr>
          <p:cNvPr id="12" name="Shape 10"/>
          <p:cNvSpPr/>
          <p:nvPr/>
        </p:nvSpPr>
        <p:spPr>
          <a:xfrm>
            <a:off x="12255550" y="5655915"/>
            <a:ext cx="4889450" cy="1619250"/>
          </a:xfrm>
          <a:prstGeom prst="roundRect">
            <a:avLst>
              <a:gd name="adj" fmla="val 7059"/>
            </a:avLst>
          </a:prstGeom>
          <a:solidFill>
            <a:srgbClr val="04534E"/>
          </a:solidFill>
          <a:ln/>
          <a:effectLst>
            <a:outerShdw sx="100000" sy="100000" kx="0" ky="0" algn="bl" rotWithShape="0" blurRad="76200" dist="19050" dir="5400000">
              <a:srgbClr val="04534E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12388267" y="6036915"/>
            <a:ext cx="4624015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2250" b="1" dirty="0">
                <a:solidFill>
                  <a:srgbClr val="DDDB5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Brand Leader</a:t>
            </a:r>
            <a:endParaRPr lang="en-US" sz="2250" dirty="0"/>
          </a:p>
        </p:txBody>
      </p:sp>
      <p:sp>
        <p:nvSpPr>
          <p:cNvPr id="14" name="Text 12"/>
          <p:cNvSpPr/>
          <p:nvPr/>
        </p:nvSpPr>
        <p:spPr>
          <a:xfrm>
            <a:off x="12388267" y="6589365"/>
            <a:ext cx="4624015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800" dirty="0">
                <a:solidFill>
                  <a:srgbClr val="D8EAD5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Educates &amp; influences</a:t>
            </a:r>
            <a:endParaRPr lang="en-US"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45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238250" y="952500"/>
            <a:ext cx="152400" cy="152400"/>
          </a:xfrm>
          <a:prstGeom prst="ellipse">
            <a:avLst/>
          </a:prstGeom>
          <a:solidFill>
            <a:srgbClr val="D89B8A"/>
          </a:solidFill>
          <a:ln/>
        </p:spPr>
      </p:sp>
      <p:sp>
        <p:nvSpPr>
          <p:cNvPr id="3" name="Shape 1"/>
          <p:cNvSpPr/>
          <p:nvPr/>
        </p:nvSpPr>
        <p:spPr>
          <a:xfrm>
            <a:off x="1543050" y="952500"/>
            <a:ext cx="152400" cy="152400"/>
          </a:xfrm>
          <a:prstGeom prst="ellipse">
            <a:avLst/>
          </a:prstGeom>
          <a:solidFill>
            <a:srgbClr val="D89B8A"/>
          </a:solidFill>
          <a:ln/>
        </p:spPr>
      </p:sp>
      <p:sp>
        <p:nvSpPr>
          <p:cNvPr id="4" name="Shape 2"/>
          <p:cNvSpPr/>
          <p:nvPr/>
        </p:nvSpPr>
        <p:spPr>
          <a:xfrm>
            <a:off x="1847850" y="952500"/>
            <a:ext cx="152400" cy="152400"/>
          </a:xfrm>
          <a:prstGeom prst="ellipse">
            <a:avLst/>
          </a:prstGeom>
          <a:solidFill>
            <a:srgbClr val="D89B8A"/>
          </a:solidFill>
          <a:ln/>
        </p:spPr>
      </p:sp>
      <p:sp>
        <p:nvSpPr>
          <p:cNvPr id="5" name="Text 3"/>
          <p:cNvSpPr/>
          <p:nvPr/>
        </p:nvSpPr>
        <p:spPr>
          <a:xfrm>
            <a:off x="7935657" y="3509218"/>
            <a:ext cx="2416537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800" b="1" spc="288" kern="0" dirty="0">
                <a:solidFill>
                  <a:srgbClr val="C2E6E7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A HARD TRUTH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2031206" y="4118818"/>
            <a:ext cx="14225588" cy="152757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76667"/>
              </a:lnSpc>
              <a:buNone/>
            </a:pPr>
            <a:r>
              <a:rPr lang="en-US" sz="51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Clinical Excellence Alone Is No Longer Enough</a:t>
            </a:r>
            <a:endParaRPr lang="en-US" sz="5100" dirty="0"/>
          </a:p>
        </p:txBody>
      </p:sp>
      <p:sp>
        <p:nvSpPr>
          <p:cNvPr id="7" name="Text 5"/>
          <p:cNvSpPr/>
          <p:nvPr/>
        </p:nvSpPr>
        <p:spPr>
          <a:xfrm>
            <a:off x="3257550" y="5989290"/>
            <a:ext cx="11772900" cy="92184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07907"/>
              </a:lnSpc>
              <a:buNone/>
            </a:pPr>
            <a:r>
              <a:rPr lang="en-US" sz="2400" dirty="0">
                <a:solidFill>
                  <a:srgbClr val="D8EAD5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Patients can't choose the care they never find. The best-run practices pair great outcomes with real visibility, real systems, and real strategy.</a:t>
            </a:r>
            <a:endParaRPr lang="en-US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A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3280470"/>
            <a:ext cx="1760220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52" kern="0" dirty="0">
                <a:solidFill>
                  <a:srgbClr val="07544F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WHAT MODERN PRACTICES NEED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43000" y="3775770"/>
            <a:ext cx="17602200" cy="64576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73333"/>
              </a:lnSpc>
              <a:buNone/>
            </a:pPr>
            <a:r>
              <a:rPr lang="en-US" sz="4350" b="1" dirty="0">
                <a:solidFill>
                  <a:srgbClr val="04534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Visibility. Systems. Profitability.</a:t>
            </a:r>
            <a:endParaRPr lang="en-US" sz="4350" dirty="0"/>
          </a:p>
        </p:txBody>
      </p:sp>
      <p:sp>
        <p:nvSpPr>
          <p:cNvPr id="4" name="Shape 2"/>
          <p:cNvSpPr/>
          <p:nvPr/>
        </p:nvSpPr>
        <p:spPr>
          <a:xfrm>
            <a:off x="1143000" y="4954935"/>
            <a:ext cx="5105400" cy="2146697"/>
          </a:xfrm>
          <a:prstGeom prst="roundRect">
            <a:avLst>
              <a:gd name="adj" fmla="val 5324"/>
            </a:avLst>
          </a:prstGeom>
          <a:solidFill>
            <a:srgbClr val="C2E6E7"/>
          </a:solidFill>
          <a:ln/>
        </p:spPr>
      </p:sp>
      <p:sp>
        <p:nvSpPr>
          <p:cNvPr id="5" name="Text 3"/>
          <p:cNvSpPr/>
          <p:nvPr/>
        </p:nvSpPr>
        <p:spPr>
          <a:xfrm>
            <a:off x="1485900" y="5374035"/>
            <a:ext cx="4861560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04534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Visibility</a:t>
            </a:r>
            <a:endParaRPr lang="en-US" sz="2250" dirty="0"/>
          </a:p>
        </p:txBody>
      </p:sp>
      <p:sp>
        <p:nvSpPr>
          <p:cNvPr id="6" name="Text 4"/>
          <p:cNvSpPr/>
          <p:nvPr/>
        </p:nvSpPr>
        <p:spPr>
          <a:xfrm>
            <a:off x="1485900" y="5964585"/>
            <a:ext cx="4552188" cy="75604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7714"/>
              </a:lnSpc>
              <a:buNone/>
            </a:pPr>
            <a:r>
              <a:rPr lang="en-US" sz="1950" dirty="0">
                <a:solidFill>
                  <a:srgbClr val="12302C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Patients can't choose what they can't see</a:t>
            </a:r>
            <a:endParaRPr lang="en-US" sz="1950" dirty="0"/>
          </a:p>
        </p:txBody>
      </p:sp>
      <p:sp>
        <p:nvSpPr>
          <p:cNvPr id="7" name="Shape 5"/>
          <p:cNvSpPr/>
          <p:nvPr/>
        </p:nvSpPr>
        <p:spPr>
          <a:xfrm>
            <a:off x="6591300" y="4954935"/>
            <a:ext cx="5105400" cy="2146697"/>
          </a:xfrm>
          <a:prstGeom prst="roundRect">
            <a:avLst>
              <a:gd name="adj" fmla="val 5324"/>
            </a:avLst>
          </a:prstGeom>
          <a:solidFill>
            <a:srgbClr val="94D0A7"/>
          </a:solidFill>
          <a:ln/>
        </p:spPr>
      </p:sp>
      <p:sp>
        <p:nvSpPr>
          <p:cNvPr id="8" name="Text 6"/>
          <p:cNvSpPr/>
          <p:nvPr/>
        </p:nvSpPr>
        <p:spPr>
          <a:xfrm>
            <a:off x="6934200" y="5374035"/>
            <a:ext cx="4861560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032E2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Systems</a:t>
            </a:r>
            <a:endParaRPr lang="en-US" sz="2250" dirty="0"/>
          </a:p>
        </p:txBody>
      </p:sp>
      <p:sp>
        <p:nvSpPr>
          <p:cNvPr id="9" name="Text 7"/>
          <p:cNvSpPr/>
          <p:nvPr/>
        </p:nvSpPr>
        <p:spPr>
          <a:xfrm>
            <a:off x="6934200" y="5964585"/>
            <a:ext cx="4861560" cy="39707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7714"/>
              </a:lnSpc>
              <a:buNone/>
            </a:pPr>
            <a:r>
              <a:rPr lang="en-US" sz="1950" dirty="0">
                <a:solidFill>
                  <a:srgbClr val="032E2B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Consistency creates freedom</a:t>
            </a:r>
            <a:endParaRPr lang="en-US" sz="1950" dirty="0"/>
          </a:p>
        </p:txBody>
      </p:sp>
      <p:sp>
        <p:nvSpPr>
          <p:cNvPr id="10" name="Shape 8"/>
          <p:cNvSpPr/>
          <p:nvPr/>
        </p:nvSpPr>
        <p:spPr>
          <a:xfrm>
            <a:off x="12039600" y="4954935"/>
            <a:ext cx="5105400" cy="2146697"/>
          </a:xfrm>
          <a:prstGeom prst="roundRect">
            <a:avLst>
              <a:gd name="adj" fmla="val 5324"/>
            </a:avLst>
          </a:prstGeom>
          <a:solidFill>
            <a:srgbClr val="D89B8A"/>
          </a:solidFill>
          <a:ln/>
        </p:spPr>
      </p:sp>
      <p:sp>
        <p:nvSpPr>
          <p:cNvPr id="11" name="Text 9"/>
          <p:cNvSpPr/>
          <p:nvPr/>
        </p:nvSpPr>
        <p:spPr>
          <a:xfrm>
            <a:off x="12382500" y="5374035"/>
            <a:ext cx="4861560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Profitability</a:t>
            </a:r>
            <a:endParaRPr lang="en-US" sz="2250" dirty="0"/>
          </a:p>
        </p:txBody>
      </p:sp>
      <p:sp>
        <p:nvSpPr>
          <p:cNvPr id="12" name="Text 10"/>
          <p:cNvSpPr/>
          <p:nvPr/>
        </p:nvSpPr>
        <p:spPr>
          <a:xfrm>
            <a:off x="12382500" y="5964585"/>
            <a:ext cx="4861560" cy="39707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7714"/>
              </a:lnSpc>
              <a:buNone/>
            </a:pPr>
            <a:r>
              <a:rPr lang="en-US" sz="1950" dirty="0">
                <a:solidFill>
                  <a:srgbClr val="FFFFFF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Fuels your mission and your family</a:t>
            </a:r>
            <a:endParaRPr lang="en-US" sz="1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45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276975" y="2431852"/>
            <a:ext cx="6307455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88" kern="0" dirty="0">
                <a:solidFill>
                  <a:srgbClr val="DDDB57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THE FRAMEWORK FOR THIS WORKSHOP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397974" y="2965252"/>
            <a:ext cx="7491904" cy="1066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The M3 Framework</a:t>
            </a:r>
            <a:endParaRPr lang="en-US" sz="5400" dirty="0"/>
          </a:p>
        </p:txBody>
      </p:sp>
      <p:sp>
        <p:nvSpPr>
          <p:cNvPr id="4" name="Shape 2"/>
          <p:cNvSpPr/>
          <p:nvPr/>
        </p:nvSpPr>
        <p:spPr>
          <a:xfrm>
            <a:off x="1524000" y="4603552"/>
            <a:ext cx="4851350" cy="2451497"/>
          </a:xfrm>
          <a:prstGeom prst="roundRect">
            <a:avLst>
              <a:gd name="adj" fmla="val 6217"/>
            </a:avLst>
          </a:prstGeom>
          <a:solidFill>
            <a:srgbClr val="FFFFFF">
              <a:alpha val="6000"/>
            </a:srgbClr>
          </a:solidFill>
          <a:ln w="19050">
            <a:solidFill>
              <a:srgbClr val="DDDB5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679577" y="5041702"/>
            <a:ext cx="4540195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DDDB5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Mindset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1824038" y="5898952"/>
            <a:ext cx="4251274" cy="75604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07714"/>
              </a:lnSpc>
              <a:buNone/>
            </a:pPr>
            <a:r>
              <a:rPr lang="en-US" sz="1950" dirty="0">
                <a:solidFill>
                  <a:srgbClr val="D8EAD5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The internal shift from provider to CEO</a:t>
            </a:r>
            <a:endParaRPr lang="en-US" sz="1950" dirty="0"/>
          </a:p>
        </p:txBody>
      </p:sp>
      <p:sp>
        <p:nvSpPr>
          <p:cNvPr id="7" name="Shape 5"/>
          <p:cNvSpPr/>
          <p:nvPr/>
        </p:nvSpPr>
        <p:spPr>
          <a:xfrm>
            <a:off x="6718250" y="4603552"/>
            <a:ext cx="4851499" cy="2451497"/>
          </a:xfrm>
          <a:prstGeom prst="roundRect">
            <a:avLst>
              <a:gd name="adj" fmla="val 6217"/>
            </a:avLst>
          </a:prstGeom>
          <a:solidFill>
            <a:srgbClr val="FFFFFF">
              <a:alpha val="6000"/>
            </a:srgbClr>
          </a:solidFill>
          <a:ln w="19050">
            <a:solidFill>
              <a:srgbClr val="D89B8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873820" y="5041702"/>
            <a:ext cx="4540359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D89B8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Marketing</a:t>
            </a:r>
            <a:endParaRPr lang="en-US" sz="3600" dirty="0"/>
          </a:p>
        </p:txBody>
      </p:sp>
      <p:sp>
        <p:nvSpPr>
          <p:cNvPr id="9" name="Text 7"/>
          <p:cNvSpPr/>
          <p:nvPr/>
        </p:nvSpPr>
        <p:spPr>
          <a:xfrm>
            <a:off x="7018286" y="5898952"/>
            <a:ext cx="4251427" cy="75604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07714"/>
              </a:lnSpc>
              <a:buNone/>
            </a:pPr>
            <a:r>
              <a:rPr lang="en-US" sz="1950" dirty="0">
                <a:solidFill>
                  <a:srgbClr val="D8EAD5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The magnetic brand that draws patients in</a:t>
            </a:r>
            <a:endParaRPr lang="en-US" sz="1950" dirty="0"/>
          </a:p>
        </p:txBody>
      </p:sp>
      <p:sp>
        <p:nvSpPr>
          <p:cNvPr id="10" name="Shape 8"/>
          <p:cNvSpPr/>
          <p:nvPr/>
        </p:nvSpPr>
        <p:spPr>
          <a:xfrm>
            <a:off x="11912650" y="4603552"/>
            <a:ext cx="4851350" cy="2451497"/>
          </a:xfrm>
          <a:prstGeom prst="roundRect">
            <a:avLst>
              <a:gd name="adj" fmla="val 6217"/>
            </a:avLst>
          </a:prstGeom>
          <a:solidFill>
            <a:srgbClr val="FFFFFF">
              <a:alpha val="6000"/>
            </a:srgbClr>
          </a:solidFill>
          <a:ln w="19050">
            <a:solidFill>
              <a:srgbClr val="C2E6E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2068227" y="5041702"/>
            <a:ext cx="4540195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C2E6E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Implementation</a:t>
            </a:r>
            <a:endParaRPr lang="en-US" sz="3600" dirty="0"/>
          </a:p>
        </p:txBody>
      </p:sp>
      <p:sp>
        <p:nvSpPr>
          <p:cNvPr id="12" name="Text 10"/>
          <p:cNvSpPr/>
          <p:nvPr/>
        </p:nvSpPr>
        <p:spPr>
          <a:xfrm>
            <a:off x="12212688" y="5898952"/>
            <a:ext cx="4251274" cy="75604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07714"/>
              </a:lnSpc>
              <a:buNone/>
            </a:pPr>
            <a:r>
              <a:rPr lang="en-US" sz="1950" dirty="0">
                <a:solidFill>
                  <a:srgbClr val="D8EAD5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The systems that sustain growth and legacy</a:t>
            </a:r>
            <a:endParaRPr lang="en-US" sz="1950" dirty="0"/>
          </a:p>
        </p:txBody>
      </p:sp>
      <p:sp>
        <p:nvSpPr>
          <p:cNvPr id="13" name="Text 11"/>
          <p:cNvSpPr/>
          <p:nvPr/>
        </p:nvSpPr>
        <p:spPr>
          <a:xfrm>
            <a:off x="5993755" y="7588448"/>
            <a:ext cx="6930375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i="1" dirty="0">
                <a:solidFill>
                  <a:srgbClr val="FFFFFF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Every stage of your practice runs through all three.</a:t>
            </a:r>
            <a:endParaRPr lang="en-US" sz="2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45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5392400" y="-1143000"/>
            <a:ext cx="4038600" cy="4038600"/>
          </a:xfrm>
          <a:prstGeom prst="ellipse">
            <a:avLst/>
          </a:prstGeom>
          <a:ln w="19050">
            <a:solidFill>
              <a:srgbClr val="FFFFFF">
                <a:alpha val="12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143000" y="4083397"/>
            <a:ext cx="1496764" cy="561975"/>
          </a:xfrm>
          <a:prstGeom prst="roundRect">
            <a:avLst>
              <a:gd name="adj" fmla="val 50000"/>
            </a:avLst>
          </a:prstGeom>
          <a:solidFill>
            <a:srgbClr val="DDDB57"/>
          </a:solidFill>
          <a:ln/>
        </p:spPr>
      </p:sp>
      <p:sp>
        <p:nvSpPr>
          <p:cNvPr id="4" name="Text 2"/>
          <p:cNvSpPr/>
          <p:nvPr/>
        </p:nvSpPr>
        <p:spPr>
          <a:xfrm>
            <a:off x="1409700" y="4197697"/>
            <a:ext cx="1039564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032E2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Mindset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2830264" y="4354860"/>
            <a:ext cx="476250" cy="19050"/>
          </a:xfrm>
          <a:prstGeom prst="rect">
            <a:avLst/>
          </a:prstGeom>
          <a:solidFill>
            <a:srgbClr val="FFFFFF">
              <a:alpha val="25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3497014" y="4064347"/>
            <a:ext cx="1786086" cy="600075"/>
          </a:xfrm>
          <a:prstGeom prst="roundRect">
            <a:avLst>
              <a:gd name="adj" fmla="val 50000"/>
            </a:avLst>
          </a:prstGeom>
          <a:ln w="1905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782764" y="4197697"/>
            <a:ext cx="1290786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>
                    <a:alpha val="50000"/>
                  </a:srgbClr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Marketing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5473601" y="4354860"/>
            <a:ext cx="476250" cy="19050"/>
          </a:xfrm>
          <a:prstGeom prst="rect">
            <a:avLst/>
          </a:prstGeom>
          <a:solidFill>
            <a:srgbClr val="FFFFFF">
              <a:alpha val="25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6140351" y="4064347"/>
            <a:ext cx="2489597" cy="600075"/>
          </a:xfrm>
          <a:prstGeom prst="roundRect">
            <a:avLst>
              <a:gd name="adj" fmla="val 50000"/>
            </a:avLst>
          </a:prstGeom>
          <a:ln w="1905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26101" y="4197697"/>
            <a:ext cx="1994297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>
                    <a:alpha val="50000"/>
                  </a:srgbClr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Implementation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143000" y="5045422"/>
            <a:ext cx="1760220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88" kern="0" dirty="0">
                <a:solidFill>
                  <a:srgbClr val="C2E6E7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HOUR ONE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143000" y="5597872"/>
            <a:ext cx="16764000" cy="7581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70000"/>
              </a:lnSpc>
              <a:buNone/>
            </a:pPr>
            <a:r>
              <a:rPr lang="en-US" sz="54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Developing the CEO Mindset</a:t>
            </a:r>
            <a:endParaRPr lang="en-US" sz="5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31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2026-07-30T23:10:56Z</dcterms:created>
  <dcterms:modified xsi:type="dcterms:W3CDTF">2026-07-30T23:10:56Z</dcterms:modified>
</cp:coreProperties>
</file>