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3" r:id="rId1"/>
    <p:sldMasterId id="2147483958" r:id="rId2"/>
  </p:sldMasterIdLst>
  <p:notesMasterIdLst>
    <p:notesMasterId r:id="rId52"/>
  </p:notesMasterIdLst>
  <p:sldIdLst>
    <p:sldId id="256" r:id="rId3"/>
    <p:sldId id="905995938" r:id="rId4"/>
    <p:sldId id="905995947" r:id="rId5"/>
    <p:sldId id="257" r:id="rId6"/>
    <p:sldId id="905995925" r:id="rId7"/>
    <p:sldId id="905995939" r:id="rId8"/>
    <p:sldId id="259" r:id="rId9"/>
    <p:sldId id="260" r:id="rId10"/>
    <p:sldId id="1466" r:id="rId11"/>
    <p:sldId id="905995946" r:id="rId12"/>
    <p:sldId id="905995940" r:id="rId13"/>
    <p:sldId id="263" r:id="rId14"/>
    <p:sldId id="264" r:id="rId15"/>
    <p:sldId id="265" r:id="rId16"/>
    <p:sldId id="266" r:id="rId17"/>
    <p:sldId id="905995941" r:id="rId18"/>
    <p:sldId id="268" r:id="rId19"/>
    <p:sldId id="269" r:id="rId20"/>
    <p:sldId id="905995924" r:id="rId21"/>
    <p:sldId id="270" r:id="rId22"/>
    <p:sldId id="905995942" r:id="rId23"/>
    <p:sldId id="272" r:id="rId24"/>
    <p:sldId id="379" r:id="rId25"/>
    <p:sldId id="273" r:id="rId26"/>
    <p:sldId id="1437" r:id="rId27"/>
    <p:sldId id="1246" r:id="rId28"/>
    <p:sldId id="274" r:id="rId29"/>
    <p:sldId id="905995943" r:id="rId30"/>
    <p:sldId id="905995907" r:id="rId31"/>
    <p:sldId id="1473" r:id="rId32"/>
    <p:sldId id="440" r:id="rId33"/>
    <p:sldId id="905995944" r:id="rId34"/>
    <p:sldId id="278" r:id="rId35"/>
    <p:sldId id="279" r:id="rId36"/>
    <p:sldId id="905995949" r:id="rId37"/>
    <p:sldId id="280" r:id="rId38"/>
    <p:sldId id="905995948" r:id="rId39"/>
    <p:sldId id="281" r:id="rId40"/>
    <p:sldId id="282" r:id="rId41"/>
    <p:sldId id="283" r:id="rId42"/>
    <p:sldId id="905995945" r:id="rId43"/>
    <p:sldId id="285" r:id="rId44"/>
    <p:sldId id="286" r:id="rId45"/>
    <p:sldId id="287" r:id="rId46"/>
    <p:sldId id="288" r:id="rId47"/>
    <p:sldId id="289" r:id="rId48"/>
    <p:sldId id="905995933" r:id="rId49"/>
    <p:sldId id="291" r:id="rId50"/>
    <p:sldId id="29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187EBA-3B78-4158-804C-D2E5EA433C61}" v="37" dt="2026-08-11T20:21:18.4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navito-Larragoite, Gina M. (Miami VA)" userId="a619e166-3354-4c55-8409-bdc875e2a0c6" providerId="ADAL" clId="{28B6C751-4DF7-48BB-802D-6B5C8E3E066B}"/>
    <pc:docChg chg="modSld">
      <pc:chgData name="Bonavito-Larragoite, Gina M. (Miami VA)" userId="a619e166-3354-4c55-8409-bdc875e2a0c6" providerId="ADAL" clId="{28B6C751-4DF7-48BB-802D-6B5C8E3E066B}" dt="2026-08-09T14:06:15.847" v="5" actId="1076"/>
      <pc:docMkLst>
        <pc:docMk/>
      </pc:docMkLst>
      <pc:sldChg chg="modSp mod">
        <pc:chgData name="Bonavito-Larragoite, Gina M. (Miami VA)" userId="a619e166-3354-4c55-8409-bdc875e2a0c6" providerId="ADAL" clId="{28B6C751-4DF7-48BB-802D-6B5C8E3E066B}" dt="2026-08-09T14:06:15.847" v="5" actId="1076"/>
        <pc:sldMkLst>
          <pc:docMk/>
          <pc:sldMk cId="0" sldId="274"/>
        </pc:sldMkLst>
        <pc:spChg chg="mod">
          <ac:chgData name="Bonavito-Larragoite, Gina M. (Miami VA)" userId="a619e166-3354-4c55-8409-bdc875e2a0c6" providerId="ADAL" clId="{28B6C751-4DF7-48BB-802D-6B5C8E3E066B}" dt="2026-08-09T14:05:54.834" v="1" actId="20577"/>
          <ac:spMkLst>
            <pc:docMk/>
            <pc:sldMk cId="0" sldId="274"/>
            <ac:spMk id="10" creationId="{00000000-0000-0000-0000-000000000000}"/>
          </ac:spMkLst>
        </pc:spChg>
        <pc:picChg chg="mod">
          <ac:chgData name="Bonavito-Larragoite, Gina M. (Miami VA)" userId="a619e166-3354-4c55-8409-bdc875e2a0c6" providerId="ADAL" clId="{28B6C751-4DF7-48BB-802D-6B5C8E3E066B}" dt="2026-08-09T14:06:15.847" v="5" actId="1076"/>
          <ac:picMkLst>
            <pc:docMk/>
            <pc:sldMk cId="0" sldId="274"/>
            <ac:picMk id="11" creationId="{00000000-0000-0000-0000-000000000000}"/>
          </ac:picMkLst>
        </pc:picChg>
      </pc:sldChg>
    </pc:docChg>
  </pc:docChgLst>
  <pc:docChgLst>
    <pc:chgData name="Diana, Ryan M." userId="d3bef0d7-2000-4156-9742-82bd9294428b" providerId="ADAL" clId="{D7BD173B-5656-4100-A25A-C335A2A0BB08}"/>
    <pc:docChg chg="undo redo custSel addSld delSld modSld">
      <pc:chgData name="Diana, Ryan M." userId="d3bef0d7-2000-4156-9742-82bd9294428b" providerId="ADAL" clId="{D7BD173B-5656-4100-A25A-C335A2A0BB08}" dt="2026-07-14T18:30:42.403" v="1888" actId="255"/>
      <pc:docMkLst>
        <pc:docMk/>
      </pc:docMkLst>
      <pc:sldChg chg="modSp mod">
        <pc:chgData name="Diana, Ryan M." userId="d3bef0d7-2000-4156-9742-82bd9294428b" providerId="ADAL" clId="{D7BD173B-5656-4100-A25A-C335A2A0BB08}" dt="2026-07-14T17:18:01.951" v="1222" actId="1076"/>
        <pc:sldMkLst>
          <pc:docMk/>
          <pc:sldMk cId="0" sldId="274"/>
        </pc:sldMkLst>
        <pc:picChg chg="mod">
          <ac:chgData name="Diana, Ryan M." userId="d3bef0d7-2000-4156-9742-82bd9294428b" providerId="ADAL" clId="{D7BD173B-5656-4100-A25A-C335A2A0BB08}" dt="2026-07-14T17:18:01.951" v="1222" actId="1076"/>
          <ac:picMkLst>
            <pc:docMk/>
            <pc:sldMk cId="0" sldId="274"/>
            <ac:picMk id="11" creationId="{00000000-0000-0000-0000-000000000000}"/>
          </ac:picMkLst>
        </pc:picChg>
      </pc:sldChg>
      <pc:sldChg chg="addSp modSp mod">
        <pc:chgData name="Diana, Ryan M." userId="d3bef0d7-2000-4156-9742-82bd9294428b" providerId="ADAL" clId="{D7BD173B-5656-4100-A25A-C335A2A0BB08}" dt="2026-07-14T17:37:26.482" v="1228" actId="20577"/>
        <pc:sldMkLst>
          <pc:docMk/>
          <pc:sldMk cId="1802568502" sldId="440"/>
        </pc:sldMkLst>
        <pc:spChg chg="mod">
          <ac:chgData name="Diana, Ryan M." userId="d3bef0d7-2000-4156-9742-82bd9294428b" providerId="ADAL" clId="{D7BD173B-5656-4100-A25A-C335A2A0BB08}" dt="2026-07-14T17:37:26.482" v="1228" actId="20577"/>
          <ac:spMkLst>
            <pc:docMk/>
            <pc:sldMk cId="1802568502" sldId="440"/>
            <ac:spMk id="12" creationId="{59369226-FB98-A8F4-9A68-1B2D50A90E85}"/>
          </ac:spMkLst>
        </pc:spChg>
        <pc:picChg chg="add mod">
          <ac:chgData name="Diana, Ryan M." userId="d3bef0d7-2000-4156-9742-82bd9294428b" providerId="ADAL" clId="{D7BD173B-5656-4100-A25A-C335A2A0BB08}" dt="2026-07-14T17:33:48.560" v="1224" actId="1076"/>
          <ac:picMkLst>
            <pc:docMk/>
            <pc:sldMk cId="1802568502" sldId="440"/>
            <ac:picMk id="6" creationId="{520CFC36-0431-C6A1-9D14-26496B8B383B}"/>
          </ac:picMkLst>
        </pc:picChg>
        <pc:picChg chg="add mod">
          <ac:chgData name="Diana, Ryan M." userId="d3bef0d7-2000-4156-9742-82bd9294428b" providerId="ADAL" clId="{D7BD173B-5656-4100-A25A-C335A2A0BB08}" dt="2026-07-14T17:34:04.004" v="1226" actId="1076"/>
          <ac:picMkLst>
            <pc:docMk/>
            <pc:sldMk cId="1802568502" sldId="440"/>
            <ac:picMk id="8" creationId="{9430646B-3DE6-4BC3-FFB1-EA2F28FD78FC}"/>
          </ac:picMkLst>
        </pc:picChg>
      </pc:sldChg>
      <pc:sldChg chg="addSp modSp mod">
        <pc:chgData name="Diana, Ryan M." userId="d3bef0d7-2000-4156-9742-82bd9294428b" providerId="ADAL" clId="{D7BD173B-5656-4100-A25A-C335A2A0BB08}" dt="2026-07-13T15:13:45.765" v="1215" actId="1076"/>
        <pc:sldMkLst>
          <pc:docMk/>
          <pc:sldMk cId="1550490099" sldId="1473"/>
        </pc:sldMkLst>
        <pc:picChg chg="add mod">
          <ac:chgData name="Diana, Ryan M." userId="d3bef0d7-2000-4156-9742-82bd9294428b" providerId="ADAL" clId="{D7BD173B-5656-4100-A25A-C335A2A0BB08}" dt="2026-07-13T15:13:45.765" v="1215" actId="1076"/>
          <ac:picMkLst>
            <pc:docMk/>
            <pc:sldMk cId="1550490099" sldId="1473"/>
            <ac:picMk id="7" creationId="{E0DBB2E9-2B65-0749-6411-A9BDF74F0301}"/>
          </ac:picMkLst>
        </pc:picChg>
      </pc:sldChg>
      <pc:sldChg chg="addSp modSp new mod">
        <pc:chgData name="Diana, Ryan M." userId="d3bef0d7-2000-4156-9742-82bd9294428b" providerId="ADAL" clId="{D7BD173B-5656-4100-A25A-C335A2A0BB08}" dt="2026-07-14T18:30:42.403" v="1888" actId="255"/>
        <pc:sldMkLst>
          <pc:docMk/>
          <pc:sldMk cId="37851619" sldId="905995925"/>
        </pc:sldMkLst>
        <pc:spChg chg="mod">
          <ac:chgData name="Diana, Ryan M." userId="d3bef0d7-2000-4156-9742-82bd9294428b" providerId="ADAL" clId="{D7BD173B-5656-4100-A25A-C335A2A0BB08}" dt="2026-07-14T18:29:03.047" v="1884" actId="2711"/>
          <ac:spMkLst>
            <pc:docMk/>
            <pc:sldMk cId="37851619" sldId="905995925"/>
            <ac:spMk id="2" creationId="{7FD0E160-36DC-13FE-5BD6-98B863C692D1}"/>
          </ac:spMkLst>
        </pc:spChg>
        <pc:spChg chg="mod">
          <ac:chgData name="Diana, Ryan M." userId="d3bef0d7-2000-4156-9742-82bd9294428b" providerId="ADAL" clId="{D7BD173B-5656-4100-A25A-C335A2A0BB08}" dt="2026-07-14T18:30:42.403" v="1888" actId="255"/>
          <ac:spMkLst>
            <pc:docMk/>
            <pc:sldMk cId="37851619" sldId="905995925"/>
            <ac:spMk id="3" creationId="{39C5B428-84A7-10C6-4B5C-CE1372B5F545}"/>
          </ac:spMkLst>
        </pc:spChg>
        <pc:picChg chg="add mod">
          <ac:chgData name="Diana, Ryan M." userId="d3bef0d7-2000-4156-9742-82bd9294428b" providerId="ADAL" clId="{D7BD173B-5656-4100-A25A-C335A2A0BB08}" dt="2026-07-14T18:28:36.186" v="1881" actId="14100"/>
          <ac:picMkLst>
            <pc:docMk/>
            <pc:sldMk cId="37851619" sldId="905995925"/>
            <ac:picMk id="5" creationId="{0E96F52E-749E-FAD3-0455-0C04C254730A}"/>
          </ac:picMkLst>
        </pc:picChg>
      </pc:sldChg>
    </pc:docChg>
  </pc:docChgLst>
  <pc:docChgLst>
    <pc:chgData name="Bonavito-larragoite, Gina M. (Miami VA)" userId="S::gina.bonavito-larragoite@va.gov::a619e166-3354-4c55-8409-bdc875e2a0c6" providerId="AD" clId="Web-{7895E4B3-6AE3-4DC5-0546-E4F7FC42CEC3}"/>
    <pc:docChg chg="modSld sldOrd">
      <pc:chgData name="Bonavito-larragoite, Gina M. (Miami VA)" userId="S::gina.bonavito-larragoite@va.gov::a619e166-3354-4c55-8409-bdc875e2a0c6" providerId="AD" clId="Web-{7895E4B3-6AE3-4DC5-0546-E4F7FC42CEC3}" dt="2026-08-10T15:36:12.653" v="173" actId="20577"/>
      <pc:docMkLst>
        <pc:docMk/>
      </pc:docMkLst>
      <pc:sldChg chg="modSp">
        <pc:chgData name="Bonavito-larragoite, Gina M. (Miami VA)" userId="S::gina.bonavito-larragoite@va.gov::a619e166-3354-4c55-8409-bdc875e2a0c6" providerId="AD" clId="Web-{7895E4B3-6AE3-4DC5-0546-E4F7FC42CEC3}" dt="2026-08-10T14:18:12.843" v="1" actId="1076"/>
        <pc:sldMkLst>
          <pc:docMk/>
          <pc:sldMk cId="0" sldId="257"/>
        </pc:sldMkLst>
        <pc:spChg chg="mod">
          <ac:chgData name="Bonavito-larragoite, Gina M. (Miami VA)" userId="S::gina.bonavito-larragoite@va.gov::a619e166-3354-4c55-8409-bdc875e2a0c6" providerId="AD" clId="Web-{7895E4B3-6AE3-4DC5-0546-E4F7FC42CEC3}" dt="2026-08-10T14:18:12.843" v="1" actId="1076"/>
          <ac:spMkLst>
            <pc:docMk/>
            <pc:sldMk cId="0" sldId="257"/>
            <ac:spMk id="5" creationId="{00000000-0000-0000-0000-000000000000}"/>
          </ac:spMkLst>
        </pc:spChg>
      </pc:sldChg>
      <pc:sldChg chg="addSp delSp modSp">
        <pc:chgData name="Bonavito-larragoite, Gina M. (Miami VA)" userId="S::gina.bonavito-larragoite@va.gov::a619e166-3354-4c55-8409-bdc875e2a0c6" providerId="AD" clId="Web-{7895E4B3-6AE3-4DC5-0546-E4F7FC42CEC3}" dt="2026-08-10T14:19:15.922" v="4" actId="1076"/>
        <pc:sldMkLst>
          <pc:docMk/>
          <pc:sldMk cId="0" sldId="259"/>
        </pc:sldMkLst>
        <pc:picChg chg="del">
          <ac:chgData name="Bonavito-larragoite, Gina M. (Miami VA)" userId="S::gina.bonavito-larragoite@va.gov::a619e166-3354-4c55-8409-bdc875e2a0c6" providerId="AD" clId="Web-{7895E4B3-6AE3-4DC5-0546-E4F7FC42CEC3}" dt="2026-08-10T14:19:07.828" v="2"/>
          <ac:picMkLst>
            <pc:docMk/>
            <pc:sldMk cId="0" sldId="259"/>
            <ac:picMk id="2" creationId="{00000000-0000-0000-0000-000000000000}"/>
          </ac:picMkLst>
        </pc:picChg>
        <pc:picChg chg="add mod">
          <ac:chgData name="Bonavito-larragoite, Gina M. (Miami VA)" userId="S::gina.bonavito-larragoite@va.gov::a619e166-3354-4c55-8409-bdc875e2a0c6" providerId="AD" clId="Web-{7895E4B3-6AE3-4DC5-0546-E4F7FC42CEC3}" dt="2026-08-10T14:19:15.922" v="4" actId="1076"/>
          <ac:picMkLst>
            <pc:docMk/>
            <pc:sldMk cId="0" sldId="259"/>
            <ac:picMk id="7" creationId="{8028E2F6-C503-D7B5-4483-101099FB774D}"/>
          </ac:picMkLst>
        </pc:picChg>
      </pc:sldChg>
      <pc:sldChg chg="ord">
        <pc:chgData name="Bonavito-larragoite, Gina M. (Miami VA)" userId="S::gina.bonavito-larragoite@va.gov::a619e166-3354-4c55-8409-bdc875e2a0c6" providerId="AD" clId="Web-{7895E4B3-6AE3-4DC5-0546-E4F7FC42CEC3}" dt="2026-08-10T14:19:55.797" v="5"/>
        <pc:sldMkLst>
          <pc:docMk/>
          <pc:sldMk cId="0" sldId="269"/>
        </pc:sldMkLst>
      </pc:sldChg>
      <pc:sldChg chg="modSp">
        <pc:chgData name="Bonavito-larragoite, Gina M. (Miami VA)" userId="S::gina.bonavito-larragoite@va.gov::a619e166-3354-4c55-8409-bdc875e2a0c6" providerId="AD" clId="Web-{7895E4B3-6AE3-4DC5-0546-E4F7FC42CEC3}" dt="2026-08-10T15:36:12.653" v="173" actId="20577"/>
        <pc:sldMkLst>
          <pc:docMk/>
          <pc:sldMk cId="0" sldId="274"/>
        </pc:sldMkLst>
        <pc:spChg chg="mod">
          <ac:chgData name="Bonavito-larragoite, Gina M. (Miami VA)" userId="S::gina.bonavito-larragoite@va.gov::a619e166-3354-4c55-8409-bdc875e2a0c6" providerId="AD" clId="Web-{7895E4B3-6AE3-4DC5-0546-E4F7FC42CEC3}" dt="2026-08-10T15:36:12.653" v="173" actId="20577"/>
          <ac:spMkLst>
            <pc:docMk/>
            <pc:sldMk cId="0" sldId="274"/>
            <ac:spMk id="10" creationId="{00000000-0000-0000-0000-000000000000}"/>
          </ac:spMkLst>
        </pc:spChg>
      </pc:sldChg>
      <pc:sldChg chg="modSp">
        <pc:chgData name="Bonavito-larragoite, Gina M. (Miami VA)" userId="S::gina.bonavito-larragoite@va.gov::a619e166-3354-4c55-8409-bdc875e2a0c6" providerId="AD" clId="Web-{7895E4B3-6AE3-4DC5-0546-E4F7FC42CEC3}" dt="2026-08-10T14:26:24.078" v="136" actId="20577"/>
        <pc:sldMkLst>
          <pc:docMk/>
          <pc:sldMk cId="601965436" sldId="905995924"/>
        </pc:sldMkLst>
        <pc:spChg chg="mod">
          <ac:chgData name="Bonavito-larragoite, Gina M. (Miami VA)" userId="S::gina.bonavito-larragoite@va.gov::a619e166-3354-4c55-8409-bdc875e2a0c6" providerId="AD" clId="Web-{7895E4B3-6AE3-4DC5-0546-E4F7FC42CEC3}" dt="2026-08-10T14:26:24.078" v="136" actId="20577"/>
          <ac:spMkLst>
            <pc:docMk/>
            <pc:sldMk cId="601965436" sldId="905995924"/>
            <ac:spMk id="6" creationId="{671AFA41-574D-FFE4-A900-67E472B4645D}"/>
          </ac:spMkLst>
        </pc:spChg>
      </pc:sldChg>
      <pc:sldChg chg="addSp delSp modSp">
        <pc:chgData name="Bonavito-larragoite, Gina M. (Miami VA)" userId="S::gina.bonavito-larragoite@va.gov::a619e166-3354-4c55-8409-bdc875e2a0c6" providerId="AD" clId="Web-{7895E4B3-6AE3-4DC5-0546-E4F7FC42CEC3}" dt="2026-08-10T15:32:49.728" v="171" actId="1076"/>
        <pc:sldMkLst>
          <pc:docMk/>
          <pc:sldMk cId="0" sldId="905995942"/>
        </pc:sldMkLst>
        <pc:spChg chg="add del mod">
          <ac:chgData name="Bonavito-larragoite, Gina M. (Miami VA)" userId="S::gina.bonavito-larragoite@va.gov::a619e166-3354-4c55-8409-bdc875e2a0c6" providerId="AD" clId="Web-{7895E4B3-6AE3-4DC5-0546-E4F7FC42CEC3}" dt="2026-08-10T15:30:44.180" v="158"/>
          <ac:spMkLst>
            <pc:docMk/>
            <pc:sldMk cId="0" sldId="905995942"/>
            <ac:spMk id="10" creationId="{2D4648F8-55E1-EF22-84B1-B43E580BD83F}"/>
          </ac:spMkLst>
        </pc:spChg>
        <pc:picChg chg="add del">
          <ac:chgData name="Bonavito-larragoite, Gina M. (Miami VA)" userId="S::gina.bonavito-larragoite@va.gov::a619e166-3354-4c55-8409-bdc875e2a0c6" providerId="AD" clId="Web-{7895E4B3-6AE3-4DC5-0546-E4F7FC42CEC3}" dt="2026-08-10T15:32:12.243" v="168"/>
          <ac:picMkLst>
            <pc:docMk/>
            <pc:sldMk cId="0" sldId="905995942"/>
            <ac:picMk id="2" creationId="{00000000-0000-0000-0000-000000000000}"/>
          </ac:picMkLst>
        </pc:picChg>
        <pc:picChg chg="add del mod">
          <ac:chgData name="Bonavito-larragoite, Gina M. (Miami VA)" userId="S::gina.bonavito-larragoite@va.gov::a619e166-3354-4c55-8409-bdc875e2a0c6" providerId="AD" clId="Web-{7895E4B3-6AE3-4DC5-0546-E4F7FC42CEC3}" dt="2026-08-10T15:04:27.659" v="146"/>
          <ac:picMkLst>
            <pc:docMk/>
            <pc:sldMk cId="0" sldId="905995942"/>
            <ac:picMk id="7" creationId="{0B2FD825-EECD-B6E7-8095-6A3255F262E9}"/>
          </ac:picMkLst>
        </pc:picChg>
        <pc:picChg chg="add del mod">
          <ac:chgData name="Bonavito-larragoite, Gina M. (Miami VA)" userId="S::gina.bonavito-larragoite@va.gov::a619e166-3354-4c55-8409-bdc875e2a0c6" providerId="AD" clId="Web-{7895E4B3-6AE3-4DC5-0546-E4F7FC42CEC3}" dt="2026-08-10T15:13:08.041" v="148"/>
          <ac:picMkLst>
            <pc:docMk/>
            <pc:sldMk cId="0" sldId="905995942"/>
            <ac:picMk id="8" creationId="{B885F362-4888-D431-FED7-080E9E6F95D9}"/>
          </ac:picMkLst>
        </pc:picChg>
        <pc:picChg chg="add del mod">
          <ac:chgData name="Bonavito-larragoite, Gina M. (Miami VA)" userId="S::gina.bonavito-larragoite@va.gov::a619e166-3354-4c55-8409-bdc875e2a0c6" providerId="AD" clId="Web-{7895E4B3-6AE3-4DC5-0546-E4F7FC42CEC3}" dt="2026-08-10T15:30:20.304" v="154"/>
          <ac:picMkLst>
            <pc:docMk/>
            <pc:sldMk cId="0" sldId="905995942"/>
            <ac:picMk id="9" creationId="{12A50049-B6D6-E84C-6E2D-4E10F4E96CD2}"/>
          </ac:picMkLst>
        </pc:picChg>
        <pc:picChg chg="add del mod">
          <ac:chgData name="Bonavito-larragoite, Gina M. (Miami VA)" userId="S::gina.bonavito-larragoite@va.gov::a619e166-3354-4c55-8409-bdc875e2a0c6" providerId="AD" clId="Web-{7895E4B3-6AE3-4DC5-0546-E4F7FC42CEC3}" dt="2026-08-10T15:31:54.243" v="163"/>
          <ac:picMkLst>
            <pc:docMk/>
            <pc:sldMk cId="0" sldId="905995942"/>
            <ac:picMk id="11" creationId="{8A33A94D-CE9A-0B36-2147-261186AB5A4A}"/>
          </ac:picMkLst>
        </pc:picChg>
        <pc:picChg chg="add mod">
          <ac:chgData name="Bonavito-larragoite, Gina M. (Miami VA)" userId="S::gina.bonavito-larragoite@va.gov::a619e166-3354-4c55-8409-bdc875e2a0c6" providerId="AD" clId="Web-{7895E4B3-6AE3-4DC5-0546-E4F7FC42CEC3}" dt="2026-08-10T15:32:49.728" v="171" actId="1076"/>
          <ac:picMkLst>
            <pc:docMk/>
            <pc:sldMk cId="0" sldId="905995942"/>
            <ac:picMk id="12" creationId="{6BB99F01-8E4E-CC36-F4CB-0E4410E71313}"/>
          </ac:picMkLst>
        </pc:picChg>
      </pc:sldChg>
    </pc:docChg>
  </pc:docChgLst>
  <pc:docChgLst>
    <pc:chgData name="Diana, Ryan M." userId="S::ryan.diana@va.gov::d3bef0d7-2000-4156-9742-82bd9294428b" providerId="AD" clId="Web-{EDB68CB6-F18A-AA73-E5B2-E7B1A919EF43}"/>
    <pc:docChg chg="modSld">
      <pc:chgData name="Diana, Ryan M." userId="S::ryan.diana@va.gov::d3bef0d7-2000-4156-9742-82bd9294428b" providerId="AD" clId="Web-{EDB68CB6-F18A-AA73-E5B2-E7B1A919EF43}" dt="2026-08-10T01:46:08.260" v="72" actId="34807"/>
      <pc:docMkLst>
        <pc:docMk/>
      </pc:docMkLst>
      <pc:sldChg chg="modSp">
        <pc:chgData name="Diana, Ryan M." userId="S::ryan.diana@va.gov::d3bef0d7-2000-4156-9742-82bd9294428b" providerId="AD" clId="Web-{EDB68CB6-F18A-AA73-E5B2-E7B1A919EF43}" dt="2026-08-10T01:46:08.260" v="72" actId="34807"/>
        <pc:sldMkLst>
          <pc:docMk/>
          <pc:sldMk cId="37851619" sldId="905995925"/>
        </pc:sldMkLst>
        <pc:spChg chg="mod">
          <ac:chgData name="Diana, Ryan M." userId="S::ryan.diana@va.gov::d3bef0d7-2000-4156-9742-82bd9294428b" providerId="AD" clId="Web-{EDB68CB6-F18A-AA73-E5B2-E7B1A919EF43}" dt="2026-08-10T01:46:08.260" v="72" actId="34807"/>
          <ac:spMkLst>
            <pc:docMk/>
            <pc:sldMk cId="37851619" sldId="905995925"/>
            <ac:spMk id="3" creationId="{39C5B428-84A7-10C6-4B5C-CE1372B5F545}"/>
          </ac:spMkLst>
        </pc:spChg>
      </pc:sldChg>
    </pc:docChg>
  </pc:docChgLst>
  <pc:docChgLst>
    <pc:chgData name="Napuli, Jason G. (STL)" userId="S::jason.napuli@va.gov::872387a9-7757-4772-a713-9732d79a5516" providerId="AD" clId="Web-{CDD07EAE-BC07-7721-2313-4760F87AA00F}"/>
    <pc:docChg chg="addSld delSld modSld sldOrd">
      <pc:chgData name="Napuli, Jason G. (STL)" userId="S::jason.napuli@va.gov::872387a9-7757-4772-a713-9732d79a5516" providerId="AD" clId="Web-{CDD07EAE-BC07-7721-2313-4760F87AA00F}" dt="2026-08-06T18:56:22.930" v="69"/>
      <pc:docMkLst>
        <pc:docMk/>
      </pc:docMkLst>
      <pc:sldChg chg="modSp">
        <pc:chgData name="Napuli, Jason G. (STL)" userId="S::jason.napuli@va.gov::872387a9-7757-4772-a713-9732d79a5516" providerId="AD" clId="Web-{CDD07EAE-BC07-7721-2313-4760F87AA00F}" dt="2026-08-06T18:21:31.408" v="49" actId="20577"/>
        <pc:sldMkLst>
          <pc:docMk/>
          <pc:sldMk cId="0" sldId="257"/>
        </pc:sldMkLst>
        <pc:spChg chg="mod">
          <ac:chgData name="Napuli, Jason G. (STL)" userId="S::jason.napuli@va.gov::872387a9-7757-4772-a713-9732d79a5516" providerId="AD" clId="Web-{CDD07EAE-BC07-7721-2313-4760F87AA00F}" dt="2026-08-06T18:21:26.690" v="47" actId="20577"/>
          <ac:spMkLst>
            <pc:docMk/>
            <pc:sldMk cId="0" sldId="257"/>
            <ac:spMk id="5" creationId="{00000000-0000-0000-0000-000000000000}"/>
          </ac:spMkLst>
        </pc:spChg>
        <pc:spChg chg="mod">
          <ac:chgData name="Napuli, Jason G. (STL)" userId="S::jason.napuli@va.gov::872387a9-7757-4772-a713-9732d79a5516" providerId="AD" clId="Web-{CDD07EAE-BC07-7721-2313-4760F87AA00F}" dt="2026-08-06T18:21:31.408" v="49" actId="20577"/>
          <ac:spMkLst>
            <pc:docMk/>
            <pc:sldMk cId="0" sldId="257"/>
            <ac:spMk id="8" creationId="{00000000-0000-0000-0000-000000000000}"/>
          </ac:spMkLst>
        </pc:spChg>
        <pc:spChg chg="mod">
          <ac:chgData name="Napuli, Jason G. (STL)" userId="S::jason.napuli@va.gov::872387a9-7757-4772-a713-9732d79a5516" providerId="AD" clId="Web-{CDD07EAE-BC07-7721-2313-4760F87AA00F}" dt="2026-08-06T18:20:12.643" v="46" actId="20577"/>
          <ac:spMkLst>
            <pc:docMk/>
            <pc:sldMk cId="0" sldId="257"/>
            <ac:spMk id="11" creationId="{00000000-0000-0000-0000-000000000000}"/>
          </ac:spMkLst>
        </pc:spChg>
      </pc:sldChg>
      <pc:sldChg chg="addSp delSp modSp">
        <pc:chgData name="Napuli, Jason G. (STL)" userId="S::jason.napuli@va.gov::872387a9-7757-4772-a713-9732d79a5516" providerId="AD" clId="Web-{CDD07EAE-BC07-7721-2313-4760F87AA00F}" dt="2026-08-06T18:36:56.224" v="68" actId="1076"/>
        <pc:sldMkLst>
          <pc:docMk/>
          <pc:sldMk cId="0" sldId="905995940"/>
        </pc:sldMkLst>
        <pc:spChg chg="mod">
          <ac:chgData name="Napuli, Jason G. (STL)" userId="S::jason.napuli@va.gov::872387a9-7757-4772-a713-9732d79a5516" providerId="AD" clId="Web-{CDD07EAE-BC07-7721-2313-4760F87AA00F}" dt="2026-08-06T18:36:00.973" v="63" actId="1076"/>
          <ac:spMkLst>
            <pc:docMk/>
            <pc:sldMk cId="0" sldId="905995940"/>
            <ac:spMk id="9" creationId="{00000000-0000-0000-0000-000000000000}"/>
          </ac:spMkLst>
        </pc:spChg>
        <pc:spChg chg="mod">
          <ac:chgData name="Napuli, Jason G. (STL)" userId="S::jason.napuli@va.gov::872387a9-7757-4772-a713-9732d79a5516" providerId="AD" clId="Web-{CDD07EAE-BC07-7721-2313-4760F87AA00F}" dt="2026-08-06T18:36:07.317" v="64" actId="1076"/>
          <ac:spMkLst>
            <pc:docMk/>
            <pc:sldMk cId="0" sldId="905995940"/>
            <ac:spMk id="12" creationId="{00000000-0000-0000-0000-000000000000}"/>
          </ac:spMkLst>
        </pc:spChg>
        <pc:spChg chg="mod">
          <ac:chgData name="Napuli, Jason G. (STL)" userId="S::jason.napuli@va.gov::872387a9-7757-4772-a713-9732d79a5516" providerId="AD" clId="Web-{CDD07EAE-BC07-7721-2313-4760F87AA00F}" dt="2026-08-06T18:36:56.224" v="68" actId="1076"/>
          <ac:spMkLst>
            <pc:docMk/>
            <pc:sldMk cId="0" sldId="905995940"/>
            <ac:spMk id="13" creationId="{00000000-0000-0000-0000-000000000000}"/>
          </ac:spMkLst>
        </pc:spChg>
        <pc:spChg chg="mod">
          <ac:chgData name="Napuli, Jason G. (STL)" userId="S::jason.napuli@va.gov::872387a9-7757-4772-a713-9732d79a5516" providerId="AD" clId="Web-{CDD07EAE-BC07-7721-2313-4760F87AA00F}" dt="2026-08-06T18:36:24.989" v="66" actId="1076"/>
          <ac:spMkLst>
            <pc:docMk/>
            <pc:sldMk cId="0" sldId="905995940"/>
            <ac:spMk id="19" creationId="{00000000-0000-0000-0000-000000000000}"/>
          </ac:spMkLst>
        </pc:spChg>
        <pc:spChg chg="mod">
          <ac:chgData name="Napuli, Jason G. (STL)" userId="S::jason.napuli@va.gov::872387a9-7757-4772-a713-9732d79a5516" providerId="AD" clId="Web-{CDD07EAE-BC07-7721-2313-4760F87AA00F}" dt="2026-08-06T18:36:29.302" v="67" actId="1076"/>
          <ac:spMkLst>
            <pc:docMk/>
            <pc:sldMk cId="0" sldId="905995940"/>
            <ac:spMk id="22" creationId="{00000000-0000-0000-0000-000000000000}"/>
          </ac:spMkLst>
        </pc:spChg>
        <pc:picChg chg="add mod">
          <ac:chgData name="Napuli, Jason G. (STL)" userId="S::jason.napuli@va.gov::872387a9-7757-4772-a713-9732d79a5516" providerId="AD" clId="Web-{CDD07EAE-BC07-7721-2313-4760F87AA00F}" dt="2026-08-06T18:35:08.255" v="61" actId="1076"/>
          <ac:picMkLst>
            <pc:docMk/>
            <pc:sldMk cId="0" sldId="905995940"/>
            <ac:picMk id="25" creationId="{CA99B22A-E978-50E6-62DF-96F80B8DF547}"/>
          </ac:picMkLst>
        </pc:picChg>
      </pc:sldChg>
      <pc:sldChg chg="add ord">
        <pc:chgData name="Napuli, Jason G. (STL)" userId="S::jason.napuli@va.gov::872387a9-7757-4772-a713-9732d79a5516" providerId="AD" clId="Web-{CDD07EAE-BC07-7721-2313-4760F87AA00F}" dt="2026-08-06T18:56:22.930" v="69"/>
        <pc:sldMkLst>
          <pc:docMk/>
          <pc:sldMk cId="4137782215" sldId="905995948"/>
        </pc:sldMkLst>
      </pc:sldChg>
    </pc:docChg>
  </pc:docChgLst>
  <pc:docChgLst>
    <pc:chgData name="Bonavito-Larragoite, Gina M. (Miami VA)" userId="a619e166-3354-4c55-8409-bdc875e2a0c6" providerId="ADAL" clId="{8993DE11-9EB6-4AA1-ABDC-7E129643BE89}"/>
    <pc:docChg chg="undo custSel addSld delSld modSld sldOrd delMainMaster">
      <pc:chgData name="Bonavito-Larragoite, Gina M. (Miami VA)" userId="a619e166-3354-4c55-8409-bdc875e2a0c6" providerId="ADAL" clId="{8993DE11-9EB6-4AA1-ABDC-7E129643BE89}" dt="2026-08-11T20:21:32.517" v="2590" actId="700"/>
      <pc:docMkLst>
        <pc:docMk/>
      </pc:docMkLst>
      <pc:sldChg chg="add mod modClrScheme chgLayout">
        <pc:chgData name="Bonavito-Larragoite, Gina M. (Miami VA)" userId="a619e166-3354-4c55-8409-bdc875e2a0c6" providerId="ADAL" clId="{8993DE11-9EB6-4AA1-ABDC-7E129643BE89}" dt="2026-08-11T20:21:32.517" v="2590" actId="700"/>
        <pc:sldMkLst>
          <pc:docMk/>
          <pc:sldMk cId="2919706140" sldId="256"/>
        </pc:sldMkLst>
      </pc:sldChg>
      <pc:sldChg chg="delSp add mod">
        <pc:chgData name="Bonavito-Larragoite, Gina M. (Miami VA)" userId="a619e166-3354-4c55-8409-bdc875e2a0c6" providerId="ADAL" clId="{8993DE11-9EB6-4AA1-ABDC-7E129643BE89}" dt="2026-07-14T16:23:23.682" v="1512" actId="478"/>
        <pc:sldMkLst>
          <pc:docMk/>
          <pc:sldMk cId="0" sldId="257"/>
        </pc:sldMkLst>
      </pc:sldChg>
      <pc:sldChg chg="add modNotesTx">
        <pc:chgData name="Bonavito-Larragoite, Gina M. (Miami VA)" userId="a619e166-3354-4c55-8409-bdc875e2a0c6" providerId="ADAL" clId="{8993DE11-9EB6-4AA1-ABDC-7E129643BE89}" dt="2026-07-14T16:29:45.073" v="1543" actId="20577"/>
        <pc:sldMkLst>
          <pc:docMk/>
          <pc:sldMk cId="0" sldId="259"/>
        </pc:sldMkLst>
      </pc:sldChg>
      <pc:sldChg chg="add">
        <pc:chgData name="Bonavito-Larragoite, Gina M. (Miami VA)" userId="a619e166-3354-4c55-8409-bdc875e2a0c6" providerId="ADAL" clId="{8993DE11-9EB6-4AA1-ABDC-7E129643BE89}" dt="2026-07-14T16:29:21.327" v="1538"/>
        <pc:sldMkLst>
          <pc:docMk/>
          <pc:sldMk cId="0" sldId="260"/>
        </pc:sldMkLst>
      </pc:sldChg>
      <pc:sldChg chg="add">
        <pc:chgData name="Bonavito-Larragoite, Gina M. (Miami VA)" userId="a619e166-3354-4c55-8409-bdc875e2a0c6" providerId="ADAL" clId="{8993DE11-9EB6-4AA1-ABDC-7E129643BE89}" dt="2026-07-14T16:44:45.711" v="1595"/>
        <pc:sldMkLst>
          <pc:docMk/>
          <pc:sldMk cId="0" sldId="263"/>
        </pc:sldMkLst>
      </pc:sldChg>
      <pc:sldChg chg="addSp delSp modSp add mod">
        <pc:chgData name="Bonavito-Larragoite, Gina M. (Miami VA)" userId="a619e166-3354-4c55-8409-bdc875e2a0c6" providerId="ADAL" clId="{8993DE11-9EB6-4AA1-ABDC-7E129643BE89}" dt="2026-07-14T16:52:25.078" v="1627" actId="1076"/>
        <pc:sldMkLst>
          <pc:docMk/>
          <pc:sldMk cId="0" sldId="264"/>
        </pc:sldMkLst>
        <pc:spChg chg="mod">
          <ac:chgData name="Bonavito-Larragoite, Gina M. (Miami VA)" userId="a619e166-3354-4c55-8409-bdc875e2a0c6" providerId="ADAL" clId="{8993DE11-9EB6-4AA1-ABDC-7E129643BE89}" dt="2026-07-14T16:52:22.774" v="1626" actId="1076"/>
          <ac:spMkLst>
            <pc:docMk/>
            <pc:sldMk cId="0" sldId="264"/>
            <ac:spMk id="5" creationId="{00000000-0000-0000-0000-000000000000}"/>
          </ac:spMkLst>
        </pc:spChg>
        <pc:spChg chg="mod">
          <ac:chgData name="Bonavito-Larragoite, Gina M. (Miami VA)" userId="a619e166-3354-4c55-8409-bdc875e2a0c6" providerId="ADAL" clId="{8993DE11-9EB6-4AA1-ABDC-7E129643BE89}" dt="2026-07-14T16:52:25.078" v="1627" actId="1076"/>
          <ac:spMkLst>
            <pc:docMk/>
            <pc:sldMk cId="0" sldId="264"/>
            <ac:spMk id="6" creationId="{00000000-0000-0000-0000-000000000000}"/>
          </ac:spMkLst>
        </pc:spChg>
        <pc:picChg chg="add mod">
          <ac:chgData name="Bonavito-Larragoite, Gina M. (Miami VA)" userId="a619e166-3354-4c55-8409-bdc875e2a0c6" providerId="ADAL" clId="{8993DE11-9EB6-4AA1-ABDC-7E129643BE89}" dt="2026-07-14T16:52:16.098" v="1625" actId="1076"/>
          <ac:picMkLst>
            <pc:docMk/>
            <pc:sldMk cId="0" sldId="264"/>
            <ac:picMk id="1028" creationId="{F2291B7E-BA39-EDC7-B9EC-02617B3C4A72}"/>
          </ac:picMkLst>
        </pc:picChg>
      </pc:sldChg>
      <pc:sldChg chg="modSp add mod">
        <pc:chgData name="Bonavito-Larragoite, Gina M. (Miami VA)" userId="a619e166-3354-4c55-8409-bdc875e2a0c6" providerId="ADAL" clId="{8993DE11-9EB6-4AA1-ABDC-7E129643BE89}" dt="2026-07-14T16:52:53.935" v="1628" actId="1076"/>
        <pc:sldMkLst>
          <pc:docMk/>
          <pc:sldMk cId="0" sldId="265"/>
        </pc:sldMkLst>
        <pc:spChg chg="mod">
          <ac:chgData name="Bonavito-Larragoite, Gina M. (Miami VA)" userId="a619e166-3354-4c55-8409-bdc875e2a0c6" providerId="ADAL" clId="{8993DE11-9EB6-4AA1-ABDC-7E129643BE89}" dt="2026-07-14T16:52:53.935" v="1628" actId="1076"/>
          <ac:spMkLst>
            <pc:docMk/>
            <pc:sldMk cId="0" sldId="265"/>
            <ac:spMk id="8" creationId="{00000000-0000-0000-0000-000000000000}"/>
          </ac:spMkLst>
        </pc:spChg>
      </pc:sldChg>
      <pc:sldChg chg="add">
        <pc:chgData name="Bonavito-Larragoite, Gina M. (Miami VA)" userId="a619e166-3354-4c55-8409-bdc875e2a0c6" providerId="ADAL" clId="{8993DE11-9EB6-4AA1-ABDC-7E129643BE89}" dt="2026-07-14T16:48:19.898" v="1602"/>
        <pc:sldMkLst>
          <pc:docMk/>
          <pc:sldMk cId="0" sldId="266"/>
        </pc:sldMkLst>
      </pc:sldChg>
      <pc:sldChg chg="add ord">
        <pc:chgData name="Bonavito-Larragoite, Gina M. (Miami VA)" userId="a619e166-3354-4c55-8409-bdc875e2a0c6" providerId="ADAL" clId="{8993DE11-9EB6-4AA1-ABDC-7E129643BE89}" dt="2026-07-14T16:55:44.472" v="1637"/>
        <pc:sldMkLst>
          <pc:docMk/>
          <pc:sldMk cId="0" sldId="268"/>
        </pc:sldMkLst>
      </pc:sldChg>
      <pc:sldChg chg="add">
        <pc:chgData name="Bonavito-Larragoite, Gina M. (Miami VA)" userId="a619e166-3354-4c55-8409-bdc875e2a0c6" providerId="ADAL" clId="{8993DE11-9EB6-4AA1-ABDC-7E129643BE89}" dt="2026-07-14T16:56:38.208" v="1639"/>
        <pc:sldMkLst>
          <pc:docMk/>
          <pc:sldMk cId="0" sldId="269"/>
        </pc:sldMkLst>
      </pc:sldChg>
      <pc:sldChg chg="modSp add mod">
        <pc:chgData name="Bonavito-Larragoite, Gina M. (Miami VA)" userId="a619e166-3354-4c55-8409-bdc875e2a0c6" providerId="ADAL" clId="{8993DE11-9EB6-4AA1-ABDC-7E129643BE89}" dt="2026-07-14T16:57:58.066" v="1646" actId="20577"/>
        <pc:sldMkLst>
          <pc:docMk/>
          <pc:sldMk cId="0" sldId="270"/>
        </pc:sldMkLst>
        <pc:spChg chg="mod">
          <ac:chgData name="Bonavito-Larragoite, Gina M. (Miami VA)" userId="a619e166-3354-4c55-8409-bdc875e2a0c6" providerId="ADAL" clId="{8993DE11-9EB6-4AA1-ABDC-7E129643BE89}" dt="2026-07-14T16:57:58.066" v="1646" actId="20577"/>
          <ac:spMkLst>
            <pc:docMk/>
            <pc:sldMk cId="0" sldId="270"/>
            <ac:spMk id="13" creationId="{00000000-0000-0000-0000-000000000000}"/>
          </ac:spMkLst>
        </pc:spChg>
      </pc:sldChg>
      <pc:sldChg chg="addSp delSp modSp add mod modNotesTx">
        <pc:chgData name="Bonavito-Larragoite, Gina M. (Miami VA)" userId="a619e166-3354-4c55-8409-bdc875e2a0c6" providerId="ADAL" clId="{8993DE11-9EB6-4AA1-ABDC-7E129643BE89}" dt="2026-07-14T17:13:03.371" v="1756" actId="6549"/>
        <pc:sldMkLst>
          <pc:docMk/>
          <pc:sldMk cId="0" sldId="272"/>
        </pc:sldMkLst>
        <pc:spChg chg="mod">
          <ac:chgData name="Bonavito-Larragoite, Gina M. (Miami VA)" userId="a619e166-3354-4c55-8409-bdc875e2a0c6" providerId="ADAL" clId="{8993DE11-9EB6-4AA1-ABDC-7E129643BE89}" dt="2026-07-14T17:06:37.068" v="1730" actId="255"/>
          <ac:spMkLst>
            <pc:docMk/>
            <pc:sldMk cId="0" sldId="272"/>
            <ac:spMk id="2" creationId="{00000000-0000-0000-0000-000000000000}"/>
          </ac:spMkLst>
        </pc:spChg>
        <pc:spChg chg="mod">
          <ac:chgData name="Bonavito-Larragoite, Gina M. (Miami VA)" userId="a619e166-3354-4c55-8409-bdc875e2a0c6" providerId="ADAL" clId="{8993DE11-9EB6-4AA1-ABDC-7E129643BE89}" dt="2026-07-14T17:06:20.653" v="1727" actId="1076"/>
          <ac:spMkLst>
            <pc:docMk/>
            <pc:sldMk cId="0" sldId="272"/>
            <ac:spMk id="4" creationId="{00000000-0000-0000-0000-000000000000}"/>
          </ac:spMkLst>
        </pc:spChg>
        <pc:spChg chg="mod">
          <ac:chgData name="Bonavito-Larragoite, Gina M. (Miami VA)" userId="a619e166-3354-4c55-8409-bdc875e2a0c6" providerId="ADAL" clId="{8993DE11-9EB6-4AA1-ABDC-7E129643BE89}" dt="2026-07-14T17:06:20.653" v="1727" actId="1076"/>
          <ac:spMkLst>
            <pc:docMk/>
            <pc:sldMk cId="0" sldId="272"/>
            <ac:spMk id="6" creationId="{00000000-0000-0000-0000-000000000000}"/>
          </ac:spMkLst>
        </pc:spChg>
        <pc:spChg chg="mod">
          <ac:chgData name="Bonavito-Larragoite, Gina M. (Miami VA)" userId="a619e166-3354-4c55-8409-bdc875e2a0c6" providerId="ADAL" clId="{8993DE11-9EB6-4AA1-ABDC-7E129643BE89}" dt="2026-07-14T17:06:20.653" v="1727" actId="1076"/>
          <ac:spMkLst>
            <pc:docMk/>
            <pc:sldMk cId="0" sldId="272"/>
            <ac:spMk id="8" creationId="{00000000-0000-0000-0000-000000000000}"/>
          </ac:spMkLst>
        </pc:spChg>
        <pc:picChg chg="mod">
          <ac:chgData name="Bonavito-Larragoite, Gina M. (Miami VA)" userId="a619e166-3354-4c55-8409-bdc875e2a0c6" providerId="ADAL" clId="{8993DE11-9EB6-4AA1-ABDC-7E129643BE89}" dt="2026-07-14T17:06:20.653" v="1727" actId="1076"/>
          <ac:picMkLst>
            <pc:docMk/>
            <pc:sldMk cId="0" sldId="272"/>
            <ac:picMk id="3" creationId="{00000000-0000-0000-0000-000000000000}"/>
          </ac:picMkLst>
        </pc:picChg>
        <pc:picChg chg="mod">
          <ac:chgData name="Bonavito-Larragoite, Gina M. (Miami VA)" userId="a619e166-3354-4c55-8409-bdc875e2a0c6" providerId="ADAL" clId="{8993DE11-9EB6-4AA1-ABDC-7E129643BE89}" dt="2026-07-14T17:06:20.653" v="1727" actId="1076"/>
          <ac:picMkLst>
            <pc:docMk/>
            <pc:sldMk cId="0" sldId="272"/>
            <ac:picMk id="7" creationId="{00000000-0000-0000-0000-000000000000}"/>
          </ac:picMkLst>
        </pc:picChg>
        <pc:picChg chg="add mod">
          <ac:chgData name="Bonavito-Larragoite, Gina M. (Miami VA)" userId="a619e166-3354-4c55-8409-bdc875e2a0c6" providerId="ADAL" clId="{8993DE11-9EB6-4AA1-ABDC-7E129643BE89}" dt="2026-07-14T17:06:20.653" v="1727" actId="1076"/>
          <ac:picMkLst>
            <pc:docMk/>
            <pc:sldMk cId="0" sldId="272"/>
            <ac:picMk id="2050" creationId="{AD46FB5E-AFC9-BCBE-49B0-132C6D7CAF06}"/>
          </ac:picMkLst>
        </pc:picChg>
      </pc:sldChg>
      <pc:sldChg chg="add ord">
        <pc:chgData name="Bonavito-Larragoite, Gina M. (Miami VA)" userId="a619e166-3354-4c55-8409-bdc875e2a0c6" providerId="ADAL" clId="{8993DE11-9EB6-4AA1-ABDC-7E129643BE89}" dt="2026-07-14T17:11:35.244" v="1753"/>
        <pc:sldMkLst>
          <pc:docMk/>
          <pc:sldMk cId="0" sldId="273"/>
        </pc:sldMkLst>
      </pc:sldChg>
      <pc:sldChg chg="modSp add mod">
        <pc:chgData name="Bonavito-Larragoite, Gina M. (Miami VA)" userId="a619e166-3354-4c55-8409-bdc875e2a0c6" providerId="ADAL" clId="{8993DE11-9EB6-4AA1-ABDC-7E129643BE89}" dt="2026-08-10T15:42:07.765" v="2563" actId="1076"/>
        <pc:sldMkLst>
          <pc:docMk/>
          <pc:sldMk cId="0" sldId="274"/>
        </pc:sldMkLst>
        <pc:spChg chg="mod">
          <ac:chgData name="Bonavito-Larragoite, Gina M. (Miami VA)" userId="a619e166-3354-4c55-8409-bdc875e2a0c6" providerId="ADAL" clId="{8993DE11-9EB6-4AA1-ABDC-7E129643BE89}" dt="2026-07-14T17:26:31.314" v="1863" actId="255"/>
          <ac:spMkLst>
            <pc:docMk/>
            <pc:sldMk cId="0" sldId="274"/>
            <ac:spMk id="2" creationId="{00000000-0000-0000-0000-000000000000}"/>
          </ac:spMkLst>
        </pc:spChg>
        <pc:spChg chg="mod">
          <ac:chgData name="Bonavito-Larragoite, Gina M. (Miami VA)" userId="a619e166-3354-4c55-8409-bdc875e2a0c6" providerId="ADAL" clId="{8993DE11-9EB6-4AA1-ABDC-7E129643BE89}" dt="2026-07-14T17:24:21.036" v="1839" actId="1076"/>
          <ac:spMkLst>
            <pc:docMk/>
            <pc:sldMk cId="0" sldId="274"/>
            <ac:spMk id="3" creationId="{00000000-0000-0000-0000-000000000000}"/>
          </ac:spMkLst>
        </pc:spChg>
        <pc:spChg chg="mod">
          <ac:chgData name="Bonavito-Larragoite, Gina M. (Miami VA)" userId="a619e166-3354-4c55-8409-bdc875e2a0c6" providerId="ADAL" clId="{8993DE11-9EB6-4AA1-ABDC-7E129643BE89}" dt="2026-08-10T15:42:00.179" v="2562" actId="1076"/>
          <ac:spMkLst>
            <pc:docMk/>
            <pc:sldMk cId="0" sldId="274"/>
            <ac:spMk id="4" creationId="{00000000-0000-0000-0000-000000000000}"/>
          </ac:spMkLst>
        </pc:spChg>
        <pc:spChg chg="mod">
          <ac:chgData name="Bonavito-Larragoite, Gina M. (Miami VA)" userId="a619e166-3354-4c55-8409-bdc875e2a0c6" providerId="ADAL" clId="{8993DE11-9EB6-4AA1-ABDC-7E129643BE89}" dt="2026-08-10T15:42:00.179" v="2562" actId="1076"/>
          <ac:spMkLst>
            <pc:docMk/>
            <pc:sldMk cId="0" sldId="274"/>
            <ac:spMk id="5" creationId="{00000000-0000-0000-0000-000000000000}"/>
          </ac:spMkLst>
        </pc:spChg>
        <pc:spChg chg="mod">
          <ac:chgData name="Bonavito-Larragoite, Gina M. (Miami VA)" userId="a619e166-3354-4c55-8409-bdc875e2a0c6" providerId="ADAL" clId="{8993DE11-9EB6-4AA1-ABDC-7E129643BE89}" dt="2026-08-10T15:42:00.179" v="2562" actId="1076"/>
          <ac:spMkLst>
            <pc:docMk/>
            <pc:sldMk cId="0" sldId="274"/>
            <ac:spMk id="6" creationId="{00000000-0000-0000-0000-000000000000}"/>
          </ac:spMkLst>
        </pc:spChg>
        <pc:spChg chg="mod">
          <ac:chgData name="Bonavito-Larragoite, Gina M. (Miami VA)" userId="a619e166-3354-4c55-8409-bdc875e2a0c6" providerId="ADAL" clId="{8993DE11-9EB6-4AA1-ABDC-7E129643BE89}" dt="2026-08-10T15:42:07.765" v="2563" actId="1076"/>
          <ac:spMkLst>
            <pc:docMk/>
            <pc:sldMk cId="0" sldId="274"/>
            <ac:spMk id="7" creationId="{00000000-0000-0000-0000-000000000000}"/>
          </ac:spMkLst>
        </pc:spChg>
        <pc:spChg chg="mod">
          <ac:chgData name="Bonavito-Larragoite, Gina M. (Miami VA)" userId="a619e166-3354-4c55-8409-bdc875e2a0c6" providerId="ADAL" clId="{8993DE11-9EB6-4AA1-ABDC-7E129643BE89}" dt="2026-08-10T15:42:07.765" v="2563" actId="1076"/>
          <ac:spMkLst>
            <pc:docMk/>
            <pc:sldMk cId="0" sldId="274"/>
            <ac:spMk id="8" creationId="{00000000-0000-0000-0000-000000000000}"/>
          </ac:spMkLst>
        </pc:spChg>
        <pc:spChg chg="mod">
          <ac:chgData name="Bonavito-Larragoite, Gina M. (Miami VA)" userId="a619e166-3354-4c55-8409-bdc875e2a0c6" providerId="ADAL" clId="{8993DE11-9EB6-4AA1-ABDC-7E129643BE89}" dt="2026-08-10T15:42:07.765" v="2563" actId="1076"/>
          <ac:spMkLst>
            <pc:docMk/>
            <pc:sldMk cId="0" sldId="274"/>
            <ac:spMk id="9" creationId="{00000000-0000-0000-0000-000000000000}"/>
          </ac:spMkLst>
        </pc:spChg>
        <pc:spChg chg="mod">
          <ac:chgData name="Bonavito-Larragoite, Gina M. (Miami VA)" userId="a619e166-3354-4c55-8409-bdc875e2a0c6" providerId="ADAL" clId="{8993DE11-9EB6-4AA1-ABDC-7E129643BE89}" dt="2026-08-10T15:42:00.179" v="2562" actId="1076"/>
          <ac:spMkLst>
            <pc:docMk/>
            <pc:sldMk cId="0" sldId="274"/>
            <ac:spMk id="10" creationId="{00000000-0000-0000-0000-000000000000}"/>
          </ac:spMkLst>
        </pc:spChg>
        <pc:picChg chg="mod">
          <ac:chgData name="Bonavito-Larragoite, Gina M. (Miami VA)" userId="a619e166-3354-4c55-8409-bdc875e2a0c6" providerId="ADAL" clId="{8993DE11-9EB6-4AA1-ABDC-7E129643BE89}" dt="2026-07-14T17:24:17.706" v="1838" actId="14100"/>
          <ac:picMkLst>
            <pc:docMk/>
            <pc:sldMk cId="0" sldId="274"/>
            <ac:picMk id="11" creationId="{00000000-0000-0000-0000-000000000000}"/>
          </ac:picMkLst>
        </pc:picChg>
      </pc:sldChg>
      <pc:sldChg chg="modSp add mod modNotesTx">
        <pc:chgData name="Bonavito-Larragoite, Gina M. (Miami VA)" userId="a619e166-3354-4c55-8409-bdc875e2a0c6" providerId="ADAL" clId="{8993DE11-9EB6-4AA1-ABDC-7E129643BE89}" dt="2026-07-14T18:13:07.011" v="2126" actId="14"/>
        <pc:sldMkLst>
          <pc:docMk/>
          <pc:sldMk cId="0" sldId="278"/>
        </pc:sldMkLst>
        <pc:spChg chg="mod">
          <ac:chgData name="Bonavito-Larragoite, Gina M. (Miami VA)" userId="a619e166-3354-4c55-8409-bdc875e2a0c6" providerId="ADAL" clId="{8993DE11-9EB6-4AA1-ABDC-7E129643BE89}" dt="2026-07-14T18:11:40.638" v="2122" actId="27636"/>
          <ac:spMkLst>
            <pc:docMk/>
            <pc:sldMk cId="0" sldId="278"/>
            <ac:spMk id="5" creationId="{00000000-0000-0000-0000-000000000000}"/>
          </ac:spMkLst>
        </pc:spChg>
        <pc:spChg chg="mod">
          <ac:chgData name="Bonavito-Larragoite, Gina M. (Miami VA)" userId="a619e166-3354-4c55-8409-bdc875e2a0c6" providerId="ADAL" clId="{8993DE11-9EB6-4AA1-ABDC-7E129643BE89}" dt="2026-07-14T18:10:49.556" v="2118" actId="20577"/>
          <ac:spMkLst>
            <pc:docMk/>
            <pc:sldMk cId="0" sldId="278"/>
            <ac:spMk id="11" creationId="{00000000-0000-0000-0000-000000000000}"/>
          </ac:spMkLst>
        </pc:spChg>
      </pc:sldChg>
      <pc:sldChg chg="addSp delSp modSp add mod">
        <pc:chgData name="Bonavito-Larragoite, Gina M. (Miami VA)" userId="a619e166-3354-4c55-8409-bdc875e2a0c6" providerId="ADAL" clId="{8993DE11-9EB6-4AA1-ABDC-7E129643BE89}" dt="2026-07-14T17:43:54.189" v="2021" actId="20577"/>
        <pc:sldMkLst>
          <pc:docMk/>
          <pc:sldMk cId="0" sldId="279"/>
        </pc:sldMkLst>
        <pc:spChg chg="mod">
          <ac:chgData name="Bonavito-Larragoite, Gina M. (Miami VA)" userId="a619e166-3354-4c55-8409-bdc875e2a0c6" providerId="ADAL" clId="{8993DE11-9EB6-4AA1-ABDC-7E129643BE89}" dt="2026-07-14T17:43:21.467" v="2014" actId="14100"/>
          <ac:spMkLst>
            <pc:docMk/>
            <pc:sldMk cId="0" sldId="279"/>
            <ac:spMk id="3" creationId="{00000000-0000-0000-0000-000000000000}"/>
          </ac:spMkLst>
        </pc:spChg>
        <pc:spChg chg="mod">
          <ac:chgData name="Bonavito-Larragoite, Gina M. (Miami VA)" userId="a619e166-3354-4c55-8409-bdc875e2a0c6" providerId="ADAL" clId="{8993DE11-9EB6-4AA1-ABDC-7E129643BE89}" dt="2026-07-14T17:43:27.147" v="2016" actId="20577"/>
          <ac:spMkLst>
            <pc:docMk/>
            <pc:sldMk cId="0" sldId="279"/>
            <ac:spMk id="4" creationId="{00000000-0000-0000-0000-000000000000}"/>
          </ac:spMkLst>
        </pc:spChg>
        <pc:spChg chg="add del mod">
          <ac:chgData name="Bonavito-Larragoite, Gina M. (Miami VA)" userId="a619e166-3354-4c55-8409-bdc875e2a0c6" providerId="ADAL" clId="{8993DE11-9EB6-4AA1-ABDC-7E129643BE89}" dt="2026-07-14T17:43:36.271" v="2019" actId="6549"/>
          <ac:spMkLst>
            <pc:docMk/>
            <pc:sldMk cId="0" sldId="279"/>
            <ac:spMk id="6" creationId="{00000000-0000-0000-0000-000000000000}"/>
          </ac:spMkLst>
        </pc:spChg>
        <pc:spChg chg="mod">
          <ac:chgData name="Bonavito-Larragoite, Gina M. (Miami VA)" userId="a619e166-3354-4c55-8409-bdc875e2a0c6" providerId="ADAL" clId="{8993DE11-9EB6-4AA1-ABDC-7E129643BE89}" dt="2026-07-14T17:43:54.189" v="2021" actId="20577"/>
          <ac:spMkLst>
            <pc:docMk/>
            <pc:sldMk cId="0" sldId="279"/>
            <ac:spMk id="8" creationId="{00000000-0000-0000-0000-000000000000}"/>
          </ac:spMkLst>
        </pc:spChg>
        <pc:picChg chg="add mod">
          <ac:chgData name="Bonavito-Larragoite, Gina M. (Miami VA)" userId="a619e166-3354-4c55-8409-bdc875e2a0c6" providerId="ADAL" clId="{8993DE11-9EB6-4AA1-ABDC-7E129643BE89}" dt="2026-07-14T17:43:49.459" v="2020" actId="1076"/>
          <ac:picMkLst>
            <pc:docMk/>
            <pc:sldMk cId="0" sldId="279"/>
            <ac:picMk id="9" creationId="{E9F32AC0-4A8B-CB93-62DE-C1A7D298D1D3}"/>
          </ac:picMkLst>
        </pc:picChg>
      </pc:sldChg>
      <pc:sldChg chg="modSp add del mod">
        <pc:chgData name="Bonavito-Larragoite, Gina M. (Miami VA)" userId="a619e166-3354-4c55-8409-bdc875e2a0c6" providerId="ADAL" clId="{8993DE11-9EB6-4AA1-ABDC-7E129643BE89}" dt="2026-07-14T17:45:08.755" v="2024"/>
        <pc:sldMkLst>
          <pc:docMk/>
          <pc:sldMk cId="0" sldId="280"/>
        </pc:sldMkLst>
      </pc:sldChg>
      <pc:sldChg chg="addSp modSp add mod">
        <pc:chgData name="Bonavito-Larragoite, Gina M. (Miami VA)" userId="a619e166-3354-4c55-8409-bdc875e2a0c6" providerId="ADAL" clId="{8993DE11-9EB6-4AA1-ABDC-7E129643BE89}" dt="2026-07-14T18:16:45.162" v="2143" actId="1076"/>
        <pc:sldMkLst>
          <pc:docMk/>
          <pc:sldMk cId="0" sldId="281"/>
        </pc:sldMkLst>
        <pc:spChg chg="mod">
          <ac:chgData name="Bonavito-Larragoite, Gina M. (Miami VA)" userId="a619e166-3354-4c55-8409-bdc875e2a0c6" providerId="ADAL" clId="{8993DE11-9EB6-4AA1-ABDC-7E129643BE89}" dt="2026-07-14T18:16:45.162" v="2143" actId="1076"/>
          <ac:spMkLst>
            <pc:docMk/>
            <pc:sldMk cId="0" sldId="281"/>
            <ac:spMk id="3" creationId="{00000000-0000-0000-0000-000000000000}"/>
          </ac:spMkLst>
        </pc:spChg>
        <pc:spChg chg="mod">
          <ac:chgData name="Bonavito-Larragoite, Gina M. (Miami VA)" userId="a619e166-3354-4c55-8409-bdc875e2a0c6" providerId="ADAL" clId="{8993DE11-9EB6-4AA1-ABDC-7E129643BE89}" dt="2026-07-14T18:15:33.169" v="2132" actId="14100"/>
          <ac:spMkLst>
            <pc:docMk/>
            <pc:sldMk cId="0" sldId="281"/>
            <ac:spMk id="4" creationId="{00000000-0000-0000-0000-000000000000}"/>
          </ac:spMkLst>
        </pc:spChg>
        <pc:spChg chg="mod">
          <ac:chgData name="Bonavito-Larragoite, Gina M. (Miami VA)" userId="a619e166-3354-4c55-8409-bdc875e2a0c6" providerId="ADAL" clId="{8993DE11-9EB6-4AA1-ABDC-7E129643BE89}" dt="2026-07-14T18:16:16.115" v="2141" actId="1076"/>
          <ac:spMkLst>
            <pc:docMk/>
            <pc:sldMk cId="0" sldId="281"/>
            <ac:spMk id="5" creationId="{00000000-0000-0000-0000-000000000000}"/>
          </ac:spMkLst>
        </pc:spChg>
        <pc:spChg chg="mod">
          <ac:chgData name="Bonavito-Larragoite, Gina M. (Miami VA)" userId="a619e166-3354-4c55-8409-bdc875e2a0c6" providerId="ADAL" clId="{8993DE11-9EB6-4AA1-ABDC-7E129643BE89}" dt="2026-07-14T18:16:11.291" v="2140" actId="1076"/>
          <ac:spMkLst>
            <pc:docMk/>
            <pc:sldMk cId="0" sldId="281"/>
            <ac:spMk id="6" creationId="{00000000-0000-0000-0000-000000000000}"/>
          </ac:spMkLst>
        </pc:spChg>
        <pc:picChg chg="mod">
          <ac:chgData name="Bonavito-Larragoite, Gina M. (Miami VA)" userId="a619e166-3354-4c55-8409-bdc875e2a0c6" providerId="ADAL" clId="{8993DE11-9EB6-4AA1-ABDC-7E129643BE89}" dt="2026-07-14T18:15:12.233" v="2128" actId="1076"/>
          <ac:picMkLst>
            <pc:docMk/>
            <pc:sldMk cId="0" sldId="281"/>
            <ac:picMk id="2" creationId="{00000000-0000-0000-0000-000000000000}"/>
          </ac:picMkLst>
        </pc:picChg>
        <pc:picChg chg="add mod">
          <ac:chgData name="Bonavito-Larragoite, Gina M. (Miami VA)" userId="a619e166-3354-4c55-8409-bdc875e2a0c6" providerId="ADAL" clId="{8993DE11-9EB6-4AA1-ABDC-7E129643BE89}" dt="2026-07-14T18:15:09.858" v="2127" actId="1076"/>
          <ac:picMkLst>
            <pc:docMk/>
            <pc:sldMk cId="0" sldId="281"/>
            <ac:picMk id="8" creationId="{A0445947-B89A-C6FF-FC99-955DBAAFF58A}"/>
          </ac:picMkLst>
        </pc:picChg>
      </pc:sldChg>
      <pc:sldChg chg="modSp add mod">
        <pc:chgData name="Bonavito-Larragoite, Gina M. (Miami VA)" userId="a619e166-3354-4c55-8409-bdc875e2a0c6" providerId="ADAL" clId="{8993DE11-9EB6-4AA1-ABDC-7E129643BE89}" dt="2026-07-14T18:17:06.116" v="2144" actId="1076"/>
        <pc:sldMkLst>
          <pc:docMk/>
          <pc:sldMk cId="0" sldId="282"/>
        </pc:sldMkLst>
        <pc:spChg chg="mod">
          <ac:chgData name="Bonavito-Larragoite, Gina M. (Miami VA)" userId="a619e166-3354-4c55-8409-bdc875e2a0c6" providerId="ADAL" clId="{8993DE11-9EB6-4AA1-ABDC-7E129643BE89}" dt="2026-07-14T18:17:06.116" v="2144" actId="1076"/>
          <ac:spMkLst>
            <pc:docMk/>
            <pc:sldMk cId="0" sldId="282"/>
            <ac:spMk id="2" creationId="{00000000-0000-0000-0000-000000000000}"/>
          </ac:spMkLst>
        </pc:spChg>
      </pc:sldChg>
      <pc:sldChg chg="add">
        <pc:chgData name="Bonavito-Larragoite, Gina M. (Miami VA)" userId="a619e166-3354-4c55-8409-bdc875e2a0c6" providerId="ADAL" clId="{8993DE11-9EB6-4AA1-ABDC-7E129643BE89}" dt="2026-07-14T17:51:25.496" v="2038"/>
        <pc:sldMkLst>
          <pc:docMk/>
          <pc:sldMk cId="0" sldId="283"/>
        </pc:sldMkLst>
      </pc:sldChg>
      <pc:sldChg chg="add">
        <pc:chgData name="Bonavito-Larragoite, Gina M. (Miami VA)" userId="a619e166-3354-4c55-8409-bdc875e2a0c6" providerId="ADAL" clId="{8993DE11-9EB6-4AA1-ABDC-7E129643BE89}" dt="2026-07-14T17:51:53.701" v="2040"/>
        <pc:sldMkLst>
          <pc:docMk/>
          <pc:sldMk cId="0" sldId="285"/>
        </pc:sldMkLst>
      </pc:sldChg>
      <pc:sldChg chg="add">
        <pc:chgData name="Bonavito-Larragoite, Gina M. (Miami VA)" userId="a619e166-3354-4c55-8409-bdc875e2a0c6" providerId="ADAL" clId="{8993DE11-9EB6-4AA1-ABDC-7E129643BE89}" dt="2026-07-14T17:52:04.722" v="2041"/>
        <pc:sldMkLst>
          <pc:docMk/>
          <pc:sldMk cId="0" sldId="286"/>
        </pc:sldMkLst>
      </pc:sldChg>
      <pc:sldChg chg="modSp add mod">
        <pc:chgData name="Bonavito-Larragoite, Gina M. (Miami VA)" userId="a619e166-3354-4c55-8409-bdc875e2a0c6" providerId="ADAL" clId="{8993DE11-9EB6-4AA1-ABDC-7E129643BE89}" dt="2026-07-14T17:54:56.782" v="2054" actId="1076"/>
        <pc:sldMkLst>
          <pc:docMk/>
          <pc:sldMk cId="0" sldId="287"/>
        </pc:sldMkLst>
        <pc:spChg chg="mod">
          <ac:chgData name="Bonavito-Larragoite, Gina M. (Miami VA)" userId="a619e166-3354-4c55-8409-bdc875e2a0c6" providerId="ADAL" clId="{8993DE11-9EB6-4AA1-ABDC-7E129643BE89}" dt="2026-07-14T17:54:24.534" v="2046" actId="255"/>
          <ac:spMkLst>
            <pc:docMk/>
            <pc:sldMk cId="0" sldId="287"/>
            <ac:spMk id="2" creationId="{00000000-0000-0000-0000-000000000000}"/>
          </ac:spMkLst>
        </pc:spChg>
        <pc:spChg chg="mod">
          <ac:chgData name="Bonavito-Larragoite, Gina M. (Miami VA)" userId="a619e166-3354-4c55-8409-bdc875e2a0c6" providerId="ADAL" clId="{8993DE11-9EB6-4AA1-ABDC-7E129643BE89}" dt="2026-07-14T17:54:56.782" v="2054" actId="1076"/>
          <ac:spMkLst>
            <pc:docMk/>
            <pc:sldMk cId="0" sldId="287"/>
            <ac:spMk id="8" creationId="{00000000-0000-0000-0000-000000000000}"/>
          </ac:spMkLst>
        </pc:spChg>
        <pc:picChg chg="mod">
          <ac:chgData name="Bonavito-Larragoite, Gina M. (Miami VA)" userId="a619e166-3354-4c55-8409-bdc875e2a0c6" providerId="ADAL" clId="{8993DE11-9EB6-4AA1-ABDC-7E129643BE89}" dt="2026-07-14T17:54:28.263" v="2047" actId="1076"/>
          <ac:picMkLst>
            <pc:docMk/>
            <pc:sldMk cId="0" sldId="287"/>
            <ac:picMk id="3" creationId="{00000000-0000-0000-0000-000000000000}"/>
          </ac:picMkLst>
        </pc:picChg>
      </pc:sldChg>
      <pc:sldChg chg="modSp add mod">
        <pc:chgData name="Bonavito-Larragoite, Gina M. (Miami VA)" userId="a619e166-3354-4c55-8409-bdc875e2a0c6" providerId="ADAL" clId="{8993DE11-9EB6-4AA1-ABDC-7E129643BE89}" dt="2026-07-14T17:56:07.611" v="2057" actId="20577"/>
        <pc:sldMkLst>
          <pc:docMk/>
          <pc:sldMk cId="0" sldId="288"/>
        </pc:sldMkLst>
        <pc:spChg chg="mod">
          <ac:chgData name="Bonavito-Larragoite, Gina M. (Miami VA)" userId="a619e166-3354-4c55-8409-bdc875e2a0c6" providerId="ADAL" clId="{8993DE11-9EB6-4AA1-ABDC-7E129643BE89}" dt="2026-07-14T17:56:07.611" v="2057" actId="20577"/>
          <ac:spMkLst>
            <pc:docMk/>
            <pc:sldMk cId="0" sldId="288"/>
            <ac:spMk id="6" creationId="{00000000-0000-0000-0000-000000000000}"/>
          </ac:spMkLst>
        </pc:spChg>
      </pc:sldChg>
      <pc:sldChg chg="modSp add del mod">
        <pc:chgData name="Bonavito-Larragoite, Gina M. (Miami VA)" userId="a619e166-3354-4c55-8409-bdc875e2a0c6" providerId="ADAL" clId="{8993DE11-9EB6-4AA1-ABDC-7E129643BE89}" dt="2026-07-14T17:56:43.437" v="2059"/>
        <pc:sldMkLst>
          <pc:docMk/>
          <pc:sldMk cId="0" sldId="289"/>
        </pc:sldMkLst>
      </pc:sldChg>
      <pc:sldChg chg="addSp delSp modSp add mod">
        <pc:chgData name="Bonavito-Larragoite, Gina M. (Miami VA)" userId="a619e166-3354-4c55-8409-bdc875e2a0c6" providerId="ADAL" clId="{8993DE11-9EB6-4AA1-ABDC-7E129643BE89}" dt="2026-07-14T18:01:06.541" v="2100" actId="1076"/>
        <pc:sldMkLst>
          <pc:docMk/>
          <pc:sldMk cId="0" sldId="291"/>
        </pc:sldMkLst>
        <pc:spChg chg="mod">
          <ac:chgData name="Bonavito-Larragoite, Gina M. (Miami VA)" userId="a619e166-3354-4c55-8409-bdc875e2a0c6" providerId="ADAL" clId="{8993DE11-9EB6-4AA1-ABDC-7E129643BE89}" dt="2026-07-14T17:59:10.219" v="2074" actId="122"/>
          <ac:spMkLst>
            <pc:docMk/>
            <pc:sldMk cId="0" sldId="291"/>
            <ac:spMk id="3" creationId="{00000000-0000-0000-0000-000000000000}"/>
          </ac:spMkLst>
        </pc:spChg>
        <pc:spChg chg="mod">
          <ac:chgData name="Bonavito-Larragoite, Gina M. (Miami VA)" userId="a619e166-3354-4c55-8409-bdc875e2a0c6" providerId="ADAL" clId="{8993DE11-9EB6-4AA1-ABDC-7E129643BE89}" dt="2026-07-14T17:59:35.064" v="2077" actId="1076"/>
          <ac:spMkLst>
            <pc:docMk/>
            <pc:sldMk cId="0" sldId="291"/>
            <ac:spMk id="5" creationId="{00000000-0000-0000-0000-000000000000}"/>
          </ac:spMkLst>
        </pc:spChg>
        <pc:spChg chg="mod">
          <ac:chgData name="Bonavito-Larragoite, Gina M. (Miami VA)" userId="a619e166-3354-4c55-8409-bdc875e2a0c6" providerId="ADAL" clId="{8993DE11-9EB6-4AA1-ABDC-7E129643BE89}" dt="2026-07-14T17:59:35.064" v="2077" actId="1076"/>
          <ac:spMkLst>
            <pc:docMk/>
            <pc:sldMk cId="0" sldId="291"/>
            <ac:spMk id="6" creationId="{00000000-0000-0000-0000-000000000000}"/>
          </ac:spMkLst>
        </pc:spChg>
        <pc:spChg chg="mod">
          <ac:chgData name="Bonavito-Larragoite, Gina M. (Miami VA)" userId="a619e166-3354-4c55-8409-bdc875e2a0c6" providerId="ADAL" clId="{8993DE11-9EB6-4AA1-ABDC-7E129643BE89}" dt="2026-07-14T17:59:35.064" v="2077" actId="1076"/>
          <ac:spMkLst>
            <pc:docMk/>
            <pc:sldMk cId="0" sldId="291"/>
            <ac:spMk id="8" creationId="{00000000-0000-0000-0000-000000000000}"/>
          </ac:spMkLst>
        </pc:spChg>
        <pc:spChg chg="mod">
          <ac:chgData name="Bonavito-Larragoite, Gina M. (Miami VA)" userId="a619e166-3354-4c55-8409-bdc875e2a0c6" providerId="ADAL" clId="{8993DE11-9EB6-4AA1-ABDC-7E129643BE89}" dt="2026-07-14T17:59:35.064" v="2077" actId="1076"/>
          <ac:spMkLst>
            <pc:docMk/>
            <pc:sldMk cId="0" sldId="291"/>
            <ac:spMk id="9" creationId="{00000000-0000-0000-0000-000000000000}"/>
          </ac:spMkLst>
        </pc:spChg>
        <pc:spChg chg="mod">
          <ac:chgData name="Bonavito-Larragoite, Gina M. (Miami VA)" userId="a619e166-3354-4c55-8409-bdc875e2a0c6" providerId="ADAL" clId="{8993DE11-9EB6-4AA1-ABDC-7E129643BE89}" dt="2026-07-14T17:59:42.300" v="2078" actId="1076"/>
          <ac:spMkLst>
            <pc:docMk/>
            <pc:sldMk cId="0" sldId="291"/>
            <ac:spMk id="11" creationId="{00000000-0000-0000-0000-000000000000}"/>
          </ac:spMkLst>
        </pc:spChg>
        <pc:spChg chg="mod">
          <ac:chgData name="Bonavito-Larragoite, Gina M. (Miami VA)" userId="a619e166-3354-4c55-8409-bdc875e2a0c6" providerId="ADAL" clId="{8993DE11-9EB6-4AA1-ABDC-7E129643BE89}" dt="2026-07-14T17:59:42.300" v="2078" actId="1076"/>
          <ac:spMkLst>
            <pc:docMk/>
            <pc:sldMk cId="0" sldId="291"/>
            <ac:spMk id="12" creationId="{00000000-0000-0000-0000-000000000000}"/>
          </ac:spMkLst>
        </pc:spChg>
        <pc:spChg chg="mod">
          <ac:chgData name="Bonavito-Larragoite, Gina M. (Miami VA)" userId="a619e166-3354-4c55-8409-bdc875e2a0c6" providerId="ADAL" clId="{8993DE11-9EB6-4AA1-ABDC-7E129643BE89}" dt="2026-07-14T17:59:56.074" v="2089" actId="1076"/>
          <ac:spMkLst>
            <pc:docMk/>
            <pc:sldMk cId="0" sldId="291"/>
            <ac:spMk id="13" creationId="{00000000-0000-0000-0000-000000000000}"/>
          </ac:spMkLst>
        </pc:spChg>
        <pc:spChg chg="mod">
          <ac:chgData name="Bonavito-Larragoite, Gina M. (Miami VA)" userId="a619e166-3354-4c55-8409-bdc875e2a0c6" providerId="ADAL" clId="{8993DE11-9EB6-4AA1-ABDC-7E129643BE89}" dt="2026-07-14T18:01:06.541" v="2100" actId="1076"/>
          <ac:spMkLst>
            <pc:docMk/>
            <pc:sldMk cId="0" sldId="291"/>
            <ac:spMk id="15" creationId="{00000000-0000-0000-0000-000000000000}"/>
          </ac:spMkLst>
        </pc:spChg>
        <pc:picChg chg="mod">
          <ac:chgData name="Bonavito-Larragoite, Gina M. (Miami VA)" userId="a619e166-3354-4c55-8409-bdc875e2a0c6" providerId="ADAL" clId="{8993DE11-9EB6-4AA1-ABDC-7E129643BE89}" dt="2026-07-14T17:59:46.554" v="2083" actId="1035"/>
          <ac:picMkLst>
            <pc:docMk/>
            <pc:sldMk cId="0" sldId="291"/>
            <ac:picMk id="4" creationId="{00000000-0000-0000-0000-000000000000}"/>
          </ac:picMkLst>
        </pc:picChg>
        <pc:picChg chg="mod">
          <ac:chgData name="Bonavito-Larragoite, Gina M. (Miami VA)" userId="a619e166-3354-4c55-8409-bdc875e2a0c6" providerId="ADAL" clId="{8993DE11-9EB6-4AA1-ABDC-7E129643BE89}" dt="2026-07-14T17:59:48.179" v="2088" actId="1035"/>
          <ac:picMkLst>
            <pc:docMk/>
            <pc:sldMk cId="0" sldId="291"/>
            <ac:picMk id="7" creationId="{00000000-0000-0000-0000-000000000000}"/>
          </ac:picMkLst>
        </pc:picChg>
        <pc:picChg chg="mod">
          <ac:chgData name="Bonavito-Larragoite, Gina M. (Miami VA)" userId="a619e166-3354-4c55-8409-bdc875e2a0c6" providerId="ADAL" clId="{8993DE11-9EB6-4AA1-ABDC-7E129643BE89}" dt="2026-07-14T17:59:42.300" v="2078" actId="1076"/>
          <ac:picMkLst>
            <pc:docMk/>
            <pc:sldMk cId="0" sldId="291"/>
            <ac:picMk id="10" creationId="{00000000-0000-0000-0000-000000000000}"/>
          </ac:picMkLst>
        </pc:picChg>
        <pc:picChg chg="add mod">
          <ac:chgData name="Bonavito-Larragoite, Gina M. (Miami VA)" userId="a619e166-3354-4c55-8409-bdc875e2a0c6" providerId="ADAL" clId="{8993DE11-9EB6-4AA1-ABDC-7E129643BE89}" dt="2026-07-14T18:00:45.115" v="2099" actId="1076"/>
          <ac:picMkLst>
            <pc:docMk/>
            <pc:sldMk cId="0" sldId="291"/>
            <ac:picMk id="3074" creationId="{FAD95FD5-0515-70FC-CF32-D330CFE10C63}"/>
          </ac:picMkLst>
        </pc:picChg>
      </pc:sldChg>
      <pc:sldChg chg="delSp modSp add mod">
        <pc:chgData name="Bonavito-Larragoite, Gina M. (Miami VA)" userId="a619e166-3354-4c55-8409-bdc875e2a0c6" providerId="ADAL" clId="{8993DE11-9EB6-4AA1-ABDC-7E129643BE89}" dt="2026-07-14T19:43:50.175" v="2552" actId="20577"/>
        <pc:sldMkLst>
          <pc:docMk/>
          <pc:sldMk cId="0" sldId="292"/>
        </pc:sldMkLst>
        <pc:spChg chg="mod">
          <ac:chgData name="Bonavito-Larragoite, Gina M. (Miami VA)" userId="a619e166-3354-4c55-8409-bdc875e2a0c6" providerId="ADAL" clId="{8993DE11-9EB6-4AA1-ABDC-7E129643BE89}" dt="2026-07-14T19:29:47.670" v="2451" actId="1076"/>
          <ac:spMkLst>
            <pc:docMk/>
            <pc:sldMk cId="0" sldId="292"/>
            <ac:spMk id="2" creationId="{00000000-0000-0000-0000-000000000000}"/>
          </ac:spMkLst>
        </pc:spChg>
        <pc:spChg chg="mod">
          <ac:chgData name="Bonavito-Larragoite, Gina M. (Miami VA)" userId="a619e166-3354-4c55-8409-bdc875e2a0c6" providerId="ADAL" clId="{8993DE11-9EB6-4AA1-ABDC-7E129643BE89}" dt="2026-07-14T19:43:50.175" v="2552" actId="20577"/>
          <ac:spMkLst>
            <pc:docMk/>
            <pc:sldMk cId="0" sldId="292"/>
            <ac:spMk id="3" creationId="{00000000-0000-0000-0000-000000000000}"/>
          </ac:spMkLst>
        </pc:spChg>
      </pc:sldChg>
      <pc:sldChg chg="delSp modSp add mod ord setBg modClrScheme delDesignElem chgLayout">
        <pc:chgData name="Bonavito-Larragoite, Gina M. (Miami VA)" userId="a619e166-3354-4c55-8409-bdc875e2a0c6" providerId="ADAL" clId="{8993DE11-9EB6-4AA1-ABDC-7E129643BE89}" dt="2026-07-14T17:11:02.235" v="1751" actId="1076"/>
        <pc:sldMkLst>
          <pc:docMk/>
          <pc:sldMk cId="1782275937" sldId="379"/>
        </pc:sldMkLst>
        <pc:spChg chg="mod ord">
          <ac:chgData name="Bonavito-Larragoite, Gina M. (Miami VA)" userId="a619e166-3354-4c55-8409-bdc875e2a0c6" providerId="ADAL" clId="{8993DE11-9EB6-4AA1-ABDC-7E129643BE89}" dt="2026-07-14T17:11:02.235" v="1751" actId="1076"/>
          <ac:spMkLst>
            <pc:docMk/>
            <pc:sldMk cId="1782275937" sldId="379"/>
            <ac:spMk id="2" creationId="{60E2AB5B-661E-4648-921C-67735C2F6250}"/>
          </ac:spMkLst>
        </pc:spChg>
      </pc:sldChg>
      <pc:sldChg chg="addSp delSp modSp add mod ord setBg modClrScheme delDesignElem chgLayout">
        <pc:chgData name="Bonavito-Larragoite, Gina M. (Miami VA)" userId="a619e166-3354-4c55-8409-bdc875e2a0c6" providerId="ADAL" clId="{8993DE11-9EB6-4AA1-ABDC-7E129643BE89}" dt="2026-07-14T17:38:08.305" v="1997" actId="1076"/>
        <pc:sldMkLst>
          <pc:docMk/>
          <pc:sldMk cId="1802568502" sldId="440"/>
        </pc:sldMkLst>
        <pc:spChg chg="mod ord">
          <ac:chgData name="Bonavito-Larragoite, Gina M. (Miami VA)" userId="a619e166-3354-4c55-8409-bdc875e2a0c6" providerId="ADAL" clId="{8993DE11-9EB6-4AA1-ABDC-7E129643BE89}" dt="2026-07-14T17:30:05.828" v="1887" actId="255"/>
          <ac:spMkLst>
            <pc:docMk/>
            <pc:sldMk cId="1802568502" sldId="440"/>
            <ac:spMk id="2" creationId="{57A06488-5068-336D-6EDC-577D6185D6E8}"/>
          </ac:spMkLst>
        </pc:spChg>
        <pc:spChg chg="add mod">
          <ac:chgData name="Bonavito-Larragoite, Gina M. (Miami VA)" userId="a619e166-3354-4c55-8409-bdc875e2a0c6" providerId="ADAL" clId="{8993DE11-9EB6-4AA1-ABDC-7E129643BE89}" dt="2026-07-14T17:38:00.927" v="1995" actId="1076"/>
          <ac:spMkLst>
            <pc:docMk/>
            <pc:sldMk cId="1802568502" sldId="440"/>
            <ac:spMk id="11" creationId="{78C9AC79-C87C-E46F-8D8E-2F963676980D}"/>
          </ac:spMkLst>
        </pc:spChg>
        <pc:spChg chg="add mod">
          <ac:chgData name="Bonavito-Larragoite, Gina M. (Miami VA)" userId="a619e166-3354-4c55-8409-bdc875e2a0c6" providerId="ADAL" clId="{8993DE11-9EB6-4AA1-ABDC-7E129643BE89}" dt="2026-07-14T17:38:03.880" v="1996" actId="1076"/>
          <ac:spMkLst>
            <pc:docMk/>
            <pc:sldMk cId="1802568502" sldId="440"/>
            <ac:spMk id="12" creationId="{59369226-FB98-A8F4-9A68-1B2D50A90E85}"/>
          </ac:spMkLst>
        </pc:spChg>
        <pc:picChg chg="mod">
          <ac:chgData name="Bonavito-Larragoite, Gina M. (Miami VA)" userId="a619e166-3354-4c55-8409-bdc875e2a0c6" providerId="ADAL" clId="{8993DE11-9EB6-4AA1-ABDC-7E129643BE89}" dt="2026-07-14T17:34:46.195" v="1924" actId="1076"/>
          <ac:picMkLst>
            <pc:docMk/>
            <pc:sldMk cId="1802568502" sldId="440"/>
            <ac:picMk id="6" creationId="{520CFC36-0431-C6A1-9D14-26496B8B383B}"/>
          </ac:picMkLst>
        </pc:picChg>
        <pc:picChg chg="mod">
          <ac:chgData name="Bonavito-Larragoite, Gina M. (Miami VA)" userId="a619e166-3354-4c55-8409-bdc875e2a0c6" providerId="ADAL" clId="{8993DE11-9EB6-4AA1-ABDC-7E129643BE89}" dt="2026-07-14T17:38:08.305" v="1997" actId="1076"/>
          <ac:picMkLst>
            <pc:docMk/>
            <pc:sldMk cId="1802568502" sldId="440"/>
            <ac:picMk id="8" creationId="{9430646B-3DE6-4BC3-FFB1-EA2F28FD78FC}"/>
          </ac:picMkLst>
        </pc:picChg>
      </pc:sldChg>
      <pc:sldChg chg="modSp add mod modClrScheme chgLayout">
        <pc:chgData name="Bonavito-Larragoite, Gina M. (Miami VA)" userId="a619e166-3354-4c55-8409-bdc875e2a0c6" providerId="ADAL" clId="{8993DE11-9EB6-4AA1-ABDC-7E129643BE89}" dt="2026-07-14T17:15:10.582" v="1762" actId="1076"/>
        <pc:sldMkLst>
          <pc:docMk/>
          <pc:sldMk cId="1071807079" sldId="1246"/>
        </pc:sldMkLst>
        <pc:spChg chg="mod ord">
          <ac:chgData name="Bonavito-Larragoite, Gina M. (Miami VA)" userId="a619e166-3354-4c55-8409-bdc875e2a0c6" providerId="ADAL" clId="{8993DE11-9EB6-4AA1-ABDC-7E129643BE89}" dt="2026-07-14T17:15:01.416" v="1761" actId="1076"/>
          <ac:spMkLst>
            <pc:docMk/>
            <pc:sldMk cId="1071807079" sldId="1246"/>
            <ac:spMk id="2" creationId="{47DFD7AD-5EBC-45EB-801B-1FECE550FE68}"/>
          </ac:spMkLst>
        </pc:spChg>
        <pc:graphicFrameChg chg="mod">
          <ac:chgData name="Bonavito-Larragoite, Gina M. (Miami VA)" userId="a619e166-3354-4c55-8409-bdc875e2a0c6" providerId="ADAL" clId="{8993DE11-9EB6-4AA1-ABDC-7E129643BE89}" dt="2026-07-14T17:15:10.582" v="1762" actId="1076"/>
          <ac:graphicFrameMkLst>
            <pc:docMk/>
            <pc:sldMk cId="1071807079" sldId="1246"/>
            <ac:graphicFrameMk id="3" creationId="{5EE02C6C-8617-4F34-9ACC-872A86370542}"/>
          </ac:graphicFrameMkLst>
        </pc:graphicFrameChg>
        <pc:graphicFrameChg chg="mod">
          <ac:chgData name="Bonavito-Larragoite, Gina M. (Miami VA)" userId="a619e166-3354-4c55-8409-bdc875e2a0c6" providerId="ADAL" clId="{8993DE11-9EB6-4AA1-ABDC-7E129643BE89}" dt="2026-07-14T17:15:10.582" v="1762" actId="1076"/>
          <ac:graphicFrameMkLst>
            <pc:docMk/>
            <pc:sldMk cId="1071807079" sldId="1246"/>
            <ac:graphicFrameMk id="4" creationId="{093FA240-4D2E-4D89-8790-3FED149C17EF}"/>
          </ac:graphicFrameMkLst>
        </pc:graphicFrameChg>
        <pc:graphicFrameChg chg="mod">
          <ac:chgData name="Bonavito-Larragoite, Gina M. (Miami VA)" userId="a619e166-3354-4c55-8409-bdc875e2a0c6" providerId="ADAL" clId="{8993DE11-9EB6-4AA1-ABDC-7E129643BE89}" dt="2026-07-14T17:15:10.582" v="1762" actId="1076"/>
          <ac:graphicFrameMkLst>
            <pc:docMk/>
            <pc:sldMk cId="1071807079" sldId="1246"/>
            <ac:graphicFrameMk id="5" creationId="{3EC4E8F3-198E-46A2-BA1F-7BDC7D21889A}"/>
          </ac:graphicFrameMkLst>
        </pc:graphicFrameChg>
      </pc:sldChg>
      <pc:sldChg chg="modSp add mod modClrScheme chgLayout">
        <pc:chgData name="Bonavito-Larragoite, Gina M. (Miami VA)" userId="a619e166-3354-4c55-8409-bdc875e2a0c6" providerId="ADAL" clId="{8993DE11-9EB6-4AA1-ABDC-7E129643BE89}" dt="2026-07-14T17:16:44.930" v="1766" actId="1076"/>
        <pc:sldMkLst>
          <pc:docMk/>
          <pc:sldMk cId="3801400764" sldId="1437"/>
        </pc:sldMkLst>
        <pc:spChg chg="mod ord">
          <ac:chgData name="Bonavito-Larragoite, Gina M. (Miami VA)" userId="a619e166-3354-4c55-8409-bdc875e2a0c6" providerId="ADAL" clId="{8993DE11-9EB6-4AA1-ABDC-7E129643BE89}" dt="2026-07-14T17:16:44.930" v="1766" actId="1076"/>
          <ac:spMkLst>
            <pc:docMk/>
            <pc:sldMk cId="3801400764" sldId="1437"/>
            <ac:spMk id="5" creationId="{1FCA4669-7113-42C8-A132-DE52A3B8069F}"/>
          </ac:spMkLst>
        </pc:spChg>
      </pc:sldChg>
      <pc:sldChg chg="modSp add del mod">
        <pc:chgData name="Bonavito-Larragoite, Gina M. (Miami VA)" userId="a619e166-3354-4c55-8409-bdc875e2a0c6" providerId="ADAL" clId="{8993DE11-9EB6-4AA1-ABDC-7E129643BE89}" dt="2026-07-14T16:31:57.637" v="1547" actId="2696"/>
        <pc:sldMkLst>
          <pc:docMk/>
          <pc:sldMk cId="1821739751" sldId="1466"/>
        </pc:sldMkLst>
        <pc:spChg chg="mod">
          <ac:chgData name="Bonavito-Larragoite, Gina M. (Miami VA)" userId="a619e166-3354-4c55-8409-bdc875e2a0c6" providerId="ADAL" clId="{8993DE11-9EB6-4AA1-ABDC-7E129643BE89}" dt="2026-07-13T10:14:40.401" v="1334" actId="27636"/>
          <ac:spMkLst>
            <pc:docMk/>
            <pc:sldMk cId="1821739751" sldId="1466"/>
            <ac:spMk id="19" creationId="{921479DA-AE38-455F-9D4B-DD74957C9A93}"/>
          </ac:spMkLst>
        </pc:spChg>
      </pc:sldChg>
      <pc:sldChg chg="addSp delSp modSp add mod ord">
        <pc:chgData name="Bonavito-Larragoite, Gina M. (Miami VA)" userId="a619e166-3354-4c55-8409-bdc875e2a0c6" providerId="ADAL" clId="{8993DE11-9EB6-4AA1-ABDC-7E129643BE89}" dt="2026-07-14T17:39:57.496" v="2001" actId="1076"/>
        <pc:sldMkLst>
          <pc:docMk/>
          <pc:sldMk cId="1550490099" sldId="1473"/>
        </pc:sldMkLst>
        <pc:picChg chg="mod">
          <ac:chgData name="Bonavito-Larragoite, Gina M. (Miami VA)" userId="a619e166-3354-4c55-8409-bdc875e2a0c6" providerId="ADAL" clId="{8993DE11-9EB6-4AA1-ABDC-7E129643BE89}" dt="2026-07-14T17:39:57.496" v="2001" actId="1076"/>
          <ac:picMkLst>
            <pc:docMk/>
            <pc:sldMk cId="1550490099" sldId="1473"/>
            <ac:picMk id="7" creationId="{E0DBB2E9-2B65-0749-6411-A9BDF74F0301}"/>
          </ac:picMkLst>
        </pc:picChg>
      </pc:sldChg>
      <pc:sldChg chg="addSp delSp modSp new mod ord modClrScheme modAnim chgLayout">
        <pc:chgData name="Bonavito-Larragoite, Gina M. (Miami VA)" userId="a619e166-3354-4c55-8409-bdc875e2a0c6" providerId="ADAL" clId="{8993DE11-9EB6-4AA1-ABDC-7E129643BE89}" dt="2026-07-14T17:29:06.376" v="1881" actId="1076"/>
        <pc:sldMkLst>
          <pc:docMk/>
          <pc:sldMk cId="946823266" sldId="905995907"/>
        </pc:sldMkLst>
        <pc:spChg chg="mod ord">
          <ac:chgData name="Bonavito-Larragoite, Gina M. (Miami VA)" userId="a619e166-3354-4c55-8409-bdc875e2a0c6" providerId="ADAL" clId="{8993DE11-9EB6-4AA1-ABDC-7E129643BE89}" dt="2026-07-14T17:29:06.376" v="1881" actId="1076"/>
          <ac:spMkLst>
            <pc:docMk/>
            <pc:sldMk cId="946823266" sldId="905995907"/>
            <ac:spMk id="2" creationId="{5C9ABD6B-62AB-4013-5D7A-4B297EF8442B}"/>
          </ac:spMkLst>
        </pc:spChg>
      </pc:sldChg>
      <pc:sldChg chg="addSp delSp modSp mod ord modClrScheme chgLayout">
        <pc:chgData name="Bonavito-Larragoite, Gina M. (Miami VA)" userId="a619e166-3354-4c55-8409-bdc875e2a0c6" providerId="ADAL" clId="{8993DE11-9EB6-4AA1-ABDC-7E129643BE89}" dt="2026-07-14T18:28:52.166" v="2437" actId="1076"/>
        <pc:sldMkLst>
          <pc:docMk/>
          <pc:sldMk cId="601965436" sldId="905995924"/>
        </pc:sldMkLst>
        <pc:spChg chg="mod ord">
          <ac:chgData name="Bonavito-Larragoite, Gina M. (Miami VA)" userId="a619e166-3354-4c55-8409-bdc875e2a0c6" providerId="ADAL" clId="{8993DE11-9EB6-4AA1-ABDC-7E129643BE89}" dt="2026-07-14T18:28:52.166" v="2437" actId="1076"/>
          <ac:spMkLst>
            <pc:docMk/>
            <pc:sldMk cId="601965436" sldId="905995924"/>
            <ac:spMk id="2" creationId="{0C9BB950-F007-807A-8BFD-E35123109D70}"/>
          </ac:spMkLst>
        </pc:spChg>
        <pc:spChg chg="add mod">
          <ac:chgData name="Bonavito-Larragoite, Gina M. (Miami VA)" userId="a619e166-3354-4c55-8409-bdc875e2a0c6" providerId="ADAL" clId="{8993DE11-9EB6-4AA1-ABDC-7E129643BE89}" dt="2026-07-14T18:28:11.234" v="2434" actId="6549"/>
          <ac:spMkLst>
            <pc:docMk/>
            <pc:sldMk cId="601965436" sldId="905995924"/>
            <ac:spMk id="6" creationId="{671AFA41-574D-FFE4-A900-67E472B4645D}"/>
          </ac:spMkLst>
        </pc:spChg>
        <pc:picChg chg="add mod">
          <ac:chgData name="Bonavito-Larragoite, Gina M. (Miami VA)" userId="a619e166-3354-4c55-8409-bdc875e2a0c6" providerId="ADAL" clId="{8993DE11-9EB6-4AA1-ABDC-7E129643BE89}" dt="2026-07-14T18:20:48.204" v="2162" actId="1076"/>
          <ac:picMkLst>
            <pc:docMk/>
            <pc:sldMk cId="601965436" sldId="905995924"/>
            <ac:picMk id="7" creationId="{5F20B5D4-1DCC-8974-94E8-A7CA79BFD397}"/>
          </ac:picMkLst>
        </pc:picChg>
      </pc:sldChg>
      <pc:sldChg chg="modSp mod ord modClrScheme chgLayout">
        <pc:chgData name="Bonavito-Larragoite, Gina M. (Miami VA)" userId="a619e166-3354-4c55-8409-bdc875e2a0c6" providerId="ADAL" clId="{8993DE11-9EB6-4AA1-ABDC-7E129643BE89}" dt="2026-07-14T18:28:31.525" v="2436" actId="1076"/>
        <pc:sldMkLst>
          <pc:docMk/>
          <pc:sldMk cId="37851619" sldId="905995925"/>
        </pc:sldMkLst>
        <pc:spChg chg="mod ord">
          <ac:chgData name="Bonavito-Larragoite, Gina M. (Miami VA)" userId="a619e166-3354-4c55-8409-bdc875e2a0c6" providerId="ADAL" clId="{8993DE11-9EB6-4AA1-ABDC-7E129643BE89}" dt="2026-07-14T18:17:47.904" v="2145" actId="700"/>
          <ac:spMkLst>
            <pc:docMk/>
            <pc:sldMk cId="37851619" sldId="905995925"/>
            <ac:spMk id="2" creationId="{7FD0E160-36DC-13FE-5BD6-98B863C692D1}"/>
          </ac:spMkLst>
        </pc:spChg>
        <pc:spChg chg="mod ord">
          <ac:chgData name="Bonavito-Larragoite, Gina M. (Miami VA)" userId="a619e166-3354-4c55-8409-bdc875e2a0c6" providerId="ADAL" clId="{8993DE11-9EB6-4AA1-ABDC-7E129643BE89}" dt="2026-07-14T18:17:47.904" v="2145" actId="700"/>
          <ac:spMkLst>
            <pc:docMk/>
            <pc:sldMk cId="37851619" sldId="905995925"/>
            <ac:spMk id="3" creationId="{39C5B428-84A7-10C6-4B5C-CE1372B5F545}"/>
          </ac:spMkLst>
        </pc:spChg>
        <pc:picChg chg="mod">
          <ac:chgData name="Bonavito-Larragoite, Gina M. (Miami VA)" userId="a619e166-3354-4c55-8409-bdc875e2a0c6" providerId="ADAL" clId="{8993DE11-9EB6-4AA1-ABDC-7E129643BE89}" dt="2026-07-14T18:28:31.525" v="2436" actId="1076"/>
          <ac:picMkLst>
            <pc:docMk/>
            <pc:sldMk cId="37851619" sldId="905995925"/>
            <ac:picMk id="5" creationId="{0E96F52E-749E-FAD3-0455-0C04C254730A}"/>
          </ac:picMkLst>
        </pc:picChg>
      </pc:sldChg>
      <pc:sldChg chg="add">
        <pc:chgData name="Bonavito-Larragoite, Gina M. (Miami VA)" userId="a619e166-3354-4c55-8409-bdc875e2a0c6" providerId="ADAL" clId="{8993DE11-9EB6-4AA1-ABDC-7E129643BE89}" dt="2026-07-14T16:17:50.578" v="1500"/>
        <pc:sldMkLst>
          <pc:docMk/>
          <pc:sldMk cId="0" sldId="905995938"/>
        </pc:sldMkLst>
      </pc:sldChg>
      <pc:sldChg chg="add">
        <pc:chgData name="Bonavito-Larragoite, Gina M. (Miami VA)" userId="a619e166-3354-4c55-8409-bdc875e2a0c6" providerId="ADAL" clId="{8993DE11-9EB6-4AA1-ABDC-7E129643BE89}" dt="2026-07-14T16:25:29.993" v="1516"/>
        <pc:sldMkLst>
          <pc:docMk/>
          <pc:sldMk cId="0" sldId="905995939"/>
        </pc:sldMkLst>
      </pc:sldChg>
      <pc:sldChg chg="add">
        <pc:chgData name="Bonavito-Larragoite, Gina M. (Miami VA)" userId="a619e166-3354-4c55-8409-bdc875e2a0c6" providerId="ADAL" clId="{8993DE11-9EB6-4AA1-ABDC-7E129643BE89}" dt="2026-07-14T16:32:16.984" v="1548"/>
        <pc:sldMkLst>
          <pc:docMk/>
          <pc:sldMk cId="0" sldId="905995940"/>
        </pc:sldMkLst>
      </pc:sldChg>
      <pc:sldChg chg="add">
        <pc:chgData name="Bonavito-Larragoite, Gina M. (Miami VA)" userId="a619e166-3354-4c55-8409-bdc875e2a0c6" providerId="ADAL" clId="{8993DE11-9EB6-4AA1-ABDC-7E129643BE89}" dt="2026-07-14T16:53:56.783" v="1630"/>
        <pc:sldMkLst>
          <pc:docMk/>
          <pc:sldMk cId="0" sldId="905995941"/>
        </pc:sldMkLst>
      </pc:sldChg>
      <pc:sldChg chg="add">
        <pc:chgData name="Bonavito-Larragoite, Gina M. (Miami VA)" userId="a619e166-3354-4c55-8409-bdc875e2a0c6" providerId="ADAL" clId="{8993DE11-9EB6-4AA1-ABDC-7E129643BE89}" dt="2026-07-14T16:58:40.563" v="1648"/>
        <pc:sldMkLst>
          <pc:docMk/>
          <pc:sldMk cId="0" sldId="905995942"/>
        </pc:sldMkLst>
      </pc:sldChg>
      <pc:sldChg chg="delSp modSp add mod">
        <pc:chgData name="Bonavito-Larragoite, Gina M. (Miami VA)" userId="a619e166-3354-4c55-8409-bdc875e2a0c6" providerId="ADAL" clId="{8993DE11-9EB6-4AA1-ABDC-7E129643BE89}" dt="2026-07-14T17:28:03.839" v="1875" actId="1076"/>
        <pc:sldMkLst>
          <pc:docMk/>
          <pc:sldMk cId="0" sldId="905995943"/>
        </pc:sldMkLst>
        <pc:spChg chg="mod">
          <ac:chgData name="Bonavito-Larragoite, Gina M. (Miami VA)" userId="a619e166-3354-4c55-8409-bdc875e2a0c6" providerId="ADAL" clId="{8993DE11-9EB6-4AA1-ABDC-7E129643BE89}" dt="2026-07-14T17:27:38.006" v="1871" actId="14100"/>
          <ac:spMkLst>
            <pc:docMk/>
            <pc:sldMk cId="0" sldId="905995943"/>
            <ac:spMk id="7" creationId="{00000000-0000-0000-0000-000000000000}"/>
          </ac:spMkLst>
        </pc:spChg>
        <pc:spChg chg="mod">
          <ac:chgData name="Bonavito-Larragoite, Gina M. (Miami VA)" userId="a619e166-3354-4c55-8409-bdc875e2a0c6" providerId="ADAL" clId="{8993DE11-9EB6-4AA1-ABDC-7E129643BE89}" dt="2026-07-14T17:28:03.839" v="1875" actId="1076"/>
          <ac:spMkLst>
            <pc:docMk/>
            <pc:sldMk cId="0" sldId="905995943"/>
            <ac:spMk id="9" creationId="{00000000-0000-0000-0000-000000000000}"/>
          </ac:spMkLst>
        </pc:spChg>
      </pc:sldChg>
      <pc:sldChg chg="add del">
        <pc:chgData name="Bonavito-Larragoite, Gina M. (Miami VA)" userId="a619e166-3354-4c55-8409-bdc875e2a0c6" providerId="ADAL" clId="{8993DE11-9EB6-4AA1-ABDC-7E129643BE89}" dt="2026-07-14T17:40:26.813" v="2002"/>
        <pc:sldMkLst>
          <pc:docMk/>
          <pc:sldMk cId="0" sldId="905995944"/>
        </pc:sldMkLst>
      </pc:sldChg>
      <pc:sldChg chg="add">
        <pc:chgData name="Bonavito-Larragoite, Gina M. (Miami VA)" userId="a619e166-3354-4c55-8409-bdc875e2a0c6" providerId="ADAL" clId="{8993DE11-9EB6-4AA1-ABDC-7E129643BE89}" dt="2026-07-14T17:51:34.185" v="2039"/>
        <pc:sldMkLst>
          <pc:docMk/>
          <pc:sldMk cId="0" sldId="905995945"/>
        </pc:sldMkLst>
      </pc:sldChg>
      <pc:sldChg chg="modSp mod">
        <pc:chgData name="Bonavito-Larragoite, Gina M. (Miami VA)" userId="a619e166-3354-4c55-8409-bdc875e2a0c6" providerId="ADAL" clId="{8993DE11-9EB6-4AA1-ABDC-7E129643BE89}" dt="2026-08-10T15:43:21.841" v="2588" actId="1035"/>
        <pc:sldMkLst>
          <pc:docMk/>
          <pc:sldMk cId="4284911928" sldId="905995949"/>
        </pc:sldMkLst>
        <pc:picChg chg="mod">
          <ac:chgData name="Bonavito-Larragoite, Gina M. (Miami VA)" userId="a619e166-3354-4c55-8409-bdc875e2a0c6" providerId="ADAL" clId="{8993DE11-9EB6-4AA1-ABDC-7E129643BE89}" dt="2026-08-10T15:43:14.301" v="2582" actId="1035"/>
          <ac:picMkLst>
            <pc:docMk/>
            <pc:sldMk cId="4284911928" sldId="905995949"/>
            <ac:picMk id="4" creationId="{F3CCA9E6-F593-7880-2EC0-0E33011059D9}"/>
          </ac:picMkLst>
        </pc:picChg>
        <pc:picChg chg="mod">
          <ac:chgData name="Bonavito-Larragoite, Gina M. (Miami VA)" userId="a619e166-3354-4c55-8409-bdc875e2a0c6" providerId="ADAL" clId="{8993DE11-9EB6-4AA1-ABDC-7E129643BE89}" dt="2026-08-10T15:43:21.841" v="2588" actId="1035"/>
          <ac:picMkLst>
            <pc:docMk/>
            <pc:sldMk cId="4284911928" sldId="905995949"/>
            <ac:picMk id="13" creationId="{8362F9A4-8078-CA5C-06D4-4D1BAD9754EB}"/>
          </ac:picMkLst>
        </pc:picChg>
      </pc:sldChg>
      <pc:sldMasterChg chg="delSldLayout">
        <pc:chgData name="Bonavito-Larragoite, Gina M. (Miami VA)" userId="a619e166-3354-4c55-8409-bdc875e2a0c6" providerId="ADAL" clId="{8993DE11-9EB6-4AA1-ABDC-7E129643BE89}" dt="2026-07-14T17:56:30.628" v="2058" actId="2696"/>
        <pc:sldMasterMkLst>
          <pc:docMk/>
          <pc:sldMasterMk cId="1529920754" sldId="2147483943"/>
        </pc:sldMasterMkLst>
      </pc:sldMasterChg>
    </pc:docChg>
  </pc:docChgLst>
  <pc:docChgLst>
    <pc:chgData name="Diana, Ryan M." userId="S::ryan.diana@va.gov::d3bef0d7-2000-4156-9742-82bd9294428b" providerId="AD" clId="Web-{3B97608D-C8BE-DC04-785D-5C09D46FBBF4}"/>
    <pc:docChg chg="modSld">
      <pc:chgData name="Diana, Ryan M." userId="S::ryan.diana@va.gov::d3bef0d7-2000-4156-9742-82bd9294428b" providerId="AD" clId="Web-{3B97608D-C8BE-DC04-785D-5C09D46FBBF4}" dt="2026-08-06T19:01:53.820" v="545" actId="20577"/>
      <pc:docMkLst>
        <pc:docMk/>
      </pc:docMkLst>
      <pc:sldChg chg="modNotes">
        <pc:chgData name="Diana, Ryan M." userId="S::ryan.diana@va.gov::d3bef0d7-2000-4156-9742-82bd9294428b" providerId="AD" clId="Web-{3B97608D-C8BE-DC04-785D-5C09D46FBBF4}" dt="2026-08-06T18:39:45.700" v="161"/>
        <pc:sldMkLst>
          <pc:docMk/>
          <pc:sldMk cId="0" sldId="264"/>
        </pc:sldMkLst>
      </pc:sldChg>
      <pc:sldChg chg="modNotes">
        <pc:chgData name="Diana, Ryan M." userId="S::ryan.diana@va.gov::d3bef0d7-2000-4156-9742-82bd9294428b" providerId="AD" clId="Web-{3B97608D-C8BE-DC04-785D-5C09D46FBBF4}" dt="2026-08-06T18:40:06.232" v="184"/>
        <pc:sldMkLst>
          <pc:docMk/>
          <pc:sldMk cId="0" sldId="265"/>
        </pc:sldMkLst>
      </pc:sldChg>
      <pc:sldChg chg="modNotes">
        <pc:chgData name="Diana, Ryan M." userId="S::ryan.diana@va.gov::d3bef0d7-2000-4156-9742-82bd9294428b" providerId="AD" clId="Web-{3B97608D-C8BE-DC04-785D-5C09D46FBBF4}" dt="2026-08-06T18:41:49.265" v="406"/>
        <pc:sldMkLst>
          <pc:docMk/>
          <pc:sldMk cId="0" sldId="268"/>
        </pc:sldMkLst>
      </pc:sldChg>
      <pc:sldChg chg="modSp">
        <pc:chgData name="Diana, Ryan M." userId="S::ryan.diana@va.gov::d3bef0d7-2000-4156-9742-82bd9294428b" providerId="AD" clId="Web-{3B97608D-C8BE-DC04-785D-5C09D46FBBF4}" dt="2026-08-06T19:01:53.820" v="545" actId="20577"/>
        <pc:sldMkLst>
          <pc:docMk/>
          <pc:sldMk cId="37851619" sldId="905995925"/>
        </pc:sldMkLst>
        <pc:spChg chg="mod">
          <ac:chgData name="Diana, Ryan M." userId="S::ryan.diana@va.gov::d3bef0d7-2000-4156-9742-82bd9294428b" providerId="AD" clId="Web-{3B97608D-C8BE-DC04-785D-5C09D46FBBF4}" dt="2026-08-06T19:01:53.820" v="545" actId="20577"/>
          <ac:spMkLst>
            <pc:docMk/>
            <pc:sldMk cId="37851619" sldId="905995925"/>
            <ac:spMk id="3" creationId="{39C5B428-84A7-10C6-4B5C-CE1372B5F545}"/>
          </ac:spMkLst>
        </pc:spChg>
      </pc:sldChg>
      <pc:sldChg chg="addSp delSp modSp">
        <pc:chgData name="Diana, Ryan M." userId="S::ryan.diana@va.gov::d3bef0d7-2000-4156-9742-82bd9294428b" providerId="AD" clId="Web-{3B97608D-C8BE-DC04-785D-5C09D46FBBF4}" dt="2026-08-06T18:38:30.089" v="145" actId="1076"/>
        <pc:sldMkLst>
          <pc:docMk/>
          <pc:sldMk cId="0" sldId="905995940"/>
        </pc:sldMkLst>
        <pc:spChg chg="add del">
          <ac:chgData name="Diana, Ryan M." userId="S::ryan.diana@va.gov::d3bef0d7-2000-4156-9742-82bd9294428b" providerId="AD" clId="Web-{3B97608D-C8BE-DC04-785D-5C09D46FBBF4}" dt="2026-08-06T18:34:58.366" v="144"/>
          <ac:spMkLst>
            <pc:docMk/>
            <pc:sldMk cId="0" sldId="905995940"/>
            <ac:spMk id="19" creationId="{00000000-0000-0000-0000-000000000000}"/>
          </ac:spMkLst>
        </pc:spChg>
        <pc:spChg chg="mod">
          <ac:chgData name="Diana, Ryan M." userId="S::ryan.diana@va.gov::d3bef0d7-2000-4156-9742-82bd9294428b" providerId="AD" clId="Web-{3B97608D-C8BE-DC04-785D-5C09D46FBBF4}" dt="2026-08-06T18:38:30.089" v="145" actId="1076"/>
          <ac:spMkLst>
            <pc:docMk/>
            <pc:sldMk cId="0" sldId="905995940"/>
            <ac:spMk id="22" creationId="{00000000-0000-0000-0000-000000000000}"/>
          </ac:spMkLst>
        </pc:spChg>
      </pc:sldChg>
      <pc:sldChg chg="modNotes">
        <pc:chgData name="Diana, Ryan M." userId="S::ryan.diana@va.gov::d3bef0d7-2000-4156-9742-82bd9294428b" providerId="AD" clId="Web-{3B97608D-C8BE-DC04-785D-5C09D46FBBF4}" dt="2026-08-06T18:41:01.623" v="267"/>
        <pc:sldMkLst>
          <pc:docMk/>
          <pc:sldMk cId="0" sldId="905995941"/>
        </pc:sldMkLst>
      </pc:sldChg>
      <pc:sldChg chg="modNotes">
        <pc:chgData name="Diana, Ryan M." userId="S::ryan.diana@va.gov::d3bef0d7-2000-4156-9742-82bd9294428b" providerId="AD" clId="Web-{3B97608D-C8BE-DC04-785D-5C09D46FBBF4}" dt="2026-08-06T18:29:49.375" v="142"/>
        <pc:sldMkLst>
          <pc:docMk/>
          <pc:sldMk cId="1600873664" sldId="905995946"/>
        </pc:sldMkLst>
      </pc:sldChg>
    </pc:docChg>
  </pc:docChgLst>
  <pc:docChgLst>
    <pc:chgData name="Diana, Ryan M." userId="S::ryan.diana@va.gov::d3bef0d7-2000-4156-9742-82bd9294428b" providerId="AD" clId="Web-{6203E65A-B278-3DAB-0986-5AB634559B32}"/>
    <pc:docChg chg="modSld">
      <pc:chgData name="Diana, Ryan M." userId="S::ryan.diana@va.gov::d3bef0d7-2000-4156-9742-82bd9294428b" providerId="AD" clId="Web-{6203E65A-B278-3DAB-0986-5AB634559B32}" dt="2026-08-10T02:01:47.482" v="68" actId="20577"/>
      <pc:docMkLst>
        <pc:docMk/>
      </pc:docMkLst>
      <pc:sldChg chg="modSp">
        <pc:chgData name="Diana, Ryan M." userId="S::ryan.diana@va.gov::d3bef0d7-2000-4156-9742-82bd9294428b" providerId="AD" clId="Web-{6203E65A-B278-3DAB-0986-5AB634559B32}" dt="2026-08-10T02:01:47.482" v="68" actId="20577"/>
        <pc:sldMkLst>
          <pc:docMk/>
          <pc:sldMk cId="37851619" sldId="905995925"/>
        </pc:sldMkLst>
        <pc:spChg chg="mod">
          <ac:chgData name="Diana, Ryan M." userId="S::ryan.diana@va.gov::d3bef0d7-2000-4156-9742-82bd9294428b" providerId="AD" clId="Web-{6203E65A-B278-3DAB-0986-5AB634559B32}" dt="2026-08-10T01:49:40.620" v="12" actId="1076"/>
          <ac:spMkLst>
            <pc:docMk/>
            <pc:sldMk cId="37851619" sldId="905995925"/>
            <ac:spMk id="2" creationId="{7FD0E160-36DC-13FE-5BD6-98B863C692D1}"/>
          </ac:spMkLst>
        </pc:spChg>
        <pc:spChg chg="mod">
          <ac:chgData name="Diana, Ryan M." userId="S::ryan.diana@va.gov::d3bef0d7-2000-4156-9742-82bd9294428b" providerId="AD" clId="Web-{6203E65A-B278-3DAB-0986-5AB634559B32}" dt="2026-08-10T02:01:47.482" v="68" actId="20577"/>
          <ac:spMkLst>
            <pc:docMk/>
            <pc:sldMk cId="37851619" sldId="905995925"/>
            <ac:spMk id="3" creationId="{39C5B428-84A7-10C6-4B5C-CE1372B5F545}"/>
          </ac:spMkLst>
        </pc:spChg>
      </pc:sldChg>
      <pc:sldChg chg="modSp">
        <pc:chgData name="Diana, Ryan M." userId="S::ryan.diana@va.gov::d3bef0d7-2000-4156-9742-82bd9294428b" providerId="AD" clId="Web-{6203E65A-B278-3DAB-0986-5AB634559B32}" dt="2026-08-10T01:59:03.198" v="41"/>
        <pc:sldMkLst>
          <pc:docMk/>
          <pc:sldMk cId="4137782215" sldId="905995948"/>
        </pc:sldMkLst>
        <pc:spChg chg="mod">
          <ac:chgData name="Diana, Ryan M." userId="S::ryan.diana@va.gov::d3bef0d7-2000-4156-9742-82bd9294428b" providerId="AD" clId="Web-{6203E65A-B278-3DAB-0986-5AB634559B32}" dt="2026-08-10T01:59:03.198" v="41"/>
          <ac:spMkLst>
            <pc:docMk/>
            <pc:sldMk cId="4137782215" sldId="905995948"/>
            <ac:spMk id="4" creationId="{B77D066B-0146-BECC-C727-D42BC7F67115}"/>
          </ac:spMkLst>
        </pc:spChg>
      </pc:sldChg>
    </pc:docChg>
  </pc:docChgLst>
  <pc:docChgLst>
    <pc:chgData name="Bonavito-larragoite, Gina M. (Miami VA)" userId="S::gina.bonavito-larragoite@va.gov::a619e166-3354-4c55-8409-bdc875e2a0c6" providerId="AD" clId="Web-{E19BC1B7-F97A-85F6-29E2-55E0260E698E}"/>
    <pc:docChg chg="addSld modSld sldOrd">
      <pc:chgData name="Bonavito-larragoite, Gina M. (Miami VA)" userId="S::gina.bonavito-larragoite@va.gov::a619e166-3354-4c55-8409-bdc875e2a0c6" providerId="AD" clId="Web-{E19BC1B7-F97A-85F6-29E2-55E0260E698E}" dt="2026-08-06T19:06:33.719" v="341" actId="20577"/>
      <pc:docMkLst>
        <pc:docMk/>
      </pc:docMkLst>
      <pc:sldChg chg="modSp">
        <pc:chgData name="Bonavito-larragoite, Gina M. (Miami VA)" userId="S::gina.bonavito-larragoite@va.gov::a619e166-3354-4c55-8409-bdc875e2a0c6" providerId="AD" clId="Web-{E19BC1B7-F97A-85F6-29E2-55E0260E698E}" dt="2026-08-06T18:36:37.211" v="119" actId="1076"/>
        <pc:sldMkLst>
          <pc:docMk/>
          <pc:sldMk cId="0" sldId="257"/>
        </pc:sldMkLst>
        <pc:spChg chg="mod">
          <ac:chgData name="Bonavito-larragoite, Gina M. (Miami VA)" userId="S::gina.bonavito-larragoite@va.gov::a619e166-3354-4c55-8409-bdc875e2a0c6" providerId="AD" clId="Web-{E19BC1B7-F97A-85F6-29E2-55E0260E698E}" dt="2026-08-06T18:36:37.211" v="119" actId="1076"/>
          <ac:spMkLst>
            <pc:docMk/>
            <pc:sldMk cId="0" sldId="257"/>
            <ac:spMk id="5" creationId="{00000000-0000-0000-0000-000000000000}"/>
          </ac:spMkLst>
        </pc:spChg>
        <pc:spChg chg="mod">
          <ac:chgData name="Bonavito-larragoite, Gina M. (Miami VA)" userId="S::gina.bonavito-larragoite@va.gov::a619e166-3354-4c55-8409-bdc875e2a0c6" providerId="AD" clId="Web-{E19BC1B7-F97A-85F6-29E2-55E0260E698E}" dt="2026-08-06T18:20:49.104" v="88" actId="1076"/>
          <ac:spMkLst>
            <pc:docMk/>
            <pc:sldMk cId="0" sldId="257"/>
            <ac:spMk id="8" creationId="{00000000-0000-0000-0000-000000000000}"/>
          </ac:spMkLst>
        </pc:spChg>
        <pc:spChg chg="mod">
          <ac:chgData name="Bonavito-larragoite, Gina M. (Miami VA)" userId="S::gina.bonavito-larragoite@va.gov::a619e166-3354-4c55-8409-bdc875e2a0c6" providerId="AD" clId="Web-{E19BC1B7-F97A-85F6-29E2-55E0260E698E}" dt="2026-08-06T18:20:58.292" v="89" actId="1076"/>
          <ac:spMkLst>
            <pc:docMk/>
            <pc:sldMk cId="0" sldId="257"/>
            <ac:spMk id="11" creationId="{00000000-0000-0000-0000-000000000000}"/>
          </ac:spMkLst>
        </pc:spChg>
      </pc:sldChg>
      <pc:sldChg chg="modSp">
        <pc:chgData name="Bonavito-larragoite, Gina M. (Miami VA)" userId="S::gina.bonavito-larragoite@va.gov::a619e166-3354-4c55-8409-bdc875e2a0c6" providerId="AD" clId="Web-{E19BC1B7-F97A-85F6-29E2-55E0260E698E}" dt="2026-08-06T18:44:26.279" v="153"/>
        <pc:sldMkLst>
          <pc:docMk/>
          <pc:sldMk cId="1782275937" sldId="379"/>
        </pc:sldMkLst>
        <pc:graphicFrameChg chg="mod modGraphic">
          <ac:chgData name="Bonavito-larragoite, Gina M. (Miami VA)" userId="S::gina.bonavito-larragoite@va.gov::a619e166-3354-4c55-8409-bdc875e2a0c6" providerId="AD" clId="Web-{E19BC1B7-F97A-85F6-29E2-55E0260E698E}" dt="2026-08-06T18:44:26.279" v="153"/>
          <ac:graphicFrameMkLst>
            <pc:docMk/>
            <pc:sldMk cId="1782275937" sldId="379"/>
            <ac:graphicFrameMk id="3" creationId="{918EB394-0A5D-4EC7-ADA0-BB7C6A8F54B3}"/>
          </ac:graphicFrameMkLst>
        </pc:graphicFrameChg>
      </pc:sldChg>
      <pc:sldChg chg="modSp">
        <pc:chgData name="Bonavito-larragoite, Gina M. (Miami VA)" userId="S::gina.bonavito-larragoite@va.gov::a619e166-3354-4c55-8409-bdc875e2a0c6" providerId="AD" clId="Web-{E19BC1B7-F97A-85F6-29E2-55E0260E698E}" dt="2026-08-06T18:55:16.397" v="262" actId="20577"/>
        <pc:sldMkLst>
          <pc:docMk/>
          <pc:sldMk cId="1802568502" sldId="440"/>
        </pc:sldMkLst>
        <pc:spChg chg="mod">
          <ac:chgData name="Bonavito-larragoite, Gina M. (Miami VA)" userId="S::gina.bonavito-larragoite@va.gov::a619e166-3354-4c55-8409-bdc875e2a0c6" providerId="AD" clId="Web-{E19BC1B7-F97A-85F6-29E2-55E0260E698E}" dt="2026-08-06T18:55:16.397" v="262" actId="20577"/>
          <ac:spMkLst>
            <pc:docMk/>
            <pc:sldMk cId="1802568502" sldId="440"/>
            <ac:spMk id="2" creationId="{57A06488-5068-336D-6EDC-577D6185D6E8}"/>
          </ac:spMkLst>
        </pc:spChg>
        <pc:picChg chg="mod">
          <ac:chgData name="Bonavito-larragoite, Gina M. (Miami VA)" userId="S::gina.bonavito-larragoite@va.gov::a619e166-3354-4c55-8409-bdc875e2a0c6" providerId="AD" clId="Web-{E19BC1B7-F97A-85F6-29E2-55E0260E698E}" dt="2026-08-06T18:50:10.268" v="184" actId="1076"/>
          <ac:picMkLst>
            <pc:docMk/>
            <pc:sldMk cId="1802568502" sldId="440"/>
            <ac:picMk id="8" creationId="{9430646B-3DE6-4BC3-FFB1-EA2F28FD78FC}"/>
          </ac:picMkLst>
        </pc:picChg>
      </pc:sldChg>
      <pc:sldChg chg="ord">
        <pc:chgData name="Bonavito-larragoite, Gina M. (Miami VA)" userId="S::gina.bonavito-larragoite@va.gov::a619e166-3354-4c55-8409-bdc875e2a0c6" providerId="AD" clId="Web-{E19BC1B7-F97A-85F6-29E2-55E0260E698E}" dt="2026-08-06T18:55:36.398" v="263"/>
        <pc:sldMkLst>
          <pc:docMk/>
          <pc:sldMk cId="1550490099" sldId="1473"/>
        </pc:sldMkLst>
      </pc:sldChg>
      <pc:sldChg chg="modSp">
        <pc:chgData name="Bonavito-larragoite, Gina M. (Miami VA)" userId="S::gina.bonavito-larragoite@va.gov::a619e166-3354-4c55-8409-bdc875e2a0c6" providerId="AD" clId="Web-{E19BC1B7-F97A-85F6-29E2-55E0260E698E}" dt="2026-08-06T18:38:22.384" v="151" actId="1076"/>
        <pc:sldMkLst>
          <pc:docMk/>
          <pc:sldMk cId="0" sldId="905995940"/>
        </pc:sldMkLst>
        <pc:spChg chg="mod">
          <ac:chgData name="Bonavito-larragoite, Gina M. (Miami VA)" userId="S::gina.bonavito-larragoite@va.gov::a619e166-3354-4c55-8409-bdc875e2a0c6" providerId="AD" clId="Web-{E19BC1B7-F97A-85F6-29E2-55E0260E698E}" dt="2026-08-06T18:38:01.618" v="141" actId="1076"/>
          <ac:spMkLst>
            <pc:docMk/>
            <pc:sldMk cId="0" sldId="905995940"/>
            <ac:spMk id="9" creationId="{00000000-0000-0000-0000-000000000000}"/>
          </ac:spMkLst>
        </pc:spChg>
        <pc:spChg chg="mod">
          <ac:chgData name="Bonavito-larragoite, Gina M. (Miami VA)" userId="S::gina.bonavito-larragoite@va.gov::a619e166-3354-4c55-8409-bdc875e2a0c6" providerId="AD" clId="Web-{E19BC1B7-F97A-85F6-29E2-55E0260E698E}" dt="2026-08-06T18:38:01.634" v="142" actId="1076"/>
          <ac:spMkLst>
            <pc:docMk/>
            <pc:sldMk cId="0" sldId="905995940"/>
            <ac:spMk id="10" creationId="{00000000-0000-0000-0000-000000000000}"/>
          </ac:spMkLst>
        </pc:spChg>
        <pc:spChg chg="mod">
          <ac:chgData name="Bonavito-larragoite, Gina M. (Miami VA)" userId="S::gina.bonavito-larragoite@va.gov::a619e166-3354-4c55-8409-bdc875e2a0c6" providerId="AD" clId="Web-{E19BC1B7-F97A-85F6-29E2-55E0260E698E}" dt="2026-08-06T18:38:01.665" v="144" actId="1076"/>
          <ac:spMkLst>
            <pc:docMk/>
            <pc:sldMk cId="0" sldId="905995940"/>
            <ac:spMk id="12" creationId="{00000000-0000-0000-0000-000000000000}"/>
          </ac:spMkLst>
        </pc:spChg>
        <pc:spChg chg="mod">
          <ac:chgData name="Bonavito-larragoite, Gina M. (Miami VA)" userId="S::gina.bonavito-larragoite@va.gov::a619e166-3354-4c55-8409-bdc875e2a0c6" providerId="AD" clId="Web-{E19BC1B7-F97A-85F6-29E2-55E0260E698E}" dt="2026-08-06T18:38:22.384" v="151" actId="1076"/>
          <ac:spMkLst>
            <pc:docMk/>
            <pc:sldMk cId="0" sldId="905995940"/>
            <ac:spMk id="13" creationId="{00000000-0000-0000-0000-000000000000}"/>
          </ac:spMkLst>
        </pc:spChg>
        <pc:spChg chg="mod">
          <ac:chgData name="Bonavito-larragoite, Gina M. (Miami VA)" userId="S::gina.bonavito-larragoite@va.gov::a619e166-3354-4c55-8409-bdc875e2a0c6" providerId="AD" clId="Web-{E19BC1B7-F97A-85F6-29E2-55E0260E698E}" dt="2026-08-06T18:38:13.915" v="146" actId="1076"/>
          <ac:spMkLst>
            <pc:docMk/>
            <pc:sldMk cId="0" sldId="905995940"/>
            <ac:spMk id="19" creationId="{00000000-0000-0000-0000-000000000000}"/>
          </ac:spMkLst>
        </pc:spChg>
        <pc:spChg chg="mod">
          <ac:chgData name="Bonavito-larragoite, Gina M. (Miami VA)" userId="S::gina.bonavito-larragoite@va.gov::a619e166-3354-4c55-8409-bdc875e2a0c6" providerId="AD" clId="Web-{E19BC1B7-F97A-85F6-29E2-55E0260E698E}" dt="2026-08-06T18:38:13.931" v="147" actId="1076"/>
          <ac:spMkLst>
            <pc:docMk/>
            <pc:sldMk cId="0" sldId="905995940"/>
            <ac:spMk id="20" creationId="{00000000-0000-0000-0000-000000000000}"/>
          </ac:spMkLst>
        </pc:spChg>
        <pc:spChg chg="mod">
          <ac:chgData name="Bonavito-larragoite, Gina M. (Miami VA)" userId="S::gina.bonavito-larragoite@va.gov::a619e166-3354-4c55-8409-bdc875e2a0c6" providerId="AD" clId="Web-{E19BC1B7-F97A-85F6-29E2-55E0260E698E}" dt="2026-08-06T18:38:14.087" v="149" actId="1076"/>
          <ac:spMkLst>
            <pc:docMk/>
            <pc:sldMk cId="0" sldId="905995940"/>
            <ac:spMk id="22" creationId="{00000000-0000-0000-0000-000000000000}"/>
          </ac:spMkLst>
        </pc:spChg>
        <pc:spChg chg="mod">
          <ac:chgData name="Bonavito-larragoite, Gina M. (Miami VA)" userId="S::gina.bonavito-larragoite@va.gov::a619e166-3354-4c55-8409-bdc875e2a0c6" providerId="AD" clId="Web-{E19BC1B7-F97A-85F6-29E2-55E0260E698E}" dt="2026-08-06T18:38:14.134" v="150" actId="1076"/>
          <ac:spMkLst>
            <pc:docMk/>
            <pc:sldMk cId="0" sldId="905995940"/>
            <ac:spMk id="23" creationId="{00000000-0000-0000-0000-000000000000}"/>
          </ac:spMkLst>
        </pc:spChg>
        <pc:picChg chg="mod">
          <ac:chgData name="Bonavito-larragoite, Gina M. (Miami VA)" userId="S::gina.bonavito-larragoite@va.gov::a619e166-3354-4c55-8409-bdc875e2a0c6" providerId="AD" clId="Web-{E19BC1B7-F97A-85F6-29E2-55E0260E698E}" dt="2026-08-06T18:38:01.649" v="143" actId="1076"/>
          <ac:picMkLst>
            <pc:docMk/>
            <pc:sldMk cId="0" sldId="905995940"/>
            <ac:picMk id="11" creationId="{00000000-0000-0000-0000-000000000000}"/>
          </ac:picMkLst>
        </pc:picChg>
        <pc:picChg chg="mod">
          <ac:chgData name="Bonavito-larragoite, Gina M. (Miami VA)" userId="S::gina.bonavito-larragoite@va.gov::a619e166-3354-4c55-8409-bdc875e2a0c6" providerId="AD" clId="Web-{E19BC1B7-F97A-85F6-29E2-55E0260E698E}" dt="2026-08-06T18:38:13.931" v="148" actId="1076"/>
          <ac:picMkLst>
            <pc:docMk/>
            <pc:sldMk cId="0" sldId="905995940"/>
            <ac:picMk id="21" creationId="{00000000-0000-0000-0000-000000000000}"/>
          </ac:picMkLst>
        </pc:picChg>
      </pc:sldChg>
      <pc:sldChg chg="modSp">
        <pc:chgData name="Bonavito-larragoite, Gina M. (Miami VA)" userId="S::gina.bonavito-larragoite@va.gov::a619e166-3354-4c55-8409-bdc875e2a0c6" providerId="AD" clId="Web-{E19BC1B7-F97A-85F6-29E2-55E0260E698E}" dt="2026-08-06T18:17:50.274" v="0" actId="1076"/>
        <pc:sldMkLst>
          <pc:docMk/>
          <pc:sldMk cId="3421712538" sldId="905995947"/>
        </pc:sldMkLst>
        <pc:spChg chg="mod">
          <ac:chgData name="Bonavito-larragoite, Gina M. (Miami VA)" userId="S::gina.bonavito-larragoite@va.gov::a619e166-3354-4c55-8409-bdc875e2a0c6" providerId="AD" clId="Web-{E19BC1B7-F97A-85F6-29E2-55E0260E698E}" dt="2026-08-06T18:17:50.274" v="0" actId="1076"/>
          <ac:spMkLst>
            <pc:docMk/>
            <pc:sldMk cId="3421712538" sldId="905995947"/>
            <ac:spMk id="2" creationId="{5AADEF49-7301-BFBB-A911-D2F986A7630D}"/>
          </ac:spMkLst>
        </pc:spChg>
      </pc:sldChg>
      <pc:sldChg chg="addSp delSp modSp add replId">
        <pc:chgData name="Bonavito-larragoite, Gina M. (Miami VA)" userId="S::gina.bonavito-larragoite@va.gov::a619e166-3354-4c55-8409-bdc875e2a0c6" providerId="AD" clId="Web-{E19BC1B7-F97A-85F6-29E2-55E0260E698E}" dt="2026-08-06T19:06:33.719" v="341" actId="20577"/>
        <pc:sldMkLst>
          <pc:docMk/>
          <pc:sldMk cId="4284911928" sldId="905995949"/>
        </pc:sldMkLst>
        <pc:spChg chg="mod">
          <ac:chgData name="Bonavito-larragoite, Gina M. (Miami VA)" userId="S::gina.bonavito-larragoite@va.gov::a619e166-3354-4c55-8409-bdc875e2a0c6" providerId="AD" clId="Web-{E19BC1B7-F97A-85F6-29E2-55E0260E698E}" dt="2026-08-06T19:04:38.358" v="282" actId="20577"/>
          <ac:spMkLst>
            <pc:docMk/>
            <pc:sldMk cId="4284911928" sldId="905995949"/>
            <ac:spMk id="2" creationId="{F1059916-269E-8052-A525-9F608D78B77A}"/>
          </ac:spMkLst>
        </pc:spChg>
        <pc:spChg chg="mod">
          <ac:chgData name="Bonavito-larragoite, Gina M. (Miami VA)" userId="S::gina.bonavito-larragoite@va.gov::a619e166-3354-4c55-8409-bdc875e2a0c6" providerId="AD" clId="Web-{E19BC1B7-F97A-85F6-29E2-55E0260E698E}" dt="2026-08-06T19:06:33.719" v="341" actId="20577"/>
          <ac:spMkLst>
            <pc:docMk/>
            <pc:sldMk cId="4284911928" sldId="905995949"/>
            <ac:spMk id="11" creationId="{30479AAB-28EA-C106-9290-F4A20A2166D3}"/>
          </ac:spMkLst>
        </pc:spChg>
        <pc:picChg chg="add mod">
          <ac:chgData name="Bonavito-larragoite, Gina M. (Miami VA)" userId="S::gina.bonavito-larragoite@va.gov::a619e166-3354-4c55-8409-bdc875e2a0c6" providerId="AD" clId="Web-{E19BC1B7-F97A-85F6-29E2-55E0260E698E}" dt="2026-08-06T19:06:09.953" v="285" actId="1076"/>
          <ac:picMkLst>
            <pc:docMk/>
            <pc:sldMk cId="4284911928" sldId="905995949"/>
            <ac:picMk id="3" creationId="{E106D8CD-657A-AFF4-710B-EBF0B573CA83}"/>
          </ac:picMkLst>
        </pc:picChg>
      </pc:sldChg>
    </pc:docChg>
  </pc:docChgLst>
  <pc:docChgLst>
    <pc:chgData name="Bonavito-larragoite, Gina M. (Miami VA)" userId="S::gina.bonavito-larragoite@va.gov::a619e166-3354-4c55-8409-bdc875e2a0c6" providerId="AD" clId="Web-{C06E177C-324F-A0DE-3FAD-46519DAE80B5}"/>
    <pc:docChg chg="modSld">
      <pc:chgData name="Bonavito-larragoite, Gina M. (Miami VA)" userId="S::gina.bonavito-larragoite@va.gov::a619e166-3354-4c55-8409-bdc875e2a0c6" providerId="AD" clId="Web-{C06E177C-324F-A0DE-3FAD-46519DAE80B5}" dt="2026-08-06T19:25:25.870" v="278" actId="20577"/>
      <pc:docMkLst>
        <pc:docMk/>
      </pc:docMkLst>
      <pc:sldChg chg="addSp delSp modSp modNotes">
        <pc:chgData name="Bonavito-larragoite, Gina M. (Miami VA)" userId="S::gina.bonavito-larragoite@va.gov::a619e166-3354-4c55-8409-bdc875e2a0c6" providerId="AD" clId="Web-{C06E177C-324F-A0DE-3FAD-46519DAE80B5}" dt="2026-08-06T19:25:25.870" v="278" actId="20577"/>
        <pc:sldMkLst>
          <pc:docMk/>
          <pc:sldMk cId="4284911928" sldId="905995949"/>
        </pc:sldMkLst>
        <pc:spChg chg="add mod">
          <ac:chgData name="Bonavito-larragoite, Gina M. (Miami VA)" userId="S::gina.bonavito-larragoite@va.gov::a619e166-3354-4c55-8409-bdc875e2a0c6" providerId="AD" clId="Web-{C06E177C-324F-A0DE-3FAD-46519DAE80B5}" dt="2026-08-06T19:09:33.779" v="45"/>
          <ac:spMkLst>
            <pc:docMk/>
            <pc:sldMk cId="4284911928" sldId="905995949"/>
            <ac:spMk id="8" creationId="{4F6EBEDB-96C2-E5D5-5BF6-535546216D0C}"/>
          </ac:spMkLst>
        </pc:spChg>
        <pc:spChg chg="add mod">
          <ac:chgData name="Bonavito-larragoite, Gina M. (Miami VA)" userId="S::gina.bonavito-larragoite@va.gov::a619e166-3354-4c55-8409-bdc875e2a0c6" providerId="AD" clId="Web-{C06E177C-324F-A0DE-3FAD-46519DAE80B5}" dt="2026-08-06T19:11:44.937" v="136" actId="1076"/>
          <ac:spMkLst>
            <pc:docMk/>
            <pc:sldMk cId="4284911928" sldId="905995949"/>
            <ac:spMk id="10" creationId="{869E2214-39E4-9D8A-FDF0-5F666CA92040}"/>
          </ac:spMkLst>
        </pc:spChg>
        <pc:spChg chg="mod">
          <ac:chgData name="Bonavito-larragoite, Gina M. (Miami VA)" userId="S::gina.bonavito-larragoite@va.gov::a619e166-3354-4c55-8409-bdc875e2a0c6" providerId="AD" clId="Web-{C06E177C-324F-A0DE-3FAD-46519DAE80B5}" dt="2026-08-06T19:25:25.870" v="278" actId="20577"/>
          <ac:spMkLst>
            <pc:docMk/>
            <pc:sldMk cId="4284911928" sldId="905995949"/>
            <ac:spMk id="11" creationId="{30479AAB-28EA-C106-9290-F4A20A2166D3}"/>
          </ac:spMkLst>
        </pc:spChg>
        <pc:spChg chg="mod">
          <ac:chgData name="Bonavito-larragoite, Gina M. (Miami VA)" userId="S::gina.bonavito-larragoite@va.gov::a619e166-3354-4c55-8409-bdc875e2a0c6" providerId="AD" clId="Web-{C06E177C-324F-A0DE-3FAD-46519DAE80B5}" dt="2026-08-06T19:12:08.624" v="138" actId="1076"/>
          <ac:spMkLst>
            <pc:docMk/>
            <pc:sldMk cId="4284911928" sldId="905995949"/>
            <ac:spMk id="12" creationId="{F97827C0-6D3F-756C-1344-FB5E96E0EED0}"/>
          </ac:spMkLst>
        </pc:spChg>
        <pc:picChg chg="mod">
          <ac:chgData name="Bonavito-larragoite, Gina M. (Miami VA)" userId="S::gina.bonavito-larragoite@va.gov::a619e166-3354-4c55-8409-bdc875e2a0c6" providerId="AD" clId="Web-{C06E177C-324F-A0DE-3FAD-46519DAE80B5}" dt="2026-08-06T19:07:55.043" v="32" actId="1076"/>
          <ac:picMkLst>
            <pc:docMk/>
            <pc:sldMk cId="4284911928" sldId="905995949"/>
            <ac:picMk id="3" creationId="{E106D8CD-657A-AFF4-710B-EBF0B573CA83}"/>
          </ac:picMkLst>
        </pc:picChg>
        <pc:picChg chg="add mod">
          <ac:chgData name="Bonavito-larragoite, Gina M. (Miami VA)" userId="S::gina.bonavito-larragoite@va.gov::a619e166-3354-4c55-8409-bdc875e2a0c6" providerId="AD" clId="Web-{C06E177C-324F-A0DE-3FAD-46519DAE80B5}" dt="2026-08-06T19:08:21.903" v="36" actId="1076"/>
          <ac:picMkLst>
            <pc:docMk/>
            <pc:sldMk cId="4284911928" sldId="905995949"/>
            <ac:picMk id="4" creationId="{F3CCA9E6-F593-7880-2EC0-0E33011059D9}"/>
          </ac:picMkLst>
        </pc:picChg>
        <pc:picChg chg="add mod">
          <ac:chgData name="Bonavito-larragoite, Gina M. (Miami VA)" userId="S::gina.bonavito-larragoite@va.gov::a619e166-3354-4c55-8409-bdc875e2a0c6" providerId="AD" clId="Web-{C06E177C-324F-A0DE-3FAD-46519DAE80B5}" dt="2026-08-06T19:08:56.997" v="39" actId="1076"/>
          <ac:picMkLst>
            <pc:docMk/>
            <pc:sldMk cId="4284911928" sldId="905995949"/>
            <ac:picMk id="5" creationId="{47D9E70D-E806-A2D9-708F-9C20D9B0B7CC}"/>
          </ac:picMkLst>
        </pc:picChg>
        <pc:picChg chg="add mod">
          <ac:chgData name="Bonavito-larragoite, Gina M. (Miami VA)" userId="S::gina.bonavito-larragoite@va.gov::a619e166-3354-4c55-8409-bdc875e2a0c6" providerId="AD" clId="Web-{C06E177C-324F-A0DE-3FAD-46519DAE80B5}" dt="2026-08-06T19:12:39.594" v="142" actId="1076"/>
          <ac:picMkLst>
            <pc:docMk/>
            <pc:sldMk cId="4284911928" sldId="905995949"/>
            <ac:picMk id="13" creationId="{8362F9A4-8078-CA5C-06D4-4D1BAD9754E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R04.med.va.gov\V01\WHC\Users\VHACONLISIA\@Chiropractic%20Program%20Office\Academic%20Affiliations\@Chiropractic%20Residency\Application%20process\Identified%20applicants,%20national,%20to%20date.keep.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R04.med.va.gov\V01\WHC\Users\VHACONLISIA\@Chiropractic%20Program%20Office\Academic%20Affiliations\@Chiropractic%20Residency\Application%20process\Identified%20applicants,%20national,%20to%20date.keep.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R04.med.va.gov\V01\WHC\Users\VHACONLISIA\@Chiropractic%20Program%20Office\Academic%20Affiliations\@Chiropractic%20Residency\Application%20process\Identified%20applicants,%20national,%20to%20date.keep.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R04.med.va.gov\V01\WHC\Users\VHACONLISIA\@Chiropractic%20Program%20Office\Academic%20Affiliations\@Chiropractic%20Residency\Application%20process\Identified%20applicants,%20national,%20to%20date.kee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US"/>
              <a:t>DC School Alma Mater</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Programs!$B$58</c:f>
              <c:strCache>
                <c:ptCount val="1"/>
                <c:pt idx="0">
                  <c:v>Applicants:</c:v>
                </c:pt>
              </c:strCache>
            </c:strRef>
          </c:tx>
          <c:spPr>
            <a:solidFill>
              <a:schemeClr val="accent1">
                <a:lumMod val="75000"/>
              </a:schemeClr>
            </a:solidFill>
            <a:ln>
              <a:noFill/>
            </a:ln>
            <a:effectLst/>
            <a:sp3d/>
          </c:spPr>
          <c:invertIfNegative val="0"/>
          <c:cat>
            <c:strRef>
              <c:f>Programs!$A$59:$A$78</c:f>
              <c:strCache>
                <c:ptCount val="20"/>
                <c:pt idx="0">
                  <c:v>Cleve</c:v>
                </c:pt>
                <c:pt idx="1">
                  <c:v>D'You</c:v>
                </c:pt>
                <c:pt idx="2">
                  <c:v>Keiser</c:v>
                </c:pt>
                <c:pt idx="3">
                  <c:v>Life </c:v>
                </c:pt>
                <c:pt idx="4">
                  <c:v>Life West </c:v>
                </c:pt>
                <c:pt idx="5">
                  <c:v>Logan </c:v>
                </c:pt>
                <c:pt idx="6">
                  <c:v>Nat'l</c:v>
                </c:pt>
                <c:pt idx="7">
                  <c:v>Nat'l Fla </c:v>
                </c:pt>
                <c:pt idx="8">
                  <c:v>N'West</c:v>
                </c:pt>
                <c:pt idx="9">
                  <c:v>N'East</c:v>
                </c:pt>
                <c:pt idx="10">
                  <c:v>Palmer Dav </c:v>
                </c:pt>
                <c:pt idx="11">
                  <c:v>Palmer Fla </c:v>
                </c:pt>
                <c:pt idx="12">
                  <c:v>Palmer West </c:v>
                </c:pt>
                <c:pt idx="13">
                  <c:v>Parker </c:v>
                </c:pt>
                <c:pt idx="14">
                  <c:v>SCUHS</c:v>
                </c:pt>
                <c:pt idx="15">
                  <c:v>Sherm</c:v>
                </c:pt>
                <c:pt idx="16">
                  <c:v>Texas </c:v>
                </c:pt>
                <c:pt idx="17">
                  <c:v>UBSC</c:v>
                </c:pt>
                <c:pt idx="18">
                  <c:v>U Caribe</c:v>
                </c:pt>
                <c:pt idx="19">
                  <c:v>UWS</c:v>
                </c:pt>
              </c:strCache>
            </c:strRef>
          </c:cat>
          <c:val>
            <c:numRef>
              <c:f>Programs!$B$59:$B$78</c:f>
              <c:numCache>
                <c:formatCode>General</c:formatCode>
                <c:ptCount val="20"/>
                <c:pt idx="0">
                  <c:v>10</c:v>
                </c:pt>
                <c:pt idx="1">
                  <c:v>12</c:v>
                </c:pt>
                <c:pt idx="2">
                  <c:v>9</c:v>
                </c:pt>
                <c:pt idx="3">
                  <c:v>11</c:v>
                </c:pt>
                <c:pt idx="4">
                  <c:v>3</c:v>
                </c:pt>
                <c:pt idx="5">
                  <c:v>74</c:v>
                </c:pt>
                <c:pt idx="6">
                  <c:v>10</c:v>
                </c:pt>
                <c:pt idx="7">
                  <c:v>6</c:v>
                </c:pt>
                <c:pt idx="8">
                  <c:v>8</c:v>
                </c:pt>
                <c:pt idx="9">
                  <c:v>59</c:v>
                </c:pt>
                <c:pt idx="10">
                  <c:v>32</c:v>
                </c:pt>
                <c:pt idx="11">
                  <c:v>20</c:v>
                </c:pt>
                <c:pt idx="12">
                  <c:v>38</c:v>
                </c:pt>
                <c:pt idx="13">
                  <c:v>22</c:v>
                </c:pt>
                <c:pt idx="14">
                  <c:v>23</c:v>
                </c:pt>
                <c:pt idx="15">
                  <c:v>2</c:v>
                </c:pt>
                <c:pt idx="16">
                  <c:v>4</c:v>
                </c:pt>
                <c:pt idx="17">
                  <c:v>31</c:v>
                </c:pt>
                <c:pt idx="18">
                  <c:v>0</c:v>
                </c:pt>
                <c:pt idx="19">
                  <c:v>27</c:v>
                </c:pt>
              </c:numCache>
            </c:numRef>
          </c:val>
          <c:extLst>
            <c:ext xmlns:c16="http://schemas.microsoft.com/office/drawing/2014/chart" uri="{C3380CC4-5D6E-409C-BE32-E72D297353CC}">
              <c16:uniqueId val="{00000000-AED9-4BB4-B365-B5611ED89CD2}"/>
            </c:ext>
          </c:extLst>
        </c:ser>
        <c:ser>
          <c:idx val="1"/>
          <c:order val="1"/>
          <c:tx>
            <c:strRef>
              <c:f>Programs!$C$58</c:f>
              <c:strCache>
                <c:ptCount val="1"/>
                <c:pt idx="0">
                  <c:v>Residents</c:v>
                </c:pt>
              </c:strCache>
            </c:strRef>
          </c:tx>
          <c:spPr>
            <a:pattFill prst="wdDnDiag">
              <a:fgClr>
                <a:schemeClr val="bg1"/>
              </a:fgClr>
              <a:bgClr>
                <a:schemeClr val="accent6">
                  <a:lumMod val="75000"/>
                </a:schemeClr>
              </a:bgClr>
            </a:pattFill>
            <a:ln>
              <a:noFill/>
            </a:ln>
            <a:effectLst/>
            <a:sp3d/>
          </c:spPr>
          <c:invertIfNegative val="0"/>
          <c:cat>
            <c:strRef>
              <c:f>Programs!$A$59:$A$78</c:f>
              <c:strCache>
                <c:ptCount val="20"/>
                <c:pt idx="0">
                  <c:v>Cleve</c:v>
                </c:pt>
                <c:pt idx="1">
                  <c:v>D'You</c:v>
                </c:pt>
                <c:pt idx="2">
                  <c:v>Keiser</c:v>
                </c:pt>
                <c:pt idx="3">
                  <c:v>Life </c:v>
                </c:pt>
                <c:pt idx="4">
                  <c:v>Life West </c:v>
                </c:pt>
                <c:pt idx="5">
                  <c:v>Logan </c:v>
                </c:pt>
                <c:pt idx="6">
                  <c:v>Nat'l</c:v>
                </c:pt>
                <c:pt idx="7">
                  <c:v>Nat'l Fla </c:v>
                </c:pt>
                <c:pt idx="8">
                  <c:v>N'West</c:v>
                </c:pt>
                <c:pt idx="9">
                  <c:v>N'East</c:v>
                </c:pt>
                <c:pt idx="10">
                  <c:v>Palmer Dav </c:v>
                </c:pt>
                <c:pt idx="11">
                  <c:v>Palmer Fla </c:v>
                </c:pt>
                <c:pt idx="12">
                  <c:v>Palmer West </c:v>
                </c:pt>
                <c:pt idx="13">
                  <c:v>Parker </c:v>
                </c:pt>
                <c:pt idx="14">
                  <c:v>SCUHS</c:v>
                </c:pt>
                <c:pt idx="15">
                  <c:v>Sherm</c:v>
                </c:pt>
                <c:pt idx="16">
                  <c:v>Texas </c:v>
                </c:pt>
                <c:pt idx="17">
                  <c:v>UBSC</c:v>
                </c:pt>
                <c:pt idx="18">
                  <c:v>U Caribe</c:v>
                </c:pt>
                <c:pt idx="19">
                  <c:v>UWS</c:v>
                </c:pt>
              </c:strCache>
            </c:strRef>
          </c:cat>
          <c:val>
            <c:numRef>
              <c:f>Programs!$C$59:$C$78</c:f>
              <c:numCache>
                <c:formatCode>General</c:formatCode>
                <c:ptCount val="20"/>
                <c:pt idx="0">
                  <c:v>4</c:v>
                </c:pt>
                <c:pt idx="1">
                  <c:v>1</c:v>
                </c:pt>
                <c:pt idx="2">
                  <c:v>2</c:v>
                </c:pt>
                <c:pt idx="3">
                  <c:v>1</c:v>
                </c:pt>
                <c:pt idx="4">
                  <c:v>0</c:v>
                </c:pt>
                <c:pt idx="5">
                  <c:v>10</c:v>
                </c:pt>
                <c:pt idx="6">
                  <c:v>1</c:v>
                </c:pt>
                <c:pt idx="7">
                  <c:v>3</c:v>
                </c:pt>
                <c:pt idx="8">
                  <c:v>2</c:v>
                </c:pt>
                <c:pt idx="9">
                  <c:v>6</c:v>
                </c:pt>
                <c:pt idx="10">
                  <c:v>10</c:v>
                </c:pt>
                <c:pt idx="11">
                  <c:v>3</c:v>
                </c:pt>
                <c:pt idx="12">
                  <c:v>12</c:v>
                </c:pt>
                <c:pt idx="13">
                  <c:v>1</c:v>
                </c:pt>
                <c:pt idx="14">
                  <c:v>4</c:v>
                </c:pt>
                <c:pt idx="15">
                  <c:v>0</c:v>
                </c:pt>
                <c:pt idx="16">
                  <c:v>0</c:v>
                </c:pt>
                <c:pt idx="17">
                  <c:v>9</c:v>
                </c:pt>
                <c:pt idx="18">
                  <c:v>0</c:v>
                </c:pt>
                <c:pt idx="19">
                  <c:v>11</c:v>
                </c:pt>
              </c:numCache>
            </c:numRef>
          </c:val>
          <c:extLst>
            <c:ext xmlns:c16="http://schemas.microsoft.com/office/drawing/2014/chart" uri="{C3380CC4-5D6E-409C-BE32-E72D297353CC}">
              <c16:uniqueId val="{00000001-AED9-4BB4-B365-B5611ED89CD2}"/>
            </c:ext>
          </c:extLst>
        </c:ser>
        <c:dLbls>
          <c:showLegendKey val="0"/>
          <c:showVal val="0"/>
          <c:showCatName val="0"/>
          <c:showSerName val="0"/>
          <c:showPercent val="0"/>
          <c:showBubbleSize val="0"/>
        </c:dLbls>
        <c:gapWidth val="150"/>
        <c:shape val="box"/>
        <c:axId val="651441552"/>
        <c:axId val="651441880"/>
        <c:axId val="0"/>
      </c:bar3DChart>
      <c:catAx>
        <c:axId val="651441552"/>
        <c:scaling>
          <c:orientation val="minMax"/>
        </c:scaling>
        <c:delete val="0"/>
        <c:axPos val="b"/>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SCHOOL</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651441880"/>
        <c:crosses val="autoZero"/>
        <c:auto val="1"/>
        <c:lblAlgn val="ctr"/>
        <c:lblOffset val="100"/>
        <c:noMultiLvlLbl val="0"/>
      </c:catAx>
      <c:valAx>
        <c:axId val="65144188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NUMBER</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1441552"/>
        <c:crosses val="autoZero"/>
        <c:crossBetween val="between"/>
        <c:minorUnit val="5"/>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r>
              <a:rPr lang="en-US" b="0"/>
              <a:t>Graduation</a:t>
            </a:r>
          </a:p>
        </c:rich>
      </c:tx>
      <c:overlay val="0"/>
      <c:spPr>
        <a:noFill/>
        <a:ln>
          <a:noFill/>
        </a:ln>
        <a:effectLst/>
      </c:spPr>
      <c:txPr>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Analyses!$B$42</c:f>
              <c:strCache>
                <c:ptCount val="1"/>
                <c:pt idx="0">
                  <c:v>Applicant</c:v>
                </c:pt>
              </c:strCache>
            </c:strRef>
          </c:tx>
          <c:spPr>
            <a:solidFill>
              <a:schemeClr val="accent1">
                <a:lumMod val="75000"/>
              </a:schemeClr>
            </a:solidFill>
            <a:ln>
              <a:noFill/>
            </a:ln>
            <a:effectLst>
              <a:outerShdw blurRad="40000" dist="23000" dir="5400000" rotWithShape="0">
                <a:srgbClr val="000000">
                  <a:alpha val="35000"/>
                </a:srgbClr>
              </a:outerShdw>
            </a:effectLst>
          </c:spPr>
          <c:invertIfNegative val="0"/>
          <c:cat>
            <c:strRef>
              <c:f>Analyses!$A$43</c:f>
              <c:strCache>
                <c:ptCount val="1"/>
                <c:pt idx="0">
                  <c:v>Within 2 years DC school</c:v>
                </c:pt>
              </c:strCache>
            </c:strRef>
          </c:cat>
          <c:val>
            <c:numRef>
              <c:f>Analyses!$B$43</c:f>
              <c:numCache>
                <c:formatCode>0%</c:formatCode>
                <c:ptCount val="1"/>
                <c:pt idx="0">
                  <c:v>0.75070378343105615</c:v>
                </c:pt>
              </c:numCache>
            </c:numRef>
          </c:val>
          <c:extLst>
            <c:ext xmlns:c16="http://schemas.microsoft.com/office/drawing/2014/chart" uri="{C3380CC4-5D6E-409C-BE32-E72D297353CC}">
              <c16:uniqueId val="{00000000-A4E4-41A0-8A28-E9866661F59D}"/>
            </c:ext>
          </c:extLst>
        </c:ser>
        <c:ser>
          <c:idx val="1"/>
          <c:order val="1"/>
          <c:tx>
            <c:strRef>
              <c:f>Analyses!$C$42</c:f>
              <c:strCache>
                <c:ptCount val="1"/>
                <c:pt idx="0">
                  <c:v>Resident</c:v>
                </c:pt>
              </c:strCache>
            </c:strRef>
          </c:tx>
          <c:spPr>
            <a:pattFill prst="wdUpDiag">
              <a:fgClr>
                <a:schemeClr val="bg1"/>
              </a:fgClr>
              <a:bgClr>
                <a:schemeClr val="accent6"/>
              </a:bgClr>
            </a:pattFill>
            <a:ln>
              <a:noFill/>
            </a:ln>
            <a:effectLst>
              <a:outerShdw blurRad="40000" dist="23000" dir="5400000" rotWithShape="0">
                <a:srgbClr val="000000">
                  <a:alpha val="35000"/>
                </a:srgbClr>
              </a:outerShdw>
            </a:effectLst>
          </c:spPr>
          <c:invertIfNegative val="0"/>
          <c:cat>
            <c:strRef>
              <c:f>Analyses!$A$43</c:f>
              <c:strCache>
                <c:ptCount val="1"/>
                <c:pt idx="0">
                  <c:v>Within 2 years DC school</c:v>
                </c:pt>
              </c:strCache>
            </c:strRef>
          </c:cat>
          <c:val>
            <c:numRef>
              <c:f>Analyses!$C$43</c:f>
              <c:numCache>
                <c:formatCode>0%</c:formatCode>
                <c:ptCount val="1"/>
                <c:pt idx="0">
                  <c:v>0.9</c:v>
                </c:pt>
              </c:numCache>
            </c:numRef>
          </c:val>
          <c:extLst>
            <c:ext xmlns:c16="http://schemas.microsoft.com/office/drawing/2014/chart" uri="{C3380CC4-5D6E-409C-BE32-E72D297353CC}">
              <c16:uniqueId val="{00000001-A4E4-41A0-8A28-E9866661F59D}"/>
            </c:ext>
          </c:extLst>
        </c:ser>
        <c:dLbls>
          <c:showLegendKey val="0"/>
          <c:showVal val="0"/>
          <c:showCatName val="0"/>
          <c:showSerName val="0"/>
          <c:showPercent val="0"/>
          <c:showBubbleSize val="0"/>
        </c:dLbls>
        <c:gapWidth val="100"/>
        <c:overlap val="-24"/>
        <c:axId val="483890072"/>
        <c:axId val="483890728"/>
      </c:barChart>
      <c:catAx>
        <c:axId val="48389007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3890728"/>
        <c:crosses val="autoZero"/>
        <c:auto val="1"/>
        <c:lblAlgn val="ctr"/>
        <c:lblOffset val="100"/>
        <c:noMultiLvlLbl val="0"/>
      </c:catAx>
      <c:valAx>
        <c:axId val="483890728"/>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3890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r>
              <a:rPr lang="en-US" b="0"/>
              <a:t>GPA</a:t>
            </a:r>
          </a:p>
        </c:rich>
      </c:tx>
      <c:overlay val="0"/>
      <c:spPr>
        <a:noFill/>
        <a:ln>
          <a:noFill/>
        </a:ln>
        <a:effectLst/>
      </c:spPr>
      <c:txPr>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Analyses!$B$42</c:f>
              <c:strCache>
                <c:ptCount val="1"/>
                <c:pt idx="0">
                  <c:v>Applicant</c:v>
                </c:pt>
              </c:strCache>
            </c:strRef>
          </c:tx>
          <c:spPr>
            <a:solidFill>
              <a:schemeClr val="accent1">
                <a:lumMod val="75000"/>
              </a:schemeClr>
            </a:solidFill>
            <a:ln>
              <a:noFill/>
            </a:ln>
            <a:effectLst>
              <a:outerShdw blurRad="40000" dist="23000" dir="5400000" rotWithShape="0">
                <a:srgbClr val="000000">
                  <a:alpha val="35000"/>
                </a:srgbClr>
              </a:outerShdw>
            </a:effectLst>
          </c:spPr>
          <c:invertIfNegative val="0"/>
          <c:cat>
            <c:strRef>
              <c:f>Analyses!$A$44</c:f>
              <c:strCache>
                <c:ptCount val="1"/>
                <c:pt idx="0">
                  <c:v>DC school GPA</c:v>
                </c:pt>
              </c:strCache>
              <c:extLst/>
            </c:strRef>
          </c:cat>
          <c:val>
            <c:numRef>
              <c:f>Analyses!$B$44</c:f>
              <c:numCache>
                <c:formatCode>0.00</c:formatCode>
                <c:ptCount val="1"/>
                <c:pt idx="0">
                  <c:v>3.4605300734618911</c:v>
                </c:pt>
              </c:numCache>
              <c:extLst/>
            </c:numRef>
          </c:val>
          <c:extLst>
            <c:ext xmlns:c16="http://schemas.microsoft.com/office/drawing/2014/chart" uri="{C3380CC4-5D6E-409C-BE32-E72D297353CC}">
              <c16:uniqueId val="{00000000-F21E-40F6-8845-9E5B2D2D4771}"/>
            </c:ext>
          </c:extLst>
        </c:ser>
        <c:ser>
          <c:idx val="1"/>
          <c:order val="1"/>
          <c:tx>
            <c:strRef>
              <c:f>Analyses!$C$42</c:f>
              <c:strCache>
                <c:ptCount val="1"/>
                <c:pt idx="0">
                  <c:v>Resident</c:v>
                </c:pt>
              </c:strCache>
            </c:strRef>
          </c:tx>
          <c:spPr>
            <a:pattFill prst="wdUpDiag">
              <a:fgClr>
                <a:schemeClr val="bg1"/>
              </a:fgClr>
              <a:bgClr>
                <a:schemeClr val="accent6"/>
              </a:bgClr>
            </a:pattFill>
            <a:ln>
              <a:noFill/>
            </a:ln>
            <a:effectLst>
              <a:outerShdw blurRad="40000" dist="23000" dir="5400000" rotWithShape="0">
                <a:srgbClr val="000000">
                  <a:alpha val="35000"/>
                </a:srgbClr>
              </a:outerShdw>
            </a:effectLst>
          </c:spPr>
          <c:invertIfNegative val="0"/>
          <c:cat>
            <c:strRef>
              <c:f>Analyses!$A$44</c:f>
              <c:strCache>
                <c:ptCount val="1"/>
                <c:pt idx="0">
                  <c:v>DC school GPA</c:v>
                </c:pt>
              </c:strCache>
              <c:extLst/>
            </c:strRef>
          </c:cat>
          <c:val>
            <c:numRef>
              <c:f>Analyses!$C$44</c:f>
              <c:numCache>
                <c:formatCode>0.00</c:formatCode>
                <c:ptCount val="1"/>
                <c:pt idx="0">
                  <c:v>3.6963636363636359</c:v>
                </c:pt>
              </c:numCache>
              <c:extLst/>
            </c:numRef>
          </c:val>
          <c:extLst>
            <c:ext xmlns:c16="http://schemas.microsoft.com/office/drawing/2014/chart" uri="{C3380CC4-5D6E-409C-BE32-E72D297353CC}">
              <c16:uniqueId val="{00000001-F21E-40F6-8845-9E5B2D2D4771}"/>
            </c:ext>
          </c:extLst>
        </c:ser>
        <c:dLbls>
          <c:showLegendKey val="0"/>
          <c:showVal val="0"/>
          <c:showCatName val="0"/>
          <c:showSerName val="0"/>
          <c:showPercent val="0"/>
          <c:showBubbleSize val="0"/>
        </c:dLbls>
        <c:gapWidth val="100"/>
        <c:overlap val="-24"/>
        <c:axId val="629008352"/>
        <c:axId val="474978128"/>
      </c:barChart>
      <c:catAx>
        <c:axId val="62900835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74978128"/>
        <c:crosses val="autoZero"/>
        <c:auto val="1"/>
        <c:lblAlgn val="ctr"/>
        <c:lblOffset val="100"/>
        <c:noMultiLvlLbl val="0"/>
      </c:catAx>
      <c:valAx>
        <c:axId val="474978128"/>
        <c:scaling>
          <c:orientation val="minMax"/>
          <c:max val="4"/>
        </c:scaling>
        <c:delete val="0"/>
        <c:axPos val="l"/>
        <c:majorGridlines>
          <c:spPr>
            <a:ln w="9525" cap="flat" cmpd="sng" algn="ctr">
              <a:solidFill>
                <a:schemeClr val="tx2">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29008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r>
              <a:rPr lang="en-US" b="0"/>
              <a:t>Medical Training</a:t>
            </a:r>
          </a:p>
        </c:rich>
      </c:tx>
      <c:overlay val="0"/>
      <c:spPr>
        <a:noFill/>
        <a:ln>
          <a:noFill/>
        </a:ln>
        <a:effectLst/>
      </c:spPr>
      <c:txPr>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Analyses!$B$42</c:f>
              <c:strCache>
                <c:ptCount val="1"/>
                <c:pt idx="0">
                  <c:v>Applicant</c:v>
                </c:pt>
              </c:strCache>
            </c:strRef>
          </c:tx>
          <c:spPr>
            <a:solidFill>
              <a:schemeClr val="accent1">
                <a:lumMod val="75000"/>
              </a:schemeClr>
            </a:solidFill>
            <a:ln>
              <a:noFill/>
            </a:ln>
            <a:effectLst>
              <a:outerShdw blurRad="40000" dist="23000" dir="5400000" rotWithShape="0">
                <a:srgbClr val="000000">
                  <a:alpha val="35000"/>
                </a:srgbClr>
              </a:outerShdw>
            </a:effectLst>
          </c:spPr>
          <c:invertIfNegative val="0"/>
          <c:cat>
            <c:strRef>
              <c:f>Analyses!$A$45</c:f>
              <c:strCache>
                <c:ptCount val="1"/>
                <c:pt idx="0">
                  <c:v>With student med rotations</c:v>
                </c:pt>
              </c:strCache>
              <c:extLst/>
            </c:strRef>
          </c:cat>
          <c:val>
            <c:numRef>
              <c:f>Analyses!$B$45</c:f>
              <c:numCache>
                <c:formatCode>0%</c:formatCode>
                <c:ptCount val="1"/>
                <c:pt idx="0">
                  <c:v>0.71662378519521375</c:v>
                </c:pt>
              </c:numCache>
              <c:extLst/>
            </c:numRef>
          </c:val>
          <c:extLst>
            <c:ext xmlns:c16="http://schemas.microsoft.com/office/drawing/2014/chart" uri="{C3380CC4-5D6E-409C-BE32-E72D297353CC}">
              <c16:uniqueId val="{00000000-E814-40CB-AA86-A2930FD61275}"/>
            </c:ext>
          </c:extLst>
        </c:ser>
        <c:ser>
          <c:idx val="1"/>
          <c:order val="1"/>
          <c:tx>
            <c:strRef>
              <c:f>Analyses!$C$42</c:f>
              <c:strCache>
                <c:ptCount val="1"/>
                <c:pt idx="0">
                  <c:v>Resident</c:v>
                </c:pt>
              </c:strCache>
            </c:strRef>
          </c:tx>
          <c:spPr>
            <a:pattFill prst="wdUpDiag">
              <a:fgClr>
                <a:schemeClr val="bg1"/>
              </a:fgClr>
              <a:bgClr>
                <a:schemeClr val="accent6"/>
              </a:bgClr>
            </a:pattFill>
            <a:ln>
              <a:noFill/>
            </a:ln>
            <a:effectLst>
              <a:outerShdw blurRad="40000" dist="23000" dir="5400000" rotWithShape="0">
                <a:srgbClr val="000000">
                  <a:alpha val="35000"/>
                </a:srgbClr>
              </a:outerShdw>
            </a:effectLst>
          </c:spPr>
          <c:invertIfNegative val="0"/>
          <c:cat>
            <c:strRef>
              <c:f>Analyses!$A$45</c:f>
              <c:strCache>
                <c:ptCount val="1"/>
                <c:pt idx="0">
                  <c:v>With student med rotations</c:v>
                </c:pt>
              </c:strCache>
              <c:extLst/>
            </c:strRef>
          </c:cat>
          <c:val>
            <c:numRef>
              <c:f>Analyses!$C$45</c:f>
              <c:numCache>
                <c:formatCode>0%</c:formatCode>
                <c:ptCount val="1"/>
                <c:pt idx="0">
                  <c:v>0.9</c:v>
                </c:pt>
              </c:numCache>
              <c:extLst/>
            </c:numRef>
          </c:val>
          <c:extLst>
            <c:ext xmlns:c16="http://schemas.microsoft.com/office/drawing/2014/chart" uri="{C3380CC4-5D6E-409C-BE32-E72D297353CC}">
              <c16:uniqueId val="{00000001-E814-40CB-AA86-A2930FD61275}"/>
            </c:ext>
          </c:extLst>
        </c:ser>
        <c:dLbls>
          <c:showLegendKey val="0"/>
          <c:showVal val="0"/>
          <c:showCatName val="0"/>
          <c:showSerName val="0"/>
          <c:showPercent val="0"/>
          <c:showBubbleSize val="0"/>
        </c:dLbls>
        <c:gapWidth val="100"/>
        <c:overlap val="-24"/>
        <c:axId val="629008352"/>
        <c:axId val="474978128"/>
      </c:barChart>
      <c:catAx>
        <c:axId val="62900835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74978128"/>
        <c:crosses val="autoZero"/>
        <c:auto val="1"/>
        <c:lblAlgn val="ctr"/>
        <c:lblOffset val="100"/>
        <c:noMultiLvlLbl val="0"/>
      </c:catAx>
      <c:valAx>
        <c:axId val="474978128"/>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29008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F25224-F13B-47F8-BA58-629C4E8A985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25E3EC8F-99F1-4A9C-A56F-C3E367BB7CF3}">
      <dgm:prSet phldrT="[Text]" custT="1"/>
      <dgm:spPr>
        <a:noFill/>
        <a:ln>
          <a:noFill/>
        </a:ln>
      </dgm:spPr>
      <dgm:t>
        <a:bodyPr/>
        <a:lstStyle/>
        <a:p>
          <a:r>
            <a:rPr lang="en-US" sz="2400">
              <a:effectLst>
                <a:outerShdw blurRad="60007" dir="1500000" sy="-30000" kx="800400" algn="bl" rotWithShape="0">
                  <a:prstClr val="black">
                    <a:alpha val="20000"/>
                  </a:prstClr>
                </a:outerShdw>
              </a:effectLst>
            </a:rPr>
            <a:t>Patient Care</a:t>
          </a:r>
        </a:p>
      </dgm:t>
    </dgm:pt>
    <dgm:pt modelId="{73681165-7F2A-4D26-ACE4-BD7131EACCAF}" type="parTrans" cxnId="{F76C1BDC-A5D6-434F-85DB-47A47914FCF0}">
      <dgm:prSet/>
      <dgm:spPr/>
      <dgm:t>
        <a:bodyPr/>
        <a:lstStyle/>
        <a:p>
          <a:endParaRPr lang="en-US" sz="1200"/>
        </a:p>
      </dgm:t>
    </dgm:pt>
    <dgm:pt modelId="{8D08B5E7-EEA2-467F-BD34-56D1449C9E3E}" type="sibTrans" cxnId="{F76C1BDC-A5D6-434F-85DB-47A47914FCF0}">
      <dgm:prSet/>
      <dgm:spPr/>
      <dgm:t>
        <a:bodyPr/>
        <a:lstStyle/>
        <a:p>
          <a:endParaRPr lang="en-US" sz="1200"/>
        </a:p>
      </dgm:t>
    </dgm:pt>
    <dgm:pt modelId="{E7346757-F5B7-4D49-B414-538BE6712BD7}">
      <dgm:prSet phldrT="[Text]" custT="1"/>
      <dgm:spPr>
        <a:noFill/>
        <a:ln>
          <a:noFill/>
        </a:ln>
      </dgm:spPr>
      <dgm:t>
        <a:bodyPr/>
        <a:lstStyle/>
        <a:p>
          <a:r>
            <a:rPr lang="en-US" sz="2400">
              <a:effectLst>
                <a:outerShdw blurRad="60007" dir="1500000" sy="-30000" kx="800400" algn="bl" rotWithShape="0">
                  <a:prstClr val="black">
                    <a:alpha val="20000"/>
                  </a:prstClr>
                </a:outerShdw>
              </a:effectLst>
            </a:rPr>
            <a:t>Research</a:t>
          </a:r>
        </a:p>
      </dgm:t>
    </dgm:pt>
    <dgm:pt modelId="{947A6DA6-2374-4A69-8294-1538E53CC9F5}" type="parTrans" cxnId="{921EFB50-D6AB-4336-A745-C2043A680D0B}">
      <dgm:prSet/>
      <dgm:spPr/>
      <dgm:t>
        <a:bodyPr/>
        <a:lstStyle/>
        <a:p>
          <a:endParaRPr lang="en-US" sz="1200"/>
        </a:p>
      </dgm:t>
    </dgm:pt>
    <dgm:pt modelId="{F1FEFA78-004D-4B52-A2DA-95B320C4D820}" type="sibTrans" cxnId="{921EFB50-D6AB-4336-A745-C2043A680D0B}">
      <dgm:prSet/>
      <dgm:spPr/>
      <dgm:t>
        <a:bodyPr/>
        <a:lstStyle/>
        <a:p>
          <a:endParaRPr lang="en-US" sz="1200"/>
        </a:p>
      </dgm:t>
    </dgm:pt>
    <dgm:pt modelId="{259619C5-CD5E-4D4A-A7EF-7FBA570DCAB2}">
      <dgm:prSet phldrT="[Text]" custT="1"/>
      <dgm:spPr>
        <a:noFill/>
        <a:ln>
          <a:noFill/>
        </a:ln>
      </dgm:spPr>
      <dgm:t>
        <a:bodyPr/>
        <a:lstStyle/>
        <a:p>
          <a:r>
            <a:rPr lang="en-US" sz="2400">
              <a:effectLst>
                <a:outerShdw blurRad="60007" dir="1500000" sy="-30000" kx="800400" algn="bl" rotWithShape="0">
                  <a:prstClr val="black">
                    <a:alpha val="20000"/>
                  </a:prstClr>
                </a:outerShdw>
              </a:effectLst>
            </a:rPr>
            <a:t>Education</a:t>
          </a:r>
        </a:p>
      </dgm:t>
    </dgm:pt>
    <dgm:pt modelId="{AB78637C-B018-440B-9485-E7C16B6912FD}" type="parTrans" cxnId="{8493D2C6-87DB-4B2C-B738-3472DA945DA1}">
      <dgm:prSet/>
      <dgm:spPr/>
      <dgm:t>
        <a:bodyPr/>
        <a:lstStyle/>
        <a:p>
          <a:endParaRPr lang="en-US" sz="1200"/>
        </a:p>
      </dgm:t>
    </dgm:pt>
    <dgm:pt modelId="{B2BD0D64-0CC8-4AD5-8D4F-0B67F85E98BC}" type="sibTrans" cxnId="{8493D2C6-87DB-4B2C-B738-3472DA945DA1}">
      <dgm:prSet/>
      <dgm:spPr/>
      <dgm:t>
        <a:bodyPr/>
        <a:lstStyle/>
        <a:p>
          <a:endParaRPr lang="en-US" sz="1200"/>
        </a:p>
      </dgm:t>
    </dgm:pt>
    <dgm:pt modelId="{5E95B5FF-B5BA-44CC-8714-5163469F6B0D}" type="pres">
      <dgm:prSet presAssocID="{DAF25224-F13B-47F8-BA58-629C4E8A985C}" presName="Name0" presStyleCnt="0">
        <dgm:presLayoutVars>
          <dgm:dir/>
          <dgm:resizeHandles val="exact"/>
        </dgm:presLayoutVars>
      </dgm:prSet>
      <dgm:spPr/>
    </dgm:pt>
    <dgm:pt modelId="{8F07DFA5-2CA2-43D6-841B-4421AC15C487}" type="pres">
      <dgm:prSet presAssocID="{25E3EC8F-99F1-4A9C-A56F-C3E367BB7CF3}" presName="composite" presStyleCnt="0"/>
      <dgm:spPr/>
    </dgm:pt>
    <dgm:pt modelId="{EDC0D182-DAB5-4F17-9D52-AABEDB1C30AF}" type="pres">
      <dgm:prSet presAssocID="{25E3EC8F-99F1-4A9C-A56F-C3E367BB7CF3}" presName="rect1" presStyleLbl="trAlignAcc1" presStyleIdx="0" presStyleCnt="3" custLinFactNeighborX="4272" custLinFactNeighborY="13736">
        <dgm:presLayoutVars>
          <dgm:bulletEnabled val="1"/>
        </dgm:presLayoutVars>
      </dgm:prSet>
      <dgm:spPr/>
    </dgm:pt>
    <dgm:pt modelId="{8394E391-704D-4AAD-8F58-D377B156A53D}" type="pres">
      <dgm:prSet presAssocID="{25E3EC8F-99F1-4A9C-A56F-C3E367BB7CF3}" presName="rect2" presStyleLbl="fgImgPlace1" presStyleIdx="0" presStyleCnt="3" custScaleX="101441" custScaleY="66303" custLinFactNeighborX="2429" custLinFactNeighborY="14568"/>
      <dgm:spPr>
        <a:blipFill>
          <a:blip xmlns:r="http://schemas.openxmlformats.org/officeDocument/2006/relationships">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l="-2000" r="-2000"/>
          </a:stretch>
        </a:blipFill>
      </dgm:spPr>
      <dgm:extLst>
        <a:ext uri="{E40237B7-FDA0-4F09-8148-C483321AD2D9}">
          <dgm14:cNvPr xmlns:dgm14="http://schemas.microsoft.com/office/drawing/2010/diagram" id="0" name="" descr="Medical"/>
        </a:ext>
      </dgm:extLst>
    </dgm:pt>
    <dgm:pt modelId="{0C305414-C4AD-4345-A9D5-A0338A4E219A}" type="pres">
      <dgm:prSet presAssocID="{8D08B5E7-EEA2-467F-BD34-56D1449C9E3E}" presName="sibTrans" presStyleCnt="0"/>
      <dgm:spPr/>
    </dgm:pt>
    <dgm:pt modelId="{E1AD7B70-2FFB-47D7-8379-6FB8F1665A86}" type="pres">
      <dgm:prSet presAssocID="{E7346757-F5B7-4D49-B414-538BE6712BD7}" presName="composite" presStyleCnt="0"/>
      <dgm:spPr/>
    </dgm:pt>
    <dgm:pt modelId="{4FFDE9CE-5EEE-46D7-A8CE-01D11BAC5CB7}" type="pres">
      <dgm:prSet presAssocID="{E7346757-F5B7-4D49-B414-538BE6712BD7}" presName="rect1" presStyleLbl="trAlignAcc1" presStyleIdx="1" presStyleCnt="3" custLinFactNeighborX="4118" custLinFactNeighborY="3044">
        <dgm:presLayoutVars>
          <dgm:bulletEnabled val="1"/>
        </dgm:presLayoutVars>
      </dgm:prSet>
      <dgm:spPr/>
    </dgm:pt>
    <dgm:pt modelId="{CD441B49-FFD4-4299-87DA-E1FC447A4575}" type="pres">
      <dgm:prSet presAssocID="{E7346757-F5B7-4D49-B414-538BE6712BD7}" presName="rect2" presStyleLbl="fgImgPlace1" presStyleIdx="1" presStyleCnt="3" custScaleX="91378" custScaleY="66303" custLinFactNeighborX="-3643" custLinFactNeighborY="10121"/>
      <dgm:spPr>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000" r="-2000"/>
          </a:stretch>
        </a:blipFill>
      </dgm:spPr>
      <dgm:extLst>
        <a:ext uri="{E40237B7-FDA0-4F09-8148-C483321AD2D9}">
          <dgm14:cNvPr xmlns:dgm14="http://schemas.microsoft.com/office/drawing/2010/diagram" id="0" name="" descr="Microscope"/>
        </a:ext>
      </dgm:extLst>
    </dgm:pt>
    <dgm:pt modelId="{0BD3C865-94D0-4B12-8B88-3150F9F35689}" type="pres">
      <dgm:prSet presAssocID="{F1FEFA78-004D-4B52-A2DA-95B320C4D820}" presName="sibTrans" presStyleCnt="0"/>
      <dgm:spPr/>
    </dgm:pt>
    <dgm:pt modelId="{EB7DEC5A-B673-48D7-AA2B-BBC961F5F5D3}" type="pres">
      <dgm:prSet presAssocID="{259619C5-CD5E-4D4A-A7EF-7FBA570DCAB2}" presName="composite" presStyleCnt="0"/>
      <dgm:spPr/>
    </dgm:pt>
    <dgm:pt modelId="{82FD7BEC-D044-4F94-84A0-095ED31048BF}" type="pres">
      <dgm:prSet presAssocID="{259619C5-CD5E-4D4A-A7EF-7FBA570DCAB2}" presName="rect1" presStyleLbl="trAlignAcc1" presStyleIdx="2" presStyleCnt="3" custLinFactNeighborX="5428" custLinFactNeighborY="-6048">
        <dgm:presLayoutVars>
          <dgm:bulletEnabled val="1"/>
        </dgm:presLayoutVars>
      </dgm:prSet>
      <dgm:spPr/>
    </dgm:pt>
    <dgm:pt modelId="{51BACB8A-0F0F-4289-ADA1-844386881864}" type="pres">
      <dgm:prSet presAssocID="{259619C5-CD5E-4D4A-A7EF-7FBA570DCAB2}" presName="rect2" presStyleLbl="fgImgPlace1" presStyleIdx="2" presStyleCnt="3" custScaleX="91301" custScaleY="59611"/>
      <dgm:spPr>
        <a:blipFill>
          <a:blip xmlns:r="http://schemas.openxmlformats.org/officeDocument/2006/relationships">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3000" r="-3000"/>
          </a:stretch>
        </a:blipFill>
      </dgm:spPr>
      <dgm:extLst>
        <a:ext uri="{E40237B7-FDA0-4F09-8148-C483321AD2D9}">
          <dgm14:cNvPr xmlns:dgm14="http://schemas.microsoft.com/office/drawing/2010/diagram" id="0" name="" descr="Diploma"/>
        </a:ext>
      </dgm:extLst>
    </dgm:pt>
  </dgm:ptLst>
  <dgm:cxnLst>
    <dgm:cxn modelId="{01A63246-1FC5-4A43-A8B2-828629169BD7}" type="presOf" srcId="{25E3EC8F-99F1-4A9C-A56F-C3E367BB7CF3}" destId="{EDC0D182-DAB5-4F17-9D52-AABEDB1C30AF}" srcOrd="0" destOrd="0" presId="urn:microsoft.com/office/officeart/2008/layout/PictureStrips"/>
    <dgm:cxn modelId="{921EFB50-D6AB-4336-A745-C2043A680D0B}" srcId="{DAF25224-F13B-47F8-BA58-629C4E8A985C}" destId="{E7346757-F5B7-4D49-B414-538BE6712BD7}" srcOrd="1" destOrd="0" parTransId="{947A6DA6-2374-4A69-8294-1538E53CC9F5}" sibTransId="{F1FEFA78-004D-4B52-A2DA-95B320C4D820}"/>
    <dgm:cxn modelId="{AC31F755-0EA9-490D-852A-664E842E7F3E}" type="presOf" srcId="{DAF25224-F13B-47F8-BA58-629C4E8A985C}" destId="{5E95B5FF-B5BA-44CC-8714-5163469F6B0D}" srcOrd="0" destOrd="0" presId="urn:microsoft.com/office/officeart/2008/layout/PictureStrips"/>
    <dgm:cxn modelId="{B596347C-A4A6-4FD6-935B-39D1AD56DCF6}" type="presOf" srcId="{E7346757-F5B7-4D49-B414-538BE6712BD7}" destId="{4FFDE9CE-5EEE-46D7-A8CE-01D11BAC5CB7}" srcOrd="0" destOrd="0" presId="urn:microsoft.com/office/officeart/2008/layout/PictureStrips"/>
    <dgm:cxn modelId="{8493D2C6-87DB-4B2C-B738-3472DA945DA1}" srcId="{DAF25224-F13B-47F8-BA58-629C4E8A985C}" destId="{259619C5-CD5E-4D4A-A7EF-7FBA570DCAB2}" srcOrd="2" destOrd="0" parTransId="{AB78637C-B018-440B-9485-E7C16B6912FD}" sibTransId="{B2BD0D64-0CC8-4AD5-8D4F-0B67F85E98BC}"/>
    <dgm:cxn modelId="{F76C1BDC-A5D6-434F-85DB-47A47914FCF0}" srcId="{DAF25224-F13B-47F8-BA58-629C4E8A985C}" destId="{25E3EC8F-99F1-4A9C-A56F-C3E367BB7CF3}" srcOrd="0" destOrd="0" parTransId="{73681165-7F2A-4D26-ACE4-BD7131EACCAF}" sibTransId="{8D08B5E7-EEA2-467F-BD34-56D1449C9E3E}"/>
    <dgm:cxn modelId="{4E801EF8-A5CC-4062-95E7-8FF5AD66B574}" type="presOf" srcId="{259619C5-CD5E-4D4A-A7EF-7FBA570DCAB2}" destId="{82FD7BEC-D044-4F94-84A0-095ED31048BF}" srcOrd="0" destOrd="0" presId="urn:microsoft.com/office/officeart/2008/layout/PictureStrips"/>
    <dgm:cxn modelId="{EE514F87-DCE3-4299-95B8-A5D7B6291C46}" type="presParOf" srcId="{5E95B5FF-B5BA-44CC-8714-5163469F6B0D}" destId="{8F07DFA5-2CA2-43D6-841B-4421AC15C487}" srcOrd="0" destOrd="0" presId="urn:microsoft.com/office/officeart/2008/layout/PictureStrips"/>
    <dgm:cxn modelId="{50BD07CE-0A63-43DF-98E5-57D09753C941}" type="presParOf" srcId="{8F07DFA5-2CA2-43D6-841B-4421AC15C487}" destId="{EDC0D182-DAB5-4F17-9D52-AABEDB1C30AF}" srcOrd="0" destOrd="0" presId="urn:microsoft.com/office/officeart/2008/layout/PictureStrips"/>
    <dgm:cxn modelId="{3E478262-CFF7-4189-B6F9-2C7E6FE0683D}" type="presParOf" srcId="{8F07DFA5-2CA2-43D6-841B-4421AC15C487}" destId="{8394E391-704D-4AAD-8F58-D377B156A53D}" srcOrd="1" destOrd="0" presId="urn:microsoft.com/office/officeart/2008/layout/PictureStrips"/>
    <dgm:cxn modelId="{3D2B43BD-4FEA-4DD7-8DC1-F393996E099D}" type="presParOf" srcId="{5E95B5FF-B5BA-44CC-8714-5163469F6B0D}" destId="{0C305414-C4AD-4345-A9D5-A0338A4E219A}" srcOrd="1" destOrd="0" presId="urn:microsoft.com/office/officeart/2008/layout/PictureStrips"/>
    <dgm:cxn modelId="{4D753FB4-1076-4916-83E6-B2B3CE1CC9CA}" type="presParOf" srcId="{5E95B5FF-B5BA-44CC-8714-5163469F6B0D}" destId="{E1AD7B70-2FFB-47D7-8379-6FB8F1665A86}" srcOrd="2" destOrd="0" presId="urn:microsoft.com/office/officeart/2008/layout/PictureStrips"/>
    <dgm:cxn modelId="{82109FDE-2F25-420A-B75D-451B615957A1}" type="presParOf" srcId="{E1AD7B70-2FFB-47D7-8379-6FB8F1665A86}" destId="{4FFDE9CE-5EEE-46D7-A8CE-01D11BAC5CB7}" srcOrd="0" destOrd="0" presId="urn:microsoft.com/office/officeart/2008/layout/PictureStrips"/>
    <dgm:cxn modelId="{094FCA1B-AD35-4CA1-9F84-D75BDD118FAA}" type="presParOf" srcId="{E1AD7B70-2FFB-47D7-8379-6FB8F1665A86}" destId="{CD441B49-FFD4-4299-87DA-E1FC447A4575}" srcOrd="1" destOrd="0" presId="urn:microsoft.com/office/officeart/2008/layout/PictureStrips"/>
    <dgm:cxn modelId="{AFA6BBF9-B5C1-48CA-BA92-426B52ECDA09}" type="presParOf" srcId="{5E95B5FF-B5BA-44CC-8714-5163469F6B0D}" destId="{0BD3C865-94D0-4B12-8B88-3150F9F35689}" srcOrd="3" destOrd="0" presId="urn:microsoft.com/office/officeart/2008/layout/PictureStrips"/>
    <dgm:cxn modelId="{BF01AEE4-84D1-470E-B6F2-56AEDE3AA52A}" type="presParOf" srcId="{5E95B5FF-B5BA-44CC-8714-5163469F6B0D}" destId="{EB7DEC5A-B673-48D7-AA2B-BBC961F5F5D3}" srcOrd="4" destOrd="0" presId="urn:microsoft.com/office/officeart/2008/layout/PictureStrips"/>
    <dgm:cxn modelId="{45B3E55C-E652-49E0-8030-35E800080371}" type="presParOf" srcId="{EB7DEC5A-B673-48D7-AA2B-BBC961F5F5D3}" destId="{82FD7BEC-D044-4F94-84A0-095ED31048BF}" srcOrd="0" destOrd="0" presId="urn:microsoft.com/office/officeart/2008/layout/PictureStrips"/>
    <dgm:cxn modelId="{300F882A-7732-4D0D-9C17-265202428F12}" type="presParOf" srcId="{EB7DEC5A-B673-48D7-AA2B-BBC961F5F5D3}" destId="{51BACB8A-0F0F-4289-ADA1-844386881864}"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0D182-DAB5-4F17-9D52-AABEDB1C30AF}">
      <dsp:nvSpPr>
        <dsp:cNvPr id="0" name=""/>
        <dsp:cNvSpPr/>
      </dsp:nvSpPr>
      <dsp:spPr>
        <a:xfrm>
          <a:off x="621409" y="412193"/>
          <a:ext cx="3861816" cy="1206817"/>
        </a:xfrm>
        <a:prstGeom prst="rect">
          <a:avLst/>
        </a:prstGeom>
        <a:no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817418"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effectLst>
                <a:outerShdw blurRad="60007" dir="1500000" sy="-30000" kx="800400" algn="bl" rotWithShape="0">
                  <a:prstClr val="black">
                    <a:alpha val="20000"/>
                  </a:prstClr>
                </a:outerShdw>
              </a:effectLst>
            </a:rPr>
            <a:t>Patient Care</a:t>
          </a:r>
        </a:p>
      </dsp:txBody>
      <dsp:txXfrm>
        <a:off x="621409" y="412193"/>
        <a:ext cx="3861816" cy="1206817"/>
      </dsp:txXfrm>
    </dsp:sp>
    <dsp:sp modelId="{8394E391-704D-4AAD-8F58-D377B156A53D}">
      <dsp:nvSpPr>
        <dsp:cNvPr id="0" name=""/>
        <dsp:cNvSpPr/>
      </dsp:nvSpPr>
      <dsp:spPr>
        <a:xfrm>
          <a:off x="309956" y="470203"/>
          <a:ext cx="856945" cy="840164"/>
        </a:xfrm>
        <a:prstGeom prst="rect">
          <a:avLst/>
        </a:prstGeom>
        <a:blipFill>
          <a:blip xmlns:r="http://schemas.openxmlformats.org/officeDocument/2006/relationships">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l="-2000" r="-2000"/>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FDE9CE-5EEE-46D7-A8CE-01D11BAC5CB7}">
      <dsp:nvSpPr>
        <dsp:cNvPr id="0" name=""/>
        <dsp:cNvSpPr/>
      </dsp:nvSpPr>
      <dsp:spPr>
        <a:xfrm>
          <a:off x="594209" y="1628091"/>
          <a:ext cx="3861816" cy="1206817"/>
        </a:xfrm>
        <a:prstGeom prst="rect">
          <a:avLst/>
        </a:prstGeom>
        <a:no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817418"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effectLst>
                <a:outerShdw blurRad="60007" dir="1500000" sy="-30000" kx="800400" algn="bl" rotWithShape="0">
                  <a:prstClr val="black">
                    <a:alpha val="20000"/>
                  </a:prstClr>
                </a:outerShdw>
              </a:effectLst>
            </a:rPr>
            <a:t>Research</a:t>
          </a:r>
        </a:p>
      </dsp:txBody>
      <dsp:txXfrm>
        <a:off x="594209" y="1628091"/>
        <a:ext cx="3861816" cy="1206817"/>
      </dsp:txXfrm>
    </dsp:sp>
    <dsp:sp modelId="{CD441B49-FFD4-4299-87DA-E1FC447A4575}">
      <dsp:nvSpPr>
        <dsp:cNvPr id="0" name=""/>
        <dsp:cNvSpPr/>
      </dsp:nvSpPr>
      <dsp:spPr>
        <a:xfrm>
          <a:off x="279914" y="1758784"/>
          <a:ext cx="771936" cy="840164"/>
        </a:xfrm>
        <a:prstGeom prst="rect">
          <a:avLst/>
        </a:prstGeom>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000" r="-2000"/>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FD7BEC-D044-4F94-84A0-095ED31048BF}">
      <dsp:nvSpPr>
        <dsp:cNvPr id="0" name=""/>
        <dsp:cNvSpPr/>
      </dsp:nvSpPr>
      <dsp:spPr>
        <a:xfrm>
          <a:off x="644636" y="2863299"/>
          <a:ext cx="3861816" cy="1206817"/>
        </a:xfrm>
        <a:prstGeom prst="rect">
          <a:avLst/>
        </a:prstGeom>
        <a:no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817418"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effectLst>
                <a:outerShdw blurRad="60007" dir="1500000" sy="-30000" kx="800400" algn="bl" rotWithShape="0">
                  <a:prstClr val="black">
                    <a:alpha val="20000"/>
                  </a:prstClr>
                </a:outerShdw>
              </a:effectLst>
            </a:rPr>
            <a:t>Education</a:t>
          </a:r>
        </a:p>
      </dsp:txBody>
      <dsp:txXfrm>
        <a:off x="644636" y="2863299"/>
        <a:ext cx="3861816" cy="1206817"/>
      </dsp:txXfrm>
    </dsp:sp>
    <dsp:sp modelId="{51BACB8A-0F0F-4289-ADA1-844386881864}">
      <dsp:nvSpPr>
        <dsp:cNvPr id="0" name=""/>
        <dsp:cNvSpPr/>
      </dsp:nvSpPr>
      <dsp:spPr>
        <a:xfrm>
          <a:off x="310851" y="3017865"/>
          <a:ext cx="771285" cy="755365"/>
        </a:xfrm>
        <a:prstGeom prst="rect">
          <a:avLst/>
        </a:prstGeom>
        <a:blipFill>
          <a:blip xmlns:r="http://schemas.openxmlformats.org/officeDocument/2006/relationships">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3000" r="-3000"/>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7B9D21-07D8-4888-A138-F66E619FAB3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AE2D-1ACE-4BB1-9E04-34F03DBA4AD2}" type="slidenum">
              <a:rPr lang="en-US" smtClean="0"/>
              <a:t>‹#›</a:t>
            </a:fld>
            <a:endParaRPr lang="en-US"/>
          </a:p>
        </p:txBody>
      </p:sp>
    </p:spTree>
    <p:extLst>
      <p:ext uri="{BB962C8B-B14F-4D97-AF65-F5344CB8AC3E}">
        <p14:creationId xmlns:p14="http://schemas.microsoft.com/office/powerpoint/2010/main" val="9984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1DAE4-2640-3F47-B212-85BCFB442E7D}" type="slidenum">
              <a:rPr lang="en-US" smtClean="0"/>
              <a:t>1</a:t>
            </a:fld>
            <a:endParaRPr lang="en-US"/>
          </a:p>
        </p:txBody>
      </p:sp>
    </p:spTree>
    <p:extLst>
      <p:ext uri="{BB962C8B-B14F-4D97-AF65-F5344CB8AC3E}">
        <p14:creationId xmlns:p14="http://schemas.microsoft.com/office/powerpoint/2010/main" val="35336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Bring up clerkship as student</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school has their own process, but these are some generic requirements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taking national boards, most clerks do well because they are getting so much exposure; more </a:t>
            </a:r>
            <a:r>
              <a:rPr lang="en-US" err="1"/>
              <a:t>comforable</a:t>
            </a:r>
            <a:r>
              <a:rPr lang="en-US"/>
              <a:t> performing on the spot in part 4</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 Care</a:t>
            </a:r>
          </a:p>
          <a:p>
            <a:pPr marL="0" indent="0" algn="l">
              <a:lnSpc>
                <a:spcPct val="104000"/>
              </a:lnSpc>
              <a:buNone/>
            </a:pPr>
            <a:r>
              <a:rPr lang="en-US" sz="800">
                <a:solidFill>
                  <a:srgbClr val="3C3939"/>
                </a:solidFill>
                <a:latin typeface="Roboto" pitchFamily="34" charset="0"/>
                <a:ea typeface="Roboto" pitchFamily="34" charset="-122"/>
                <a:cs typeface="Roboto" pitchFamily="34" charset="-120"/>
              </a:rPr>
              <a:t>~2–3 new consults/day (60 min) + ~8 follow-ups/day (30 min) with graduated supervision</a:t>
            </a:r>
          </a:p>
          <a:p>
            <a:pPr marL="0" marR="0" lvl="0" indent="0" algn="l" defTabSz="914400" rtl="0" eaLnBrk="1" fontAlgn="auto" latinLnBrk="0" hangingPunct="1">
              <a:lnSpc>
                <a:spcPct val="104000"/>
              </a:lnSpc>
              <a:spcBef>
                <a:spcPts val="0"/>
              </a:spcBef>
              <a:spcAft>
                <a:spcPts val="0"/>
              </a:spcAft>
              <a:buClrTx/>
              <a:buSzTx/>
              <a:buFontTx/>
              <a:buNone/>
              <a:tabLst/>
              <a:defRPr/>
            </a:pPr>
            <a:r>
              <a:rPr lang="en-US" sz="800">
                <a:solidFill>
                  <a:srgbClr val="1B1B27"/>
                </a:solidFill>
                <a:latin typeface="Raleway" pitchFamily="34" charset="0"/>
                <a:ea typeface="Raleway" pitchFamily="34" charset="-122"/>
                <a:cs typeface="Raleway" pitchFamily="34" charset="-120"/>
              </a:rPr>
              <a:t>Interprofessional Rotations</a:t>
            </a:r>
            <a:endParaRPr lang="en-US" sz="800"/>
          </a:p>
          <a:p>
            <a:pPr marL="0" marR="0" lvl="0" indent="0" algn="l" defTabSz="914400" rtl="0" eaLnBrk="1" fontAlgn="auto" latinLnBrk="0" hangingPunct="1">
              <a:lnSpc>
                <a:spcPct val="104000"/>
              </a:lnSpc>
              <a:spcBef>
                <a:spcPts val="0"/>
              </a:spcBef>
              <a:spcAft>
                <a:spcPts val="0"/>
              </a:spcAft>
              <a:buClrTx/>
              <a:buSzTx/>
              <a:buFontTx/>
              <a:buNone/>
              <a:tabLst/>
              <a:defRPr/>
            </a:pPr>
            <a:r>
              <a:rPr lang="en-US" sz="700">
                <a:solidFill>
                  <a:srgbClr val="3C3939"/>
                </a:solidFill>
                <a:latin typeface="Roboto" pitchFamily="34" charset="0"/>
                <a:ea typeface="Roboto" pitchFamily="34" charset="-122"/>
                <a:cs typeface="Roboto" pitchFamily="34" charset="-120"/>
              </a:rPr>
              <a:t>  Primary Care, Emergency Dept, Pain Psychology, Rheumatology, Radiology, PT, PM&amp;R, Spinal Cord Injury, and more</a:t>
            </a:r>
          </a:p>
          <a:p>
            <a:pPr marL="0" marR="0" lvl="0" indent="0" algn="l" defTabSz="914400" rtl="0" eaLnBrk="1" fontAlgn="auto" latinLnBrk="0" hangingPunct="1">
              <a:lnSpc>
                <a:spcPct val="104000"/>
              </a:lnSpc>
              <a:spcBef>
                <a:spcPts val="0"/>
              </a:spcBef>
              <a:spcAft>
                <a:spcPts val="0"/>
              </a:spcAft>
              <a:buClrTx/>
              <a:buSzTx/>
              <a:buFontTx/>
              <a:buNone/>
              <a:tabLst/>
              <a:defRPr/>
            </a:pPr>
            <a:r>
              <a:rPr lang="en-US" sz="700">
                <a:solidFill>
                  <a:srgbClr val="1B1B27"/>
                </a:solidFill>
                <a:latin typeface="Raleway" pitchFamily="34" charset="0"/>
                <a:ea typeface="Raleway" pitchFamily="34" charset="-122"/>
                <a:cs typeface="Raleway" pitchFamily="34" charset="-120"/>
              </a:rPr>
              <a:t>Scholarly Activities</a:t>
            </a:r>
            <a:endParaRPr lang="en-US" sz="700"/>
          </a:p>
          <a:p>
            <a:pPr marL="0" marR="0" lvl="0" indent="0" algn="l" defTabSz="914400" rtl="0" eaLnBrk="1" fontAlgn="auto" latinLnBrk="0" hangingPunct="1">
              <a:lnSpc>
                <a:spcPct val="104000"/>
              </a:lnSpc>
              <a:spcBef>
                <a:spcPts val="0"/>
              </a:spcBef>
              <a:spcAft>
                <a:spcPts val="0"/>
              </a:spcAft>
              <a:buClrTx/>
              <a:buSzTx/>
              <a:buFontTx/>
              <a:buNone/>
              <a:tabLst/>
              <a:defRPr/>
            </a:pPr>
            <a:r>
              <a:rPr lang="en-US" sz="700">
                <a:solidFill>
                  <a:srgbClr val="3C3939"/>
                </a:solidFill>
                <a:latin typeface="Roboto" pitchFamily="34" charset="0"/>
                <a:ea typeface="Roboto" pitchFamily="34" charset="-122"/>
                <a:cs typeface="Roboto" pitchFamily="34" charset="-120"/>
              </a:rPr>
              <a:t>EBM projects, VA Grand Rounds, peer-reviewed publications, and teaching medical and chiropractic residents</a:t>
            </a:r>
          </a:p>
          <a:p>
            <a:pPr marL="0" marR="0" lvl="0" indent="0" algn="l" defTabSz="914400" rtl="0" eaLnBrk="1" fontAlgn="auto" latinLnBrk="0" hangingPunct="1">
              <a:lnSpc>
                <a:spcPct val="104000"/>
              </a:lnSpc>
              <a:spcBef>
                <a:spcPts val="0"/>
              </a:spcBef>
              <a:spcAft>
                <a:spcPts val="0"/>
              </a:spcAft>
              <a:buClrTx/>
              <a:buSzTx/>
              <a:buFontTx/>
              <a:buNone/>
              <a:tabLst/>
              <a:defRPr/>
            </a:pPr>
            <a:endParaRPr lang="en-US" sz="700">
              <a:solidFill>
                <a:srgbClr val="3C3939"/>
              </a:solidFill>
              <a:latin typeface="Roboto" pitchFamily="34" charset="0"/>
              <a:ea typeface="Roboto" pitchFamily="34" charset="-122"/>
              <a:cs typeface="Roboto" pitchFamily="34" charset="-120"/>
            </a:endParaRPr>
          </a:p>
          <a:p>
            <a:pPr marL="183515" indent="-170815">
              <a:lnSpc>
                <a:spcPct val="100000"/>
              </a:lnSpc>
              <a:spcBef>
                <a:spcPts val="300"/>
              </a:spcBef>
              <a:buClr>
                <a:srgbClr val="0083BD"/>
              </a:buClr>
              <a:buChar char="•"/>
              <a:tabLst>
                <a:tab pos="183515" algn="l"/>
              </a:tabLst>
            </a:pPr>
            <a:r>
              <a:rPr lang="en-US" sz="900" b="1">
                <a:latin typeface="Arial"/>
              </a:rPr>
              <a:t>Clinical Excellence</a:t>
            </a:r>
          </a:p>
          <a:p>
            <a:pPr marL="526415" indent="-170815">
              <a:lnSpc>
                <a:spcPct val="100000"/>
              </a:lnSpc>
              <a:spcBef>
                <a:spcPts val="150"/>
              </a:spcBef>
              <a:buClr>
                <a:srgbClr val="0083BD"/>
              </a:buClr>
              <a:buSzPct val="79166"/>
              <a:buFont typeface="Courier New"/>
              <a:buChar char="o"/>
              <a:tabLst>
                <a:tab pos="526415" algn="l"/>
              </a:tabLst>
            </a:pPr>
            <a:r>
              <a:rPr lang="en-US" sz="800">
                <a:latin typeface="Arial"/>
              </a:rPr>
              <a:t>High-volume, complex patient population — a rapid accelerator for clinical skill</a:t>
            </a:r>
          </a:p>
          <a:p>
            <a:pPr marL="526415" indent="-170815">
              <a:lnSpc>
                <a:spcPct val="100000"/>
              </a:lnSpc>
              <a:spcBef>
                <a:spcPts val="150"/>
              </a:spcBef>
              <a:buClr>
                <a:srgbClr val="0083BD"/>
              </a:buClr>
              <a:buSzPct val="79166"/>
              <a:buFont typeface="Courier New"/>
              <a:buChar char="o"/>
              <a:tabLst>
                <a:tab pos="526415" algn="l"/>
              </a:tabLst>
            </a:pPr>
            <a:r>
              <a:rPr lang="en-US" sz="800">
                <a:latin typeface="Arial"/>
              </a:rPr>
              <a:t>Advanced diagnostic skills, EHR proficiency, and evidence-based practice mastery</a:t>
            </a:r>
          </a:p>
          <a:p>
            <a:pPr marL="183515" indent="-170815">
              <a:lnSpc>
                <a:spcPct val="100000"/>
              </a:lnSpc>
              <a:spcBef>
                <a:spcPts val="400"/>
              </a:spcBef>
              <a:buClr>
                <a:srgbClr val="0083BD"/>
              </a:buClr>
              <a:buChar char="•"/>
              <a:tabLst>
                <a:tab pos="183515" algn="l"/>
              </a:tabLst>
            </a:pPr>
            <a:r>
              <a:rPr lang="en-US" sz="900" b="1">
                <a:latin typeface="Arial"/>
              </a:rPr>
              <a:t>Professional Development</a:t>
            </a:r>
          </a:p>
          <a:p>
            <a:pPr marL="526415" indent="-170815">
              <a:lnSpc>
                <a:spcPct val="100000"/>
              </a:lnSpc>
              <a:spcBef>
                <a:spcPts val="150"/>
              </a:spcBef>
              <a:buClr>
                <a:srgbClr val="0083BD"/>
              </a:buClr>
              <a:buSzPct val="79166"/>
              <a:buFont typeface="Courier New"/>
              <a:buChar char="o"/>
              <a:tabLst>
                <a:tab pos="526415" algn="l"/>
              </a:tabLst>
            </a:pPr>
            <a:r>
              <a:rPr lang="en-US" sz="800">
                <a:latin typeface="Arial"/>
              </a:rPr>
              <a:t>Research involvement, quality improvement projects, and peer-reviewed publication opportunities</a:t>
            </a:r>
          </a:p>
          <a:p>
            <a:pPr marL="526415" indent="-170815">
              <a:lnSpc>
                <a:spcPct val="100000"/>
              </a:lnSpc>
              <a:spcBef>
                <a:spcPts val="150"/>
              </a:spcBef>
              <a:buClr>
                <a:srgbClr val="0083BD"/>
              </a:buClr>
              <a:buSzPct val="79166"/>
              <a:buFont typeface="Courier New"/>
              <a:buChar char="o"/>
              <a:tabLst>
                <a:tab pos="526415" algn="l"/>
              </a:tabLst>
            </a:pPr>
            <a:r>
              <a:rPr lang="en-US" sz="800">
                <a:latin typeface="Arial"/>
              </a:rPr>
              <a:t>Leadership training: committee service, student supervision, case conferencing</a:t>
            </a:r>
          </a:p>
          <a:p>
            <a:pPr marL="0" marR="0" lvl="0" indent="0" algn="l" defTabSz="914400" rtl="0" eaLnBrk="1" fontAlgn="auto" latinLnBrk="0" hangingPunct="1">
              <a:lnSpc>
                <a:spcPct val="104000"/>
              </a:lnSpc>
              <a:spcBef>
                <a:spcPts val="0"/>
              </a:spcBef>
              <a:spcAft>
                <a:spcPts val="0"/>
              </a:spcAft>
              <a:buClrTx/>
              <a:buSzTx/>
              <a:buFontTx/>
              <a:buNone/>
              <a:tabLst/>
              <a:defRPr/>
            </a:pPr>
            <a:endParaRPr lang="en-US" sz="700"/>
          </a:p>
          <a:p>
            <a:pPr marL="0" marR="0" lvl="0" indent="0" algn="l" defTabSz="914400" rtl="0" eaLnBrk="1" fontAlgn="auto" latinLnBrk="0" hangingPunct="1">
              <a:lnSpc>
                <a:spcPct val="104000"/>
              </a:lnSpc>
              <a:spcBef>
                <a:spcPts val="0"/>
              </a:spcBef>
              <a:spcAft>
                <a:spcPts val="0"/>
              </a:spcAft>
              <a:buClrTx/>
              <a:buSzTx/>
              <a:buFontTx/>
              <a:buNone/>
              <a:tabLst/>
              <a:defRPr/>
            </a:pPr>
            <a:endParaRPr lang="en-US" sz="700"/>
          </a:p>
          <a:p>
            <a:pPr marL="0" indent="0" algn="l">
              <a:lnSpc>
                <a:spcPct val="104000"/>
              </a:lnSpc>
              <a:buNone/>
            </a:pPr>
            <a:endParaRPr lang="en-US" sz="80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C553E9-D74D-41AF-88EB-65570FED3DEF}" type="slidenum">
              <a:rPr lang="en-US" smtClean="0"/>
              <a:t>23</a:t>
            </a:fld>
            <a:endParaRPr lang="en-US"/>
          </a:p>
        </p:txBody>
      </p:sp>
    </p:spTree>
    <p:extLst>
      <p:ext uri="{BB962C8B-B14F-4D97-AF65-F5344CB8AC3E}">
        <p14:creationId xmlns:p14="http://schemas.microsoft.com/office/powerpoint/2010/main" val="2459924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4F3B79-0C1A-4602-8687-B45BBD9AD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5217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Promotes an even playing field</a:t>
            </a:r>
          </a:p>
          <a:p>
            <a:pPr lvl="1"/>
            <a:r>
              <a:rPr lang="en-US"/>
              <a:t>All participants adhere to the same rules and deadlines</a:t>
            </a:r>
          </a:p>
          <a:p>
            <a:pPr lvl="1"/>
            <a:r>
              <a:rPr lang="en-US"/>
              <a:t>Applicants and programs can consider all options before making ranking decisions</a:t>
            </a:r>
          </a:p>
          <a:p>
            <a:r>
              <a:rPr lang="en-US"/>
              <a:t>Eliminates undesired occurrences including</a:t>
            </a:r>
          </a:p>
          <a:p>
            <a:pPr lvl="1"/>
            <a:r>
              <a:rPr lang="en-US"/>
              <a:t>“Exploding” program offers that expire quickly</a:t>
            </a:r>
          </a:p>
          <a:p>
            <a:pPr lvl="1"/>
            <a:r>
              <a:rPr lang="en-US"/>
              <a:t>Applicants holding multiple offers or reneging on accepted offers</a:t>
            </a:r>
          </a:p>
          <a:p>
            <a:pPr lvl="1"/>
            <a:r>
              <a:rPr lang="en-US"/>
              <a:t>Programs extending early offers to get the best candidates </a:t>
            </a:r>
          </a:p>
          <a:p>
            <a:r>
              <a:rPr lang="en-US"/>
              <a:t>Provides an efficient online portal </a:t>
            </a:r>
          </a:p>
          <a:p>
            <a:pPr lvl="1"/>
            <a:r>
              <a:rPr lang="en-US"/>
              <a:t>Applicants</a:t>
            </a:r>
          </a:p>
          <a:p>
            <a:pPr lvl="1"/>
            <a:r>
              <a:rPr lang="en-US"/>
              <a:t>Reference writers</a:t>
            </a:r>
          </a:p>
          <a:p>
            <a:pPr lvl="1"/>
            <a:r>
              <a:rPr lang="en-US"/>
              <a:t>Programs</a:t>
            </a:r>
          </a:p>
          <a:p>
            <a:endParaRPr lang="en-US"/>
          </a:p>
        </p:txBody>
      </p:sp>
      <p:sp>
        <p:nvSpPr>
          <p:cNvPr id="4" name="Slide Number Placeholder 3"/>
          <p:cNvSpPr>
            <a:spLocks noGrp="1"/>
          </p:cNvSpPr>
          <p:nvPr>
            <p:ph type="sldNum" sz="quarter" idx="5"/>
          </p:nvPr>
        </p:nvSpPr>
        <p:spPr/>
        <p:txBody>
          <a:bodyPr/>
          <a:lstStyle/>
          <a:p>
            <a:fld id="{8E73AE2D-1ACE-4BB1-9E04-34F03DBA4AD2}" type="slidenum">
              <a:rPr lang="en-US" smtClean="0"/>
              <a:t>30</a:t>
            </a:fld>
            <a:endParaRPr lang="en-US"/>
          </a:p>
        </p:txBody>
      </p:sp>
    </p:spTree>
    <p:extLst>
      <p:ext uri="{BB962C8B-B14F-4D97-AF65-F5344CB8AC3E}">
        <p14:creationId xmlns:p14="http://schemas.microsoft.com/office/powerpoint/2010/main" val="4181712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22 programs exist</a:t>
            </a:r>
          </a:p>
          <a:p>
            <a:pPr lvl="1"/>
            <a:r>
              <a:rPr lang="en-US" sz="2000"/>
              <a:t>Most offered at multiple VA locations</a:t>
            </a:r>
          </a:p>
          <a:p>
            <a:r>
              <a:rPr lang="en-US" sz="2400"/>
              <a:t>11 are most suitable for select DC applicants</a:t>
            </a:r>
          </a:p>
          <a:p>
            <a:pPr lvl="1"/>
            <a:r>
              <a:rPr lang="en-US" sz="2000"/>
              <a:t>Beyond the DC degree, a chiropractor must have some experience/skills/training related to the specific content area of the program in order to be competitive </a:t>
            </a:r>
          </a:p>
          <a:p>
            <a:r>
              <a:rPr lang="en-US" sz="2400"/>
              <a:t>4 programs have accepted DCs to date</a:t>
            </a:r>
          </a:p>
          <a:p>
            <a:pPr lvl="1"/>
            <a:r>
              <a:rPr lang="en-US" sz="2000"/>
              <a:t>Very few DCs have applied to any</a:t>
            </a:r>
          </a:p>
          <a:p>
            <a:pPr lvl="0"/>
            <a:r>
              <a:rPr lang="en-US" sz="2000"/>
              <a:t>Some slots for MD/DO/dentists</a:t>
            </a:r>
          </a:p>
          <a:p>
            <a:pPr lvl="0"/>
            <a:r>
              <a:rPr lang="en-US" sz="2000"/>
              <a:t>Some for </a:t>
            </a:r>
            <a:r>
              <a:rPr lang="en-US" sz="2000" b="1"/>
              <a:t>associated health </a:t>
            </a:r>
            <a:r>
              <a:rPr lang="en-US" sz="2000"/>
              <a:t>professionals including psychologists, podiatrists, optometrists, chiropractors, others</a:t>
            </a:r>
          </a:p>
          <a:p>
            <a:pPr lvl="1"/>
            <a:endParaRPr lang="en-US" sz="2000"/>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Yale/ CT VA fellowship. 2 year full time program</a:t>
            </a:r>
          </a:p>
          <a:p>
            <a:r>
              <a:rPr lang="en-US"/>
              <a:t>The Innovations in Musculoskeletal Pain Administration, Analytics, and Care Training (IMPA2CT) fellowship provides advanced training in healthcare policy, administration and informatics related to the nonpharmacologic management of musculoskeletal pain disorders. The program aims to attract DCs of exceptional analytic and interpersonal skills, and develop them into leaders advancing access to chiropractic care and other innovative approaches. The goal of the fellowship is to prepare graduates for future careers in healthcare policy and/or administration at the Federal or State levels.</a:t>
            </a:r>
            <a:br>
              <a:rPr lang="en-US">
                <a:cs typeface="+mn-lt"/>
              </a:rPr>
            </a:br>
            <a:br>
              <a:rPr lang="en-US">
                <a:cs typeface="+mn-lt"/>
              </a:rPr>
            </a:br>
            <a:r>
              <a:rPr lang="en-US"/>
              <a:t>•Project-based work in clinical informatics and health policy</a:t>
            </a:r>
          </a:p>
          <a:p>
            <a:r>
              <a:rPr lang="en-US"/>
              <a:t>• Concurrently enrolled in the Master of Public Health degree program at the Yale School of Public Health</a:t>
            </a:r>
          </a:p>
          <a:p>
            <a:endParaRPr lang="en-US"/>
          </a:p>
          <a:p>
            <a:r>
              <a:rPr lang="en-US"/>
              <a:t>The Harvard/Brigham and </a:t>
            </a:r>
            <a:r>
              <a:rPr lang="en-US" err="1"/>
              <a:t>womens</a:t>
            </a:r>
            <a:r>
              <a:rPr lang="en-US"/>
              <a:t> hospital  3 year full time program</a:t>
            </a:r>
            <a:br>
              <a:rPr lang="en-US">
                <a:cs typeface="+mn-lt"/>
              </a:rPr>
            </a:br>
            <a:r>
              <a:rPr lang="en-US"/>
              <a:t>The Chiropractic Research Fellowship Osher Center for Integrative Health aims to advance chiropractic research through cultivating and mentoring an exceptional candidate in a 3-year postdoctoral program that is focused on the development of research skills to support a career as an independent researcher in clinical musculoskeletal health or pain management research. Secondary opportunities will also be provided for advanced clinical training within a multidisciplinary academic medical clinic. Priority will be given to candidates with existing experience in clinically-related research domains, including clinical, basic, translational, and epidemiological.</a:t>
            </a:r>
          </a:p>
          <a:p>
            <a:endParaRPr lang="en-US"/>
          </a:p>
          <a:p>
            <a:r>
              <a:rPr lang="en-US"/>
              <a:t>• Project-based work in clinical research</a:t>
            </a:r>
          </a:p>
          <a:p>
            <a:r>
              <a:rPr lang="en-US"/>
              <a:t>• Concurrently enrolled in the Master of Public Health degree program at the Harvard T.H. Chan School of Public Health</a:t>
            </a:r>
          </a:p>
        </p:txBody>
      </p:sp>
      <p:sp>
        <p:nvSpPr>
          <p:cNvPr id="4" name="Slide Number Placeholder 3"/>
          <p:cNvSpPr>
            <a:spLocks noGrp="1"/>
          </p:cNvSpPr>
          <p:nvPr>
            <p:ph type="sldNum" sz="quarter" idx="5"/>
          </p:nvPr>
        </p:nvSpPr>
        <p:spPr/>
        <p:txBody>
          <a:bodyPr/>
          <a:lstStyle/>
          <a:p>
            <a:fld id="{8E73AE2D-1ACE-4BB1-9E04-34F03DBA4AD2}" type="slidenum">
              <a:rPr lang="en-US" smtClean="0"/>
              <a:t>35</a:t>
            </a:fld>
            <a:endParaRPr lang="en-US"/>
          </a:p>
        </p:txBody>
      </p:sp>
    </p:spTree>
    <p:extLst>
      <p:ext uri="{BB962C8B-B14F-4D97-AF65-F5344CB8AC3E}">
        <p14:creationId xmlns:p14="http://schemas.microsoft.com/office/powerpoint/2010/main" val="4250876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ea typeface="+mn-lt"/>
                <a:cs typeface="+mn-lt"/>
              </a:rPr>
              <a:t>Integrated healthcare environment</a:t>
            </a:r>
            <a:endParaRPr lang="en-US" sz="1100"/>
          </a:p>
          <a:p>
            <a:r>
              <a:rPr lang="en-US" sz="1100">
                <a:ea typeface="+mn-lt"/>
                <a:cs typeface="+mn-lt"/>
              </a:rPr>
              <a:t>Evidence-based practice</a:t>
            </a:r>
            <a:endParaRPr lang="en-US" sz="1100"/>
          </a:p>
          <a:p>
            <a:pPr marL="12700" marR="5080" indent="2540" algn="l">
              <a:lnSpc>
                <a:spcPct val="100000"/>
              </a:lnSpc>
              <a:spcBef>
                <a:spcPts val="100"/>
              </a:spcBef>
            </a:pPr>
            <a:r>
              <a:rPr lang="en-US" sz="1100">
                <a:ea typeface="+mn-lt"/>
                <a:cs typeface="+mn-lt"/>
              </a:rPr>
              <a:t>Career stability and growth</a:t>
            </a:r>
          </a:p>
          <a:p>
            <a:pPr marL="65405" marR="57785" algn="l">
              <a:lnSpc>
                <a:spcPct val="101299"/>
              </a:lnSpc>
            </a:pPr>
            <a:endParaRPr lang="en-US" sz="1100">
              <a:latin typeface="Georgia"/>
              <a:cs typeface="Georgia"/>
            </a:endParaRPr>
          </a:p>
          <a:p>
            <a:pPr algn="l"/>
            <a:endParaRPr lang="en-US"/>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4F3B79-0C1A-4602-8687-B45BBD9AD2BB}"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312981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572D9-082F-1D83-2075-76F85EDB7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2AB67-B391-EAB7-5BF8-42C1975E65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B560E9-AACF-193F-2BF1-73FD420C5FE5}"/>
              </a:ext>
            </a:extLst>
          </p:cNvPr>
          <p:cNvSpPr>
            <a:spLocks noGrp="1"/>
          </p:cNvSpPr>
          <p:nvPr>
            <p:ph type="body" idx="1"/>
          </p:nvPr>
        </p:nvSpPr>
        <p:spPr/>
        <p:txBody>
          <a:bodyPr/>
          <a:lstStyle/>
          <a:p>
            <a:r>
              <a:rPr lang="en-US"/>
              <a:t>Discussing growth</a:t>
            </a:r>
          </a:p>
          <a:p>
            <a:r>
              <a:rPr lang="en-US"/>
              <a:t>Reiterating trends chiropractic</a:t>
            </a:r>
          </a:p>
          <a:p>
            <a:r>
              <a:rPr lang="en-US"/>
              <a:t>Community care </a:t>
            </a:r>
          </a:p>
          <a:p>
            <a:r>
              <a:rPr lang="en-US"/>
              <a:t>Number of unique patients</a:t>
            </a:r>
          </a:p>
          <a:p>
            <a:r>
              <a:rPr lang="en-US"/>
              <a:t>Only treating 6 % of patients</a:t>
            </a:r>
          </a:p>
        </p:txBody>
      </p:sp>
      <p:sp>
        <p:nvSpPr>
          <p:cNvPr id="4" name="Slide Number Placeholder 3">
            <a:extLst>
              <a:ext uri="{FF2B5EF4-FFF2-40B4-BE49-F238E27FC236}">
                <a16:creationId xmlns:a16="http://schemas.microsoft.com/office/drawing/2014/main" id="{EF11D50C-48DC-4804-A64E-03CE516E1883}"/>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4F3B79-0C1A-4602-8687-B45BBD9AD2BB}"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544294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2A4C7DA9-635C-449E-BC8F-862C397BB53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772297-61BE-45E3-9A87-BDC7F80196C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557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4C7DA9-635C-449E-BC8F-862C397BB53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2536493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4C7DA9-635C-449E-BC8F-862C397BB53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772297-61BE-45E3-9A87-BDC7F80196C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874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A75689F-8B6B-4484-8064-90B4D8FB7C72}"/>
              </a:ext>
            </a:extLst>
          </p:cNvPr>
          <p:cNvSpPr>
            <a:spLocks noGrp="1"/>
          </p:cNvSpPr>
          <p:nvPr>
            <p:ph type="body" sz="quarter" idx="13" hasCustomPrompt="1"/>
          </p:nvPr>
        </p:nvSpPr>
        <p:spPr>
          <a:xfrm>
            <a:off x="1147343" y="2731933"/>
            <a:ext cx="6903253" cy="3350673"/>
          </a:xfrm>
          <a:gradFill>
            <a:gsLst>
              <a:gs pos="0">
                <a:schemeClr val="tx2"/>
              </a:gs>
              <a:gs pos="100000">
                <a:schemeClr val="accent2"/>
              </a:gs>
            </a:gsLst>
            <a:lin ang="14400000" scaled="0"/>
          </a:gradFill>
        </p:spPr>
        <p:txBody>
          <a:bodyPr lIns="576000" tIns="1872000" rIns="576000"/>
          <a:lstStyle>
            <a:lvl1pPr marL="0" indent="0">
              <a:lnSpc>
                <a:spcPts val="2000"/>
              </a:lnSpc>
              <a:buNone/>
              <a:defRPr>
                <a:solidFill>
                  <a:schemeClr val="bg1"/>
                </a:solidFill>
              </a:defRPr>
            </a:lvl1pPr>
          </a:lstStyle>
          <a:p>
            <a:pPr lvl="0"/>
            <a:r>
              <a:rPr lang="en-US"/>
              <a:t>Describe Your Big Idea</a:t>
            </a:r>
          </a:p>
        </p:txBody>
      </p:sp>
      <p:sp>
        <p:nvSpPr>
          <p:cNvPr id="21" name="Picture Placeholder 20">
            <a:extLst>
              <a:ext uri="{FF2B5EF4-FFF2-40B4-BE49-F238E27FC236}">
                <a16:creationId xmlns:a16="http://schemas.microsoft.com/office/drawing/2014/main" id="{C57B9832-0120-4094-8C27-082E3533C5DC}"/>
              </a:ext>
            </a:extLst>
          </p:cNvPr>
          <p:cNvSpPr>
            <a:spLocks noGrp="1"/>
          </p:cNvSpPr>
          <p:nvPr>
            <p:ph type="pic" sz="quarter" idx="12" hasCustomPrompt="1"/>
          </p:nvPr>
        </p:nvSpPr>
        <p:spPr>
          <a:xfrm>
            <a:off x="0" y="0"/>
            <a:ext cx="12012000" cy="6858000"/>
          </a:xfrm>
          <a:custGeom>
            <a:avLst/>
            <a:gdLst>
              <a:gd name="connsiteX0" fmla="*/ 0 w 12012000"/>
              <a:gd name="connsiteY0" fmla="*/ 0 h 6858000"/>
              <a:gd name="connsiteX1" fmla="*/ 8592000 w 12012000"/>
              <a:gd name="connsiteY1" fmla="*/ 0 h 6858000"/>
              <a:gd name="connsiteX2" fmla="*/ 8592000 w 12012000"/>
              <a:gd name="connsiteY2" fmla="*/ 180000 h 6858000"/>
              <a:gd name="connsiteX3" fmla="*/ 12012000 w 12012000"/>
              <a:gd name="connsiteY3" fmla="*/ 180000 h 6858000"/>
              <a:gd name="connsiteX4" fmla="*/ 12012000 w 12012000"/>
              <a:gd name="connsiteY4" fmla="*/ 6678000 h 6858000"/>
              <a:gd name="connsiteX5" fmla="*/ 8592000 w 12012000"/>
              <a:gd name="connsiteY5" fmla="*/ 6678000 h 6858000"/>
              <a:gd name="connsiteX6" fmla="*/ 8592000 w 12012000"/>
              <a:gd name="connsiteY6" fmla="*/ 6858000 h 6858000"/>
              <a:gd name="connsiteX7" fmla="*/ 0 w 1201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12000" h="6858000">
                <a:moveTo>
                  <a:pt x="0" y="0"/>
                </a:moveTo>
                <a:lnTo>
                  <a:pt x="8592000" y="0"/>
                </a:lnTo>
                <a:lnTo>
                  <a:pt x="8592000" y="180000"/>
                </a:lnTo>
                <a:lnTo>
                  <a:pt x="12012000" y="180000"/>
                </a:lnTo>
                <a:lnTo>
                  <a:pt x="12012000" y="6678000"/>
                </a:lnTo>
                <a:lnTo>
                  <a:pt x="8592000" y="6678000"/>
                </a:lnTo>
                <a:lnTo>
                  <a:pt x="8592000" y="6858000"/>
                </a:lnTo>
                <a:lnTo>
                  <a:pt x="0" y="6858000"/>
                </a:lnTo>
                <a:close/>
              </a:path>
            </a:pathLst>
          </a:custGeom>
          <a:noFill/>
        </p:spPr>
        <p:txBody>
          <a:bodyPr wrap="square" lIns="0" tIns="0" rIns="612000" anchor="ctr">
            <a:noAutofit/>
          </a:bodyPr>
          <a:lstStyle>
            <a:lvl1pPr marL="0" indent="0" algn="r">
              <a:lnSpc>
                <a:spcPct val="100000"/>
              </a:lnSpc>
              <a:buNone/>
              <a:defRPr sz="1200" i="1">
                <a:solidFill>
                  <a:schemeClr val="bg1"/>
                </a:solidFill>
              </a:defRPr>
            </a:lvl1pPr>
          </a:lstStyle>
          <a:p>
            <a:r>
              <a:rPr lang="en-US"/>
              <a:t>Drag &amp; Drop Your </a:t>
            </a:r>
            <a:br>
              <a:rPr lang="en-US"/>
            </a:br>
            <a:r>
              <a:rPr lang="en-US"/>
              <a:t>Background Photo Here</a:t>
            </a:r>
          </a:p>
        </p:txBody>
      </p:sp>
      <p:sp>
        <p:nvSpPr>
          <p:cNvPr id="7" name="Footer Placeholder 6">
            <a:extLst>
              <a:ext uri="{FF2B5EF4-FFF2-40B4-BE49-F238E27FC236}">
                <a16:creationId xmlns:a16="http://schemas.microsoft.com/office/drawing/2014/main" id="{A557D1A2-E2DD-4CD8-B7DB-2864D4A97E02}"/>
              </a:ext>
            </a:extLst>
          </p:cNvPr>
          <p:cNvSpPr>
            <a:spLocks noGrp="1"/>
          </p:cNvSpPr>
          <p:nvPr>
            <p:ph type="ftr" sz="quarter" idx="10"/>
          </p:nvPr>
        </p:nvSpPr>
        <p:spPr>
          <a:xfrm>
            <a:off x="683999" y="6262080"/>
            <a:ext cx="6190934" cy="360000"/>
          </a:xfrm>
        </p:spPr>
        <p:txBody>
          <a:bodyPr/>
          <a:lstStyle/>
          <a:p>
            <a:endParaRPr lang="en-US"/>
          </a:p>
        </p:txBody>
      </p:sp>
      <p:sp>
        <p:nvSpPr>
          <p:cNvPr id="8" name="Slide Number Placeholder 7">
            <a:extLst>
              <a:ext uri="{FF2B5EF4-FFF2-40B4-BE49-F238E27FC236}">
                <a16:creationId xmlns:a16="http://schemas.microsoft.com/office/drawing/2014/main" id="{86B08B7A-4219-4973-8C9B-BF5BCC64480F}"/>
              </a:ext>
            </a:extLst>
          </p:cNvPr>
          <p:cNvSpPr>
            <a:spLocks noGrp="1"/>
          </p:cNvSpPr>
          <p:nvPr>
            <p:ph type="sldNum" sz="quarter" idx="11"/>
          </p:nvPr>
        </p:nvSpPr>
        <p:spPr>
          <a:solidFill>
            <a:schemeClr val="tx2"/>
          </a:solidFill>
        </p:spPr>
        <p:txBody>
          <a:bodyPr/>
          <a:lstStyle>
            <a:lvl1pPr>
              <a:defRPr>
                <a:solidFill>
                  <a:schemeClr val="bg1"/>
                </a:solidFill>
              </a:defRPr>
            </a:lvl1pPr>
          </a:lstStyle>
          <a:p>
            <a:fld id="{EECC7194-A4D0-457B-9D3E-53681723AFF7}" type="slidenum">
              <a:rPr lang="en-US" smtClean="0"/>
              <a:pPr/>
              <a:t>‹#›</a:t>
            </a:fld>
            <a:endParaRPr lang="en-US"/>
          </a:p>
        </p:txBody>
      </p:sp>
      <p:sp>
        <p:nvSpPr>
          <p:cNvPr id="12" name="Title 11">
            <a:extLst>
              <a:ext uri="{FF2B5EF4-FFF2-40B4-BE49-F238E27FC236}">
                <a16:creationId xmlns:a16="http://schemas.microsoft.com/office/drawing/2014/main" id="{EAF90A48-1BFB-4A19-9A1C-2851879F9E8F}"/>
              </a:ext>
            </a:extLst>
          </p:cNvPr>
          <p:cNvSpPr>
            <a:spLocks noGrp="1"/>
          </p:cNvSpPr>
          <p:nvPr>
            <p:ph type="title"/>
          </p:nvPr>
        </p:nvSpPr>
        <p:spPr>
          <a:xfrm>
            <a:off x="1749778" y="3096087"/>
            <a:ext cx="5455750" cy="1008000"/>
          </a:xfrm>
        </p:spPr>
        <p:txBody>
          <a:bodyPr/>
          <a:lstStyle>
            <a:lvl1pPr>
              <a:defRPr sz="4000" cap="all" baseline="0">
                <a:solidFill>
                  <a:schemeClr val="bg1"/>
                </a:solidFill>
              </a:defRPr>
            </a:lvl1pPr>
          </a:lstStyle>
          <a:p>
            <a:r>
              <a:rPr lang="en-US"/>
              <a:t>Click to edit Master title style</a:t>
            </a:r>
          </a:p>
        </p:txBody>
      </p:sp>
      <p:sp>
        <p:nvSpPr>
          <p:cNvPr id="19" name="Freeform: Shape 18">
            <a:extLst>
              <a:ext uri="{FF2B5EF4-FFF2-40B4-BE49-F238E27FC236}">
                <a16:creationId xmlns:a16="http://schemas.microsoft.com/office/drawing/2014/main" id="{C9E79024-4B2E-43B0-8607-196181AB731F}"/>
              </a:ext>
            </a:extLst>
          </p:cNvPr>
          <p:cNvSpPr/>
          <p:nvPr userDrawn="1"/>
        </p:nvSpPr>
        <p:spPr>
          <a:xfrm rot="5400000">
            <a:off x="6963000" y="1629000"/>
            <a:ext cx="6858000" cy="3600000"/>
          </a:xfrm>
          <a:custGeom>
            <a:avLst/>
            <a:gdLst>
              <a:gd name="connsiteX0" fmla="*/ 0 w 6858000"/>
              <a:gd name="connsiteY0" fmla="*/ 3600000 h 3600000"/>
              <a:gd name="connsiteX1" fmla="*/ 0 w 6858000"/>
              <a:gd name="connsiteY1" fmla="*/ 0 h 3600000"/>
              <a:gd name="connsiteX2" fmla="*/ 0 w 6858000"/>
              <a:gd name="connsiteY2" fmla="*/ 0 h 3600000"/>
              <a:gd name="connsiteX3" fmla="*/ 180000 w 6858000"/>
              <a:gd name="connsiteY3" fmla="*/ 0 h 3600000"/>
              <a:gd name="connsiteX4" fmla="*/ 6678000 w 6858000"/>
              <a:gd name="connsiteY4" fmla="*/ 0 h 3600000"/>
              <a:gd name="connsiteX5" fmla="*/ 6858000 w 6858000"/>
              <a:gd name="connsiteY5" fmla="*/ 0 h 3600000"/>
              <a:gd name="connsiteX6" fmla="*/ 6858000 w 6858000"/>
              <a:gd name="connsiteY6" fmla="*/ 180000 h 3600000"/>
              <a:gd name="connsiteX7" fmla="*/ 6858000 w 6858000"/>
              <a:gd name="connsiteY7" fmla="*/ 3600000 h 3600000"/>
              <a:gd name="connsiteX8" fmla="*/ 6678000 w 6858000"/>
              <a:gd name="connsiteY8" fmla="*/ 3600000 h 3600000"/>
              <a:gd name="connsiteX9" fmla="*/ 6678000 w 6858000"/>
              <a:gd name="connsiteY9" fmla="*/ 180000 h 3600000"/>
              <a:gd name="connsiteX10" fmla="*/ 180000 w 6858000"/>
              <a:gd name="connsiteY10" fmla="*/ 180000 h 3600000"/>
              <a:gd name="connsiteX11" fmla="*/ 180000 w 6858000"/>
              <a:gd name="connsiteY11" fmla="*/ 3600000 h 36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3600000">
                <a:moveTo>
                  <a:pt x="0" y="3600000"/>
                </a:moveTo>
                <a:lnTo>
                  <a:pt x="0" y="0"/>
                </a:lnTo>
                <a:lnTo>
                  <a:pt x="0" y="0"/>
                </a:lnTo>
                <a:lnTo>
                  <a:pt x="180000" y="0"/>
                </a:lnTo>
                <a:lnTo>
                  <a:pt x="6678000" y="0"/>
                </a:lnTo>
                <a:lnTo>
                  <a:pt x="6858000" y="0"/>
                </a:lnTo>
                <a:lnTo>
                  <a:pt x="6858000" y="180000"/>
                </a:lnTo>
                <a:lnTo>
                  <a:pt x="6858000" y="3600000"/>
                </a:lnTo>
                <a:lnTo>
                  <a:pt x="6678000" y="3600000"/>
                </a:lnTo>
                <a:lnTo>
                  <a:pt x="6678000" y="180000"/>
                </a:lnTo>
                <a:lnTo>
                  <a:pt x="180000" y="180000"/>
                </a:lnTo>
                <a:lnTo>
                  <a:pt x="180000" y="360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5150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CECF3"/>
          </a:solidFill>
          <a:ln/>
        </p:spPr>
        <p:txBody>
          <a:bodyPr/>
          <a:lstStyle/>
          <a:p>
            <a:endParaRPr lang="en-US"/>
          </a:p>
        </p:txBody>
      </p:sp>
      <p:sp>
        <p:nvSpPr>
          <p:cNvPr id="3" name="Shape 1"/>
          <p:cNvSpPr/>
          <p:nvPr/>
        </p:nvSpPr>
        <p:spPr>
          <a:xfrm>
            <a:off x="0" y="0"/>
            <a:ext cx="12192000" cy="6858000"/>
          </a:xfrm>
          <a:prstGeom prst="rect">
            <a:avLst/>
          </a:prstGeom>
          <a:solidFill>
            <a:srgbClr val="FFFFFF">
              <a:alpha val="95000"/>
            </a:srgbClr>
          </a:solidFill>
          <a:ln/>
        </p:spPr>
        <p:txBody>
          <a:bodyPr/>
          <a:lstStyle/>
          <a:p>
            <a:endParaRPr lang="en-US"/>
          </a:p>
        </p:txBody>
      </p:sp>
    </p:spTree>
    <p:extLst>
      <p:ext uri="{BB962C8B-B14F-4D97-AF65-F5344CB8AC3E}">
        <p14:creationId xmlns:p14="http://schemas.microsoft.com/office/powerpoint/2010/main" val="14784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84483"/>
            <a:ext cx="10464800" cy="1927225"/>
          </a:xfrm>
        </p:spPr>
        <p:txBody>
          <a:bodyPr anchor="b">
            <a:noAutofit/>
          </a:bodyPr>
          <a:lstStyle>
            <a:lvl1pPr>
              <a:defRPr sz="5400" cap="all" baseline="0"/>
            </a:lvl1pPr>
          </a:lstStyle>
          <a:p>
            <a:r>
              <a:rPr lang="en-US"/>
              <a:t>Click to edit Master title style</a:t>
            </a:r>
          </a:p>
        </p:txBody>
      </p:sp>
      <p:sp>
        <p:nvSpPr>
          <p:cNvPr id="3" name="Subtitle 2"/>
          <p:cNvSpPr>
            <a:spLocks noGrp="1"/>
          </p:cNvSpPr>
          <p:nvPr>
            <p:ph type="subTitle" idx="1"/>
          </p:nvPr>
        </p:nvSpPr>
        <p:spPr>
          <a:xfrm>
            <a:off x="914400" y="261808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7B1A9EA-E838-4D10-A8B8-A14B454DBD96}" type="slidenum">
              <a:rPr lang="en-US" smtClean="0"/>
              <a:pPr>
                <a:defRPr/>
              </a:pPr>
              <a:t>‹#›</a:t>
            </a:fld>
            <a:endParaRPr lang="en-US"/>
          </a:p>
        </p:txBody>
      </p:sp>
      <p:cxnSp>
        <p:nvCxnSpPr>
          <p:cNvPr id="8" name="Straight Connector 7"/>
          <p:cNvCxnSpPr/>
          <p:nvPr/>
        </p:nvCxnSpPr>
        <p:spPr>
          <a:xfrm>
            <a:off x="914400" y="292084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Rectangle 11"/>
          <p:cNvSpPr>
            <a:spLocks noChangeArrowheads="1"/>
          </p:cNvSpPr>
          <p:nvPr userDrawn="1"/>
        </p:nvSpPr>
        <p:spPr bwMode="auto">
          <a:xfrm>
            <a:off x="0" y="304804"/>
            <a:ext cx="12192000" cy="511175"/>
          </a:xfrm>
          <a:prstGeom prst="rect">
            <a:avLst/>
          </a:prstGeom>
          <a:gradFill rotWithShape="0">
            <a:gsLst>
              <a:gs pos="0">
                <a:schemeClr val="bg2"/>
              </a:gs>
              <a:gs pos="100000">
                <a:schemeClr val="bg1"/>
              </a:gs>
            </a:gsLst>
            <a:lin ang="0" scaled="1"/>
          </a:gradFill>
          <a:ln w="9525">
            <a:noFill/>
            <a:miter lim="800000"/>
            <a:headEnd/>
            <a:tailEnd/>
          </a:ln>
        </p:spPr>
        <p:txBody>
          <a:bodyPr/>
          <a:lstStyle/>
          <a:p>
            <a:pPr algn="l">
              <a:defRPr/>
            </a:pPr>
            <a:endParaRPr lang="en-US" sz="2400">
              <a:latin typeface="Times New Roman" pitchFamily="18" charset="0"/>
            </a:endParaRPr>
          </a:p>
        </p:txBody>
      </p:sp>
    </p:spTree>
    <p:extLst>
      <p:ext uri="{BB962C8B-B14F-4D97-AF65-F5344CB8AC3E}">
        <p14:creationId xmlns:p14="http://schemas.microsoft.com/office/powerpoint/2010/main" val="95219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EFF6578-6551-4E78-9CFD-4B98A10E1129}" type="slidenum">
              <a:rPr lang="en-US" smtClean="0"/>
              <a:pPr>
                <a:defRPr/>
              </a:pPr>
              <a:t>‹#›</a:t>
            </a:fld>
            <a:endParaRPr lang="en-US"/>
          </a:p>
        </p:txBody>
      </p:sp>
    </p:spTree>
    <p:extLst>
      <p:ext uri="{BB962C8B-B14F-4D97-AF65-F5344CB8AC3E}">
        <p14:creationId xmlns:p14="http://schemas.microsoft.com/office/powerpoint/2010/main" val="1338458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p>
        </p:txBody>
      </p:sp>
      <p:sp>
        <p:nvSpPr>
          <p:cNvPr id="3" name="Text Placeholder 2"/>
          <p:cNvSpPr>
            <a:spLocks noGrp="1"/>
          </p:cNvSpPr>
          <p:nvPr>
            <p:ph type="body" idx="1"/>
          </p:nvPr>
        </p:nvSpPr>
        <p:spPr>
          <a:xfrm>
            <a:off x="963084" y="4626866"/>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AF54346-0FFD-4810-96E6-14AB18F3609D}" type="slidenum">
              <a:rPr lang="en-US" smtClean="0"/>
              <a:pPr>
                <a:defRPr/>
              </a:pPr>
              <a:t>‹#›</a:t>
            </a:fld>
            <a:endParaRPr lang="en-US"/>
          </a:p>
        </p:txBody>
      </p:sp>
      <p:cxnSp>
        <p:nvCxnSpPr>
          <p:cNvPr id="7" name="Straight Connector 6"/>
          <p:cNvCxnSpPr/>
          <p:nvPr/>
        </p:nvCxnSpPr>
        <p:spPr>
          <a:xfrm>
            <a:off x="975360" y="4599434"/>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419362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263143-A409-4826-B8F9-8D0F5B19AFEA}" type="slidenum">
              <a:rPr lang="en-US" smtClean="0"/>
              <a:pPr>
                <a:defRPr/>
              </a:pPr>
              <a:t>‹#›</a:t>
            </a:fld>
            <a:endParaRPr lang="en-US"/>
          </a:p>
        </p:txBody>
      </p:sp>
    </p:spTree>
    <p:extLst>
      <p:ext uri="{BB962C8B-B14F-4D97-AF65-F5344CB8AC3E}">
        <p14:creationId xmlns:p14="http://schemas.microsoft.com/office/powerpoint/2010/main" val="4012766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76401"/>
            <a:ext cx="5242560" cy="639763"/>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39840" y="1676401"/>
            <a:ext cx="5242560" cy="639763"/>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19377B4-5924-4290-B0CB-2AA2E3D9BDF3}" type="slidenum">
              <a:rPr lang="en-US" smtClean="0"/>
              <a:pPr>
                <a:defRPr/>
              </a:pPr>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093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2FD5BD5-B7FC-4E41-A4B8-6EF5052D6B69}" type="slidenum">
              <a:rPr lang="en-US" smtClean="0"/>
              <a:pPr>
                <a:defRPr/>
              </a:pPr>
              <a:t>‹#›</a:t>
            </a:fld>
            <a:endParaRPr lang="en-US"/>
          </a:p>
        </p:txBody>
      </p:sp>
    </p:spTree>
    <p:extLst>
      <p:ext uri="{BB962C8B-B14F-4D97-AF65-F5344CB8AC3E}">
        <p14:creationId xmlns:p14="http://schemas.microsoft.com/office/powerpoint/2010/main" val="2232752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4C7DA9-635C-449E-BC8F-862C397BB53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1533273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7B4BCD61-D21C-46FA-B685-FB928C653514}" type="slidenum">
              <a:rPr lang="en-US" smtClean="0"/>
              <a:pPr>
                <a:defRPr/>
              </a:pPr>
              <a:t>‹#›</a:t>
            </a:fld>
            <a:endParaRPr lang="en-US"/>
          </a:p>
        </p:txBody>
      </p:sp>
    </p:spTree>
    <p:extLst>
      <p:ext uri="{BB962C8B-B14F-4D97-AF65-F5344CB8AC3E}">
        <p14:creationId xmlns:p14="http://schemas.microsoft.com/office/powerpoint/2010/main" val="2432271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130556"/>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1B5C7C3-37AF-4C28-A29B-AA19033A398B}" type="slidenum">
              <a:rPr lang="en-US" smtClean="0"/>
              <a:pPr>
                <a:defRPr/>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239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2723093-80AD-4D15-B09A-FEA265D28392}" type="slidenum">
              <a:rPr lang="en-US" smtClean="0"/>
              <a:pPr>
                <a:defRPr/>
              </a:pPr>
              <a:t>‹#›</a:t>
            </a:fld>
            <a:endParaRPr lang="en-US"/>
          </a:p>
        </p:txBody>
      </p:sp>
    </p:spTree>
    <p:extLst>
      <p:ext uri="{BB962C8B-B14F-4D97-AF65-F5344CB8AC3E}">
        <p14:creationId xmlns:p14="http://schemas.microsoft.com/office/powerpoint/2010/main" val="35054248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DA1B59B-C427-46E2-A273-8236288E8A9F}" type="slidenum">
              <a:rPr lang="en-US" smtClean="0"/>
              <a:pPr>
                <a:defRPr/>
              </a:pPr>
              <a:t>‹#›</a:t>
            </a:fld>
            <a:endParaRPr lang="en-US"/>
          </a:p>
        </p:txBody>
      </p:sp>
    </p:spTree>
    <p:extLst>
      <p:ext uri="{BB962C8B-B14F-4D97-AF65-F5344CB8AC3E}">
        <p14:creationId xmlns:p14="http://schemas.microsoft.com/office/powerpoint/2010/main" val="1716050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72EC91B-F703-430A-84AB-13011BFAFAA0}" type="slidenum">
              <a:rPr lang="en-US" smtClean="0"/>
              <a:pPr>
                <a:defRPr/>
              </a:pPr>
              <a:t>‹#›</a:t>
            </a:fld>
            <a:endParaRPr lang="en-US"/>
          </a:p>
        </p:txBody>
      </p:sp>
    </p:spTree>
    <p:extLst>
      <p:ext uri="{BB962C8B-B14F-4D97-AF65-F5344CB8AC3E}">
        <p14:creationId xmlns:p14="http://schemas.microsoft.com/office/powerpoint/2010/main" val="1203403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4C7DA9-635C-449E-BC8F-862C397BB53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772297-61BE-45E3-9A87-BDC7F80196C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573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4C7DA9-635C-449E-BC8F-862C397BB53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1124066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4C7DA9-635C-449E-BC8F-862C397BB53C}"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198125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4C7DA9-635C-449E-BC8F-862C397BB53C}"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3475469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C7DA9-635C-449E-BC8F-862C397BB53C}"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79480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4C7DA9-635C-449E-BC8F-862C397BB53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772297-61BE-45E3-9A87-BDC7F80196C4}" type="slidenum">
              <a:rPr lang="en-US" smtClean="0"/>
              <a:t>‹#›</a:t>
            </a:fld>
            <a:endParaRPr lang="en-US"/>
          </a:p>
        </p:txBody>
      </p:sp>
    </p:spTree>
    <p:extLst>
      <p:ext uri="{BB962C8B-B14F-4D97-AF65-F5344CB8AC3E}">
        <p14:creationId xmlns:p14="http://schemas.microsoft.com/office/powerpoint/2010/main" val="1535462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4C7DA9-635C-449E-BC8F-862C397BB53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772297-61BE-45E3-9A87-BDC7F80196C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797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A4C7DA9-635C-449E-BC8F-862C397BB53C}" type="datetimeFigureOut">
              <a:rPr lang="en-US" smtClean="0"/>
              <a:t>8/11/2026</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A772297-61BE-45E3-9A87-BDC7F80196C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920754"/>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745" r:id="rId12"/>
    <p:sldLayoutId id="2147483957" r:id="rId13"/>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7"/>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pPr>
              <a:defRPr/>
            </a:pPr>
            <a:endParaRPr lang="en-US"/>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pPr>
              <a:defRPr/>
            </a:pPr>
            <a:fld id="{D47EE5ED-9B89-46E7-8468-50A476C93B1D}" type="slidenum">
              <a:rPr lang="en-US" smtClean="0"/>
              <a:pPr>
                <a:defRPr/>
              </a:pPr>
              <a:t>‹#›</a:t>
            </a:fld>
            <a:endParaRPr lang="en-US"/>
          </a:p>
        </p:txBody>
      </p:sp>
    </p:spTree>
    <p:extLst>
      <p:ext uri="{BB962C8B-B14F-4D97-AF65-F5344CB8AC3E}">
        <p14:creationId xmlns:p14="http://schemas.microsoft.com/office/powerpoint/2010/main" val="3344106371"/>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hyperlink" Target="https://studentaid.gov/pslf"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sv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sv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hyperlink" Target="mailto:Gina.Bonavito-Larragoite@VA.gov"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mailto:Jason.Napoli@VA.gov" TargetMode="External"/><Relationship Id="rId4" Type="http://schemas.openxmlformats.org/officeDocument/2006/relationships/hyperlink" Target="mailto:Ryan.Diana@VA.gov"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137F07-644B-E522-A862-E4ED3613688F}"/>
              </a:ext>
            </a:extLst>
          </p:cNvPr>
          <p:cNvPicPr>
            <a:picLocks noChangeAspect="1"/>
          </p:cNvPicPr>
          <p:nvPr/>
        </p:nvPicPr>
        <p:blipFill>
          <a:blip r:embed="rId3"/>
          <a:stretch>
            <a:fillRect/>
          </a:stretch>
        </p:blipFill>
        <p:spPr>
          <a:xfrm>
            <a:off x="9772219" y="2588129"/>
            <a:ext cx="2193227" cy="2744689"/>
          </a:xfrm>
          <a:prstGeom prst="rect">
            <a:avLst/>
          </a:prstGeom>
        </p:spPr>
      </p:pic>
      <p:sp>
        <p:nvSpPr>
          <p:cNvPr id="24" name="Rectangle 23">
            <a:extLst>
              <a:ext uri="{FF2B5EF4-FFF2-40B4-BE49-F238E27FC236}">
                <a16:creationId xmlns:a16="http://schemas.microsoft.com/office/drawing/2014/main" id="{BC358AE5-F8A8-717A-DF2D-3AC1EBC651D8}"/>
              </a:ext>
            </a:extLst>
          </p:cNvPr>
          <p:cNvSpPr/>
          <p:nvPr/>
        </p:nvSpPr>
        <p:spPr>
          <a:xfrm>
            <a:off x="-5662" y="1619609"/>
            <a:ext cx="12197663" cy="965185"/>
          </a:xfrm>
          <a:prstGeom prst="rect">
            <a:avLst/>
          </a:prstGeom>
          <a:solidFill>
            <a:srgbClr val="221B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Rectangle 28">
            <a:extLst>
              <a:ext uri="{FF2B5EF4-FFF2-40B4-BE49-F238E27FC236}">
                <a16:creationId xmlns:a16="http://schemas.microsoft.com/office/drawing/2014/main" id="{66509DF8-D7DD-8FBB-1940-E65B26F29D0F}"/>
              </a:ext>
            </a:extLst>
          </p:cNvPr>
          <p:cNvSpPr/>
          <p:nvPr/>
        </p:nvSpPr>
        <p:spPr>
          <a:xfrm>
            <a:off x="-5662" y="6118759"/>
            <a:ext cx="12197663" cy="739243"/>
          </a:xfrm>
          <a:prstGeom prst="rect">
            <a:avLst/>
          </a:prstGeom>
          <a:solidFill>
            <a:srgbClr val="FCE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8" name="Straight Connector 27">
            <a:extLst>
              <a:ext uri="{FF2B5EF4-FFF2-40B4-BE49-F238E27FC236}">
                <a16:creationId xmlns:a16="http://schemas.microsoft.com/office/drawing/2014/main" id="{A26A981A-0048-107A-453D-B9BBB94E1E15}"/>
              </a:ext>
            </a:extLst>
          </p:cNvPr>
          <p:cNvCxnSpPr>
            <a:cxnSpLocks/>
          </p:cNvCxnSpPr>
          <p:nvPr/>
        </p:nvCxnSpPr>
        <p:spPr>
          <a:xfrm>
            <a:off x="6488016" y="1619609"/>
            <a:ext cx="0" cy="3807095"/>
          </a:xfrm>
          <a:prstGeom prst="line">
            <a:avLst/>
          </a:prstGeom>
          <a:ln w="15875">
            <a:solidFill>
              <a:srgbClr val="FCB92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C94539F-D1AC-5DBB-B99C-82C4651D1CC9}"/>
              </a:ext>
            </a:extLst>
          </p:cNvPr>
          <p:cNvPicPr>
            <a:picLocks noChangeAspect="1"/>
          </p:cNvPicPr>
          <p:nvPr/>
        </p:nvPicPr>
        <p:blipFill>
          <a:blip r:embed="rId4"/>
          <a:srcRect r="5393"/>
          <a:stretch>
            <a:fillRect/>
          </a:stretch>
        </p:blipFill>
        <p:spPr>
          <a:xfrm>
            <a:off x="4782129" y="5386989"/>
            <a:ext cx="7413969" cy="854383"/>
          </a:xfrm>
          <a:prstGeom prst="rect">
            <a:avLst/>
          </a:prstGeom>
        </p:spPr>
      </p:pic>
      <p:sp>
        <p:nvSpPr>
          <p:cNvPr id="13" name="TextBox 12">
            <a:extLst>
              <a:ext uri="{FF2B5EF4-FFF2-40B4-BE49-F238E27FC236}">
                <a16:creationId xmlns:a16="http://schemas.microsoft.com/office/drawing/2014/main" id="{F6B5B4A3-4188-738F-8248-5DD416BBDBB7}"/>
              </a:ext>
            </a:extLst>
          </p:cNvPr>
          <p:cNvSpPr txBox="1"/>
          <p:nvPr/>
        </p:nvSpPr>
        <p:spPr>
          <a:xfrm>
            <a:off x="1277805" y="437591"/>
            <a:ext cx="6692372" cy="872098"/>
          </a:xfrm>
          <a:prstGeom prst="rect">
            <a:avLst/>
          </a:prstGeom>
          <a:noFill/>
        </p:spPr>
        <p:txBody>
          <a:bodyPr wrap="square" rtlCol="0">
            <a:spAutoFit/>
          </a:bodyPr>
          <a:lstStyle/>
          <a:p>
            <a:r>
              <a:rPr lang="en-US" sz="5067" b="1" cap="all" dirty="0">
                <a:solidFill>
                  <a:srgbClr val="F3781F"/>
                </a:solidFill>
                <a:latin typeface="Montserrat" pitchFamily="2" charset="77"/>
              </a:rPr>
              <a:t>Welcome to</a:t>
            </a:r>
          </a:p>
        </p:txBody>
      </p:sp>
      <p:sp>
        <p:nvSpPr>
          <p:cNvPr id="16" name="Rectangle 15">
            <a:extLst>
              <a:ext uri="{FF2B5EF4-FFF2-40B4-BE49-F238E27FC236}">
                <a16:creationId xmlns:a16="http://schemas.microsoft.com/office/drawing/2014/main" id="{9981A211-A9A3-198B-0DC9-97D4B9E5530D}"/>
              </a:ext>
            </a:extLst>
          </p:cNvPr>
          <p:cNvSpPr/>
          <p:nvPr/>
        </p:nvSpPr>
        <p:spPr>
          <a:xfrm>
            <a:off x="-5663" y="1503611"/>
            <a:ext cx="12202160" cy="118083"/>
          </a:xfrm>
          <a:prstGeom prst="rect">
            <a:avLst/>
          </a:prstGeom>
          <a:solidFill>
            <a:srgbClr val="5BB9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TextBox 16">
            <a:extLst>
              <a:ext uri="{FF2B5EF4-FFF2-40B4-BE49-F238E27FC236}">
                <a16:creationId xmlns:a16="http://schemas.microsoft.com/office/drawing/2014/main" id="{F7E80438-E1E2-E230-D725-77F3553D4872}"/>
              </a:ext>
            </a:extLst>
          </p:cNvPr>
          <p:cNvSpPr txBox="1"/>
          <p:nvPr/>
        </p:nvSpPr>
        <p:spPr>
          <a:xfrm>
            <a:off x="419100" y="6241372"/>
            <a:ext cx="11353801" cy="584968"/>
          </a:xfrm>
          <a:prstGeom prst="rect">
            <a:avLst/>
          </a:prstGeom>
          <a:noFill/>
        </p:spPr>
        <p:txBody>
          <a:bodyPr wrap="square" rtlCol="0">
            <a:spAutoFit/>
          </a:bodyPr>
          <a:lstStyle/>
          <a:p>
            <a:pPr algn="ctr"/>
            <a:r>
              <a:rPr lang="en-US" sz="1067" dirty="0">
                <a:latin typeface="Montserrat" pitchFamily="2" charset="77"/>
              </a:rPr>
              <a:t>Programs that mention or promote specific products, services or companies are not eligible for approval to offer continuing education credits in the State of FL. Today’s speaker has agreed to not mention specific products, services, or companies in this presentation. If this agreement is violated, please report to the FCA verbally, or via the feedback form in your convention packet.</a:t>
            </a:r>
          </a:p>
        </p:txBody>
      </p:sp>
      <p:sp>
        <p:nvSpPr>
          <p:cNvPr id="18" name="TextBox 17">
            <a:extLst>
              <a:ext uri="{FF2B5EF4-FFF2-40B4-BE49-F238E27FC236}">
                <a16:creationId xmlns:a16="http://schemas.microsoft.com/office/drawing/2014/main" id="{6D770EC2-38C0-AD86-166E-6908CAABF6ED}"/>
              </a:ext>
            </a:extLst>
          </p:cNvPr>
          <p:cNvSpPr txBox="1"/>
          <p:nvPr/>
        </p:nvSpPr>
        <p:spPr>
          <a:xfrm>
            <a:off x="6671206" y="2602478"/>
            <a:ext cx="3170869" cy="2759473"/>
          </a:xfrm>
          <a:prstGeom prst="rect">
            <a:avLst/>
          </a:prstGeom>
          <a:noFill/>
        </p:spPr>
        <p:txBody>
          <a:bodyPr wrap="square" rtlCol="0">
            <a:spAutoFit/>
          </a:bodyPr>
          <a:lstStyle/>
          <a:p>
            <a:r>
              <a:rPr lang="en-US" sz="2133" b="1" dirty="0">
                <a:solidFill>
                  <a:srgbClr val="006DAE"/>
                </a:solidFill>
                <a:latin typeface="Montserrat" pitchFamily="2" charset="77"/>
              </a:rPr>
              <a:t>CLASS NOTES:</a:t>
            </a:r>
          </a:p>
          <a:p>
            <a:r>
              <a:rPr lang="en-US" sz="1600" dirty="0">
                <a:solidFill>
                  <a:srgbClr val="1E1F21"/>
                </a:solidFill>
                <a:latin typeface="Montserrat" pitchFamily="2" charset="77"/>
              </a:rPr>
              <a:t>Scan QR code for </a:t>
            </a:r>
          </a:p>
          <a:p>
            <a:r>
              <a:rPr lang="en-US" sz="1600" dirty="0">
                <a:solidFill>
                  <a:srgbClr val="1E1F21"/>
                </a:solidFill>
                <a:latin typeface="Montserrat" pitchFamily="2" charset="77"/>
              </a:rPr>
              <a:t>direct link to  </a:t>
            </a:r>
            <a:r>
              <a:rPr lang="en-US" sz="1733" b="1" dirty="0">
                <a:solidFill>
                  <a:srgbClr val="1E1F21"/>
                </a:solidFill>
                <a:latin typeface="Montserrat" pitchFamily="2" charset="77"/>
              </a:rPr>
              <a:t>SPEAKER PAGE to select speaker</a:t>
            </a:r>
            <a:endParaRPr lang="en-US" sz="1733" dirty="0">
              <a:solidFill>
                <a:srgbClr val="1E1F21"/>
              </a:solidFill>
              <a:latin typeface="Montserrat" pitchFamily="2" charset="77"/>
            </a:endParaRPr>
          </a:p>
          <a:p>
            <a:endParaRPr lang="en-US" sz="1067" dirty="0">
              <a:solidFill>
                <a:srgbClr val="1E1F21"/>
              </a:solidFill>
              <a:latin typeface="Montserrat" pitchFamily="2" charset="77"/>
            </a:endParaRPr>
          </a:p>
          <a:p>
            <a:r>
              <a:rPr lang="en-US" sz="1600" b="1" dirty="0">
                <a:solidFill>
                  <a:srgbClr val="006DAE"/>
                </a:solidFill>
                <a:latin typeface="Montserrat" pitchFamily="2" charset="77"/>
              </a:rPr>
              <a:t>Password for Convention Notes: </a:t>
            </a:r>
            <a:r>
              <a:rPr lang="en-US" sz="1600" b="1" dirty="0">
                <a:solidFill>
                  <a:srgbClr val="F3781F"/>
                </a:solidFill>
                <a:latin typeface="Montserrat" pitchFamily="2" charset="77"/>
              </a:rPr>
              <a:t>26fca</a:t>
            </a:r>
            <a:endParaRPr lang="en-US" sz="1600" b="1" dirty="0">
              <a:solidFill>
                <a:srgbClr val="5BB947"/>
              </a:solidFill>
              <a:latin typeface="Montserrat" pitchFamily="2" charset="77"/>
            </a:endParaRPr>
          </a:p>
          <a:p>
            <a:pPr marL="380990" indent="-380990">
              <a:buFont typeface="Arial" panose="020B0604020202020204" pitchFamily="34" charset="0"/>
              <a:buChar char="•"/>
            </a:pPr>
            <a:r>
              <a:rPr lang="en-US" sz="1733" dirty="0">
                <a:solidFill>
                  <a:srgbClr val="1E1F21"/>
                </a:solidFill>
                <a:latin typeface="Montserrat" pitchFamily="2" charset="77"/>
              </a:rPr>
              <a:t>View Notes</a:t>
            </a:r>
          </a:p>
          <a:p>
            <a:pPr marL="380990" indent="-380990">
              <a:buFont typeface="Arial" panose="020B0604020202020204" pitchFamily="34" charset="0"/>
              <a:buChar char="•"/>
            </a:pPr>
            <a:r>
              <a:rPr lang="en-US" sz="1733" dirty="0">
                <a:solidFill>
                  <a:srgbClr val="1E1F21"/>
                </a:solidFill>
                <a:latin typeface="Montserrat" pitchFamily="2" charset="77"/>
              </a:rPr>
              <a:t>Download Resources</a:t>
            </a:r>
          </a:p>
          <a:p>
            <a:endParaRPr lang="en-US" sz="1067" dirty="0">
              <a:solidFill>
                <a:srgbClr val="1E1F21"/>
              </a:solidFill>
              <a:latin typeface="Montserrat" pitchFamily="2" charset="77"/>
            </a:endParaRPr>
          </a:p>
          <a:p>
            <a:r>
              <a:rPr lang="en-US" sz="1333" i="1" dirty="0">
                <a:solidFill>
                  <a:srgbClr val="1E1F21"/>
                </a:solidFill>
                <a:latin typeface="Montserrat" pitchFamily="2" charset="77"/>
              </a:rPr>
              <a:t>No notes? Ask speaker to upload.</a:t>
            </a:r>
            <a:endParaRPr lang="en-US" sz="1333" i="1" dirty="0">
              <a:latin typeface="Montserrat" pitchFamily="2" charset="77"/>
            </a:endParaRPr>
          </a:p>
        </p:txBody>
      </p:sp>
      <p:sp>
        <p:nvSpPr>
          <p:cNvPr id="23" name="TextBox 22">
            <a:extLst>
              <a:ext uri="{FF2B5EF4-FFF2-40B4-BE49-F238E27FC236}">
                <a16:creationId xmlns:a16="http://schemas.microsoft.com/office/drawing/2014/main" id="{F5375675-32A7-0E68-6C37-19E60A83CAC3}"/>
              </a:ext>
            </a:extLst>
          </p:cNvPr>
          <p:cNvSpPr txBox="1"/>
          <p:nvPr/>
        </p:nvSpPr>
        <p:spPr>
          <a:xfrm>
            <a:off x="3484387" y="2788470"/>
            <a:ext cx="3109624" cy="2226507"/>
          </a:xfrm>
          <a:prstGeom prst="rect">
            <a:avLst/>
          </a:prstGeom>
          <a:noFill/>
        </p:spPr>
        <p:txBody>
          <a:bodyPr wrap="square" rtlCol="0">
            <a:spAutoFit/>
          </a:bodyPr>
          <a:lstStyle/>
          <a:p>
            <a:r>
              <a:rPr lang="en-US" sz="3333" b="1" dirty="0">
                <a:solidFill>
                  <a:srgbClr val="006DAE"/>
                </a:solidFill>
                <a:latin typeface="Montserrat" pitchFamily="2" charset="77"/>
              </a:rPr>
              <a:t>WIFI INFO:</a:t>
            </a:r>
          </a:p>
          <a:p>
            <a:r>
              <a:rPr lang="en-US" sz="1867" b="1" dirty="0">
                <a:latin typeface="Montserrat" pitchFamily="2" charset="77"/>
              </a:rPr>
              <a:t>Network:</a:t>
            </a:r>
            <a:r>
              <a:rPr lang="en-US" sz="1867" dirty="0">
                <a:latin typeface="Montserrat" pitchFamily="2" charset="77"/>
              </a:rPr>
              <a:t> </a:t>
            </a:r>
          </a:p>
          <a:p>
            <a:r>
              <a:rPr lang="en-US" sz="1867" dirty="0">
                <a:latin typeface="Montserrat" pitchFamily="2" charset="77"/>
              </a:rPr>
              <a:t>Dynamic Chiropractic</a:t>
            </a:r>
          </a:p>
          <a:p>
            <a:endParaRPr lang="en-US" sz="1867" b="1" dirty="0">
              <a:latin typeface="Montserrat" pitchFamily="2" charset="77"/>
            </a:endParaRPr>
          </a:p>
          <a:p>
            <a:r>
              <a:rPr lang="en-US" sz="1867" b="1" dirty="0">
                <a:latin typeface="Montserrat" pitchFamily="2" charset="77"/>
              </a:rPr>
              <a:t>Access Code:</a:t>
            </a:r>
            <a:r>
              <a:rPr lang="en-US" sz="1867" b="1" i="1" dirty="0">
                <a:latin typeface="Montserrat" pitchFamily="2" charset="77"/>
              </a:rPr>
              <a:t> </a:t>
            </a:r>
          </a:p>
          <a:p>
            <a:r>
              <a:rPr lang="en-US" sz="1200" i="1" dirty="0">
                <a:latin typeface="Montserrat" pitchFamily="2" charset="77"/>
              </a:rPr>
              <a:t>(case sensitive)</a:t>
            </a:r>
            <a:r>
              <a:rPr lang="en-US" sz="1200" dirty="0">
                <a:latin typeface="Montserrat" pitchFamily="2" charset="77"/>
              </a:rPr>
              <a:t> </a:t>
            </a:r>
            <a:r>
              <a:rPr lang="en-US" sz="1867" dirty="0" err="1">
                <a:solidFill>
                  <a:srgbClr val="1E1F21"/>
                </a:solidFill>
                <a:latin typeface="Montserrat" pitchFamily="2" charset="77"/>
              </a:rPr>
              <a:t>dynamicchiropractic</a:t>
            </a:r>
            <a:endParaRPr lang="en-US" sz="1333" i="1" dirty="0">
              <a:latin typeface="Montserrat" pitchFamily="2" charset="77"/>
            </a:endParaRPr>
          </a:p>
        </p:txBody>
      </p:sp>
      <p:sp>
        <p:nvSpPr>
          <p:cNvPr id="14" name="TextBox 13">
            <a:extLst>
              <a:ext uri="{FF2B5EF4-FFF2-40B4-BE49-F238E27FC236}">
                <a16:creationId xmlns:a16="http://schemas.microsoft.com/office/drawing/2014/main" id="{4BCC2C39-AD0D-E5AA-DFD5-C68A2B56B9A0}"/>
              </a:ext>
            </a:extLst>
          </p:cNvPr>
          <p:cNvSpPr txBox="1"/>
          <p:nvPr/>
        </p:nvSpPr>
        <p:spPr>
          <a:xfrm>
            <a:off x="6869117" y="1883936"/>
            <a:ext cx="5254191" cy="420564"/>
          </a:xfrm>
          <a:prstGeom prst="rect">
            <a:avLst/>
          </a:prstGeom>
          <a:noFill/>
        </p:spPr>
        <p:txBody>
          <a:bodyPr wrap="square" rtlCol="0">
            <a:spAutoFit/>
          </a:bodyPr>
          <a:lstStyle/>
          <a:p>
            <a:r>
              <a:rPr lang="en-US" sz="2133" b="1" cap="all" dirty="0">
                <a:solidFill>
                  <a:schemeClr val="bg1"/>
                </a:solidFill>
                <a:latin typeface="Montserrat" pitchFamily="2" charset="77"/>
              </a:rPr>
              <a:t>In Full alignment at FCA 2026</a:t>
            </a:r>
            <a:endParaRPr lang="en-US" sz="2133" cap="all" dirty="0">
              <a:solidFill>
                <a:schemeClr val="bg1"/>
              </a:solidFill>
              <a:latin typeface="Montserrat" pitchFamily="2" charset="77"/>
            </a:endParaRPr>
          </a:p>
        </p:txBody>
      </p:sp>
      <p:pic>
        <p:nvPicPr>
          <p:cNvPr id="11" name="Picture 10" descr="A red circle with white text and dots&#10;&#10;AI-generated content may be incorrect.">
            <a:extLst>
              <a:ext uri="{FF2B5EF4-FFF2-40B4-BE49-F238E27FC236}">
                <a16:creationId xmlns:a16="http://schemas.microsoft.com/office/drawing/2014/main" id="{1B5254D6-4725-E3B1-8FDF-92441FEAC26E}"/>
              </a:ext>
            </a:extLst>
          </p:cNvPr>
          <p:cNvPicPr>
            <a:picLocks noChangeAspect="1"/>
          </p:cNvPicPr>
          <p:nvPr/>
        </p:nvPicPr>
        <p:blipFill>
          <a:blip r:embed="rId5"/>
          <a:stretch>
            <a:fillRect/>
          </a:stretch>
        </p:blipFill>
        <p:spPr>
          <a:xfrm>
            <a:off x="5408513" y="3983752"/>
            <a:ext cx="614939" cy="601715"/>
          </a:xfrm>
          <a:prstGeom prst="rect">
            <a:avLst/>
          </a:prstGeom>
        </p:spPr>
      </p:pic>
      <p:pic>
        <p:nvPicPr>
          <p:cNvPr id="7" name="Picture 6">
            <a:extLst>
              <a:ext uri="{FF2B5EF4-FFF2-40B4-BE49-F238E27FC236}">
                <a16:creationId xmlns:a16="http://schemas.microsoft.com/office/drawing/2014/main" id="{97084EF6-42AA-9FFC-3452-46D168E2777A}"/>
              </a:ext>
            </a:extLst>
          </p:cNvPr>
          <p:cNvPicPr>
            <a:picLocks noChangeAspect="1"/>
          </p:cNvPicPr>
          <p:nvPr/>
        </p:nvPicPr>
        <p:blipFill>
          <a:blip r:embed="rId6"/>
          <a:stretch>
            <a:fillRect/>
          </a:stretch>
        </p:blipFill>
        <p:spPr>
          <a:xfrm>
            <a:off x="6488017" y="96100"/>
            <a:ext cx="4002191" cy="1270509"/>
          </a:xfrm>
          <a:prstGeom prst="rect">
            <a:avLst/>
          </a:prstGeom>
        </p:spPr>
      </p:pic>
      <p:pic>
        <p:nvPicPr>
          <p:cNvPr id="22" name="Picture 21">
            <a:extLst>
              <a:ext uri="{FF2B5EF4-FFF2-40B4-BE49-F238E27FC236}">
                <a16:creationId xmlns:a16="http://schemas.microsoft.com/office/drawing/2014/main" id="{DB5C8410-E8D4-7178-5861-57F72CC32EC2}"/>
              </a:ext>
            </a:extLst>
          </p:cNvPr>
          <p:cNvPicPr>
            <a:picLocks noChangeAspect="1"/>
          </p:cNvPicPr>
          <p:nvPr/>
        </p:nvPicPr>
        <p:blipFill>
          <a:blip r:embed="rId7"/>
          <a:stretch>
            <a:fillRect/>
          </a:stretch>
        </p:blipFill>
        <p:spPr>
          <a:xfrm>
            <a:off x="-1565" y="5443615"/>
            <a:ext cx="4786527" cy="797756"/>
          </a:xfrm>
          <a:prstGeom prst="rect">
            <a:avLst/>
          </a:prstGeom>
        </p:spPr>
      </p:pic>
      <p:sp>
        <p:nvSpPr>
          <p:cNvPr id="8" name="Rectangle 7">
            <a:extLst>
              <a:ext uri="{FF2B5EF4-FFF2-40B4-BE49-F238E27FC236}">
                <a16:creationId xmlns:a16="http://schemas.microsoft.com/office/drawing/2014/main" id="{FB644738-4C10-BE1B-F336-859238CD4E86}"/>
              </a:ext>
            </a:extLst>
          </p:cNvPr>
          <p:cNvSpPr/>
          <p:nvPr/>
        </p:nvSpPr>
        <p:spPr>
          <a:xfrm>
            <a:off x="0" y="5386989"/>
            <a:ext cx="12192000" cy="60959"/>
          </a:xfrm>
          <a:prstGeom prst="rect">
            <a:avLst/>
          </a:prstGeom>
          <a:solidFill>
            <a:srgbClr val="221B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0" name="Picture 29">
            <a:extLst>
              <a:ext uri="{FF2B5EF4-FFF2-40B4-BE49-F238E27FC236}">
                <a16:creationId xmlns:a16="http://schemas.microsoft.com/office/drawing/2014/main" id="{E7FEFE4D-88EF-5D30-B3D1-B9D44D29381A}"/>
              </a:ext>
            </a:extLst>
          </p:cNvPr>
          <p:cNvPicPr>
            <a:picLocks noChangeAspect="1"/>
          </p:cNvPicPr>
          <p:nvPr/>
        </p:nvPicPr>
        <p:blipFill>
          <a:blip r:embed="rId8"/>
          <a:srcRect b="21916"/>
          <a:stretch>
            <a:fillRect/>
          </a:stretch>
        </p:blipFill>
        <p:spPr>
          <a:xfrm>
            <a:off x="40236" y="1801837"/>
            <a:ext cx="3293149" cy="3464271"/>
          </a:xfrm>
          <a:prstGeom prst="rect">
            <a:avLst/>
          </a:prstGeom>
        </p:spPr>
      </p:pic>
      <p:pic>
        <p:nvPicPr>
          <p:cNvPr id="32" name="Picture 31">
            <a:extLst>
              <a:ext uri="{FF2B5EF4-FFF2-40B4-BE49-F238E27FC236}">
                <a16:creationId xmlns:a16="http://schemas.microsoft.com/office/drawing/2014/main" id="{D8A7E833-2EBE-49C4-9BB1-DB58E02F1AFC}"/>
              </a:ext>
            </a:extLst>
          </p:cNvPr>
          <p:cNvPicPr>
            <a:picLocks noChangeAspect="1"/>
          </p:cNvPicPr>
          <p:nvPr/>
        </p:nvPicPr>
        <p:blipFill>
          <a:blip r:embed="rId9">
            <a:lum bright="70000" contrast="-70000"/>
          </a:blip>
          <a:srcRect t="78416"/>
          <a:stretch>
            <a:fillRect/>
          </a:stretch>
        </p:blipFill>
        <p:spPr>
          <a:xfrm>
            <a:off x="2824077" y="1719723"/>
            <a:ext cx="2630723" cy="764955"/>
          </a:xfrm>
          <a:prstGeom prst="rect">
            <a:avLst/>
          </a:prstGeom>
        </p:spPr>
      </p:pic>
    </p:spTree>
    <p:extLst>
      <p:ext uri="{BB962C8B-B14F-4D97-AF65-F5344CB8AC3E}">
        <p14:creationId xmlns:p14="http://schemas.microsoft.com/office/powerpoint/2010/main" val="2919706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AA108-CBFB-BACC-7D69-D83CD71D5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C5456-511F-EC80-26B4-92E6F20F2733}"/>
              </a:ext>
            </a:extLst>
          </p:cNvPr>
          <p:cNvSpPr>
            <a:spLocks noGrp="1"/>
          </p:cNvSpPr>
          <p:nvPr>
            <p:ph type="title"/>
          </p:nvPr>
        </p:nvSpPr>
        <p:spPr/>
        <p:txBody>
          <a:bodyPr/>
          <a:lstStyle/>
          <a:p>
            <a:r>
              <a:rPr lang="en-US"/>
              <a:t>Chiropractic Use Trends</a:t>
            </a:r>
          </a:p>
        </p:txBody>
      </p:sp>
      <p:pic>
        <p:nvPicPr>
          <p:cNvPr id="6" name="Picture 5">
            <a:extLst>
              <a:ext uri="{FF2B5EF4-FFF2-40B4-BE49-F238E27FC236}">
                <a16:creationId xmlns:a16="http://schemas.microsoft.com/office/drawing/2014/main" id="{1464DC50-93D7-4EDB-4229-0354F0676A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36" y="6366719"/>
            <a:ext cx="1967346" cy="456055"/>
          </a:xfrm>
          <a:prstGeom prst="rect">
            <a:avLst/>
          </a:prstGeom>
        </p:spPr>
      </p:pic>
      <p:sp>
        <p:nvSpPr>
          <p:cNvPr id="7" name="TextBox 6">
            <a:extLst>
              <a:ext uri="{FF2B5EF4-FFF2-40B4-BE49-F238E27FC236}">
                <a16:creationId xmlns:a16="http://schemas.microsoft.com/office/drawing/2014/main" id="{B55159AD-8554-7C72-761A-7893024D1A50}"/>
              </a:ext>
            </a:extLst>
          </p:cNvPr>
          <p:cNvSpPr txBox="1"/>
          <p:nvPr/>
        </p:nvSpPr>
        <p:spPr>
          <a:xfrm>
            <a:off x="5189770" y="6474572"/>
            <a:ext cx="6835975" cy="20005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700" b="1" i="0" u="none" strike="noStrike" kern="1200" cap="none" spc="0" normalizeH="0" baseline="0" noProof="0">
                <a:ln>
                  <a:noFill/>
                </a:ln>
                <a:solidFill>
                  <a:prstClr val="black"/>
                </a:solidFill>
                <a:effectLst/>
                <a:uLnTx/>
                <a:uFillTx/>
                <a:latin typeface="Arial" charset="0"/>
                <a:ea typeface="+mn-ea"/>
                <a:cs typeface="+mn-cs"/>
              </a:rPr>
              <a:t>Chiropractic Program Office, Veterans Health Administration, July 2026</a:t>
            </a:r>
          </a:p>
        </p:txBody>
      </p:sp>
      <p:cxnSp>
        <p:nvCxnSpPr>
          <p:cNvPr id="10" name="Straight Connector 9">
            <a:extLst>
              <a:ext uri="{FF2B5EF4-FFF2-40B4-BE49-F238E27FC236}">
                <a16:creationId xmlns:a16="http://schemas.microsoft.com/office/drawing/2014/main" id="{9B4DEC89-7DF3-7943-443C-158243850F75}"/>
              </a:ext>
            </a:extLst>
          </p:cNvPr>
          <p:cNvCxnSpPr/>
          <p:nvPr/>
        </p:nvCxnSpPr>
        <p:spPr>
          <a:xfrm>
            <a:off x="110836" y="6390437"/>
            <a:ext cx="11914909"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95AF382-42A1-35EC-DF87-2DAA1989A955}"/>
              </a:ext>
            </a:extLst>
          </p:cNvPr>
          <p:cNvPicPr>
            <a:picLocks noChangeAspect="1"/>
          </p:cNvPicPr>
          <p:nvPr/>
        </p:nvPicPr>
        <p:blipFill>
          <a:blip r:embed="rId4"/>
          <a:stretch>
            <a:fillRect/>
          </a:stretch>
        </p:blipFill>
        <p:spPr>
          <a:xfrm>
            <a:off x="1246573" y="1419176"/>
            <a:ext cx="9698853" cy="4773949"/>
          </a:xfrm>
          <a:prstGeom prst="rect">
            <a:avLst/>
          </a:prstGeom>
        </p:spPr>
      </p:pic>
    </p:spTree>
    <p:extLst>
      <p:ext uri="{BB962C8B-B14F-4D97-AF65-F5344CB8AC3E}">
        <p14:creationId xmlns:p14="http://schemas.microsoft.com/office/powerpoint/2010/main" val="1600873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233493" y="580926"/>
            <a:ext cx="6297017" cy="415329"/>
          </a:xfrm>
          <a:prstGeom prst="rect">
            <a:avLst/>
          </a:prstGeom>
          <a:noFill/>
          <a:ln/>
        </p:spPr>
        <p:txBody>
          <a:bodyPr wrap="none" lIns="0" tIns="0" rIns="0" bIns="0" rtlCol="0" anchor="t"/>
          <a:lstStyle/>
          <a:p>
            <a:pPr>
              <a:lnSpc>
                <a:spcPct val="104000"/>
              </a:lnSpc>
            </a:pPr>
            <a:r>
              <a:rPr lang="en-US" sz="2600">
                <a:solidFill>
                  <a:srgbClr val="1B1B27"/>
                </a:solidFill>
                <a:latin typeface="Raleway" pitchFamily="34" charset="0"/>
                <a:ea typeface="Raleway" pitchFamily="34" charset="-122"/>
                <a:cs typeface="Raleway" pitchFamily="34" charset="-120"/>
              </a:rPr>
              <a:t>What Does a VA Chiropractor Do?</a:t>
            </a:r>
            <a:endParaRPr lang="en-US" sz="2600"/>
          </a:p>
        </p:txBody>
      </p:sp>
      <p:sp>
        <p:nvSpPr>
          <p:cNvPr id="4" name="Shape 1"/>
          <p:cNvSpPr/>
          <p:nvPr/>
        </p:nvSpPr>
        <p:spPr>
          <a:xfrm>
            <a:off x="5233493" y="1136353"/>
            <a:ext cx="6297017" cy="1215132"/>
          </a:xfrm>
          <a:prstGeom prst="roundRect">
            <a:avLst>
              <a:gd name="adj" fmla="val 4594"/>
            </a:avLst>
          </a:prstGeom>
          <a:solidFill>
            <a:srgbClr val="E1E1EA"/>
          </a:solidFill>
          <a:ln w="4763">
            <a:solidFill>
              <a:srgbClr val="C7C7D0"/>
            </a:solidFill>
            <a:prstDash val="solid"/>
          </a:ln>
        </p:spPr>
        <p:txBody>
          <a:bodyPr/>
          <a:lstStyle/>
          <a:p>
            <a:endParaRPr lang="en-US"/>
          </a:p>
        </p:txBody>
      </p:sp>
      <p:sp>
        <p:nvSpPr>
          <p:cNvPr id="5" name="Shape 2"/>
          <p:cNvSpPr/>
          <p:nvPr/>
        </p:nvSpPr>
        <p:spPr>
          <a:xfrm>
            <a:off x="5372695" y="1275556"/>
            <a:ext cx="398661" cy="398661"/>
          </a:xfrm>
          <a:prstGeom prst="ellipse">
            <a:avLst/>
          </a:prstGeom>
          <a:solidFill>
            <a:srgbClr val="1B1B27"/>
          </a:solidFill>
          <a:ln/>
        </p:spPr>
        <p:txBody>
          <a:bodyPr/>
          <a:lstStyle/>
          <a:p>
            <a:endParaRPr lang="en-US"/>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82333" y="1385194"/>
            <a:ext cx="179388" cy="179388"/>
          </a:xfrm>
          <a:prstGeom prst="rect">
            <a:avLst/>
          </a:prstGeom>
        </p:spPr>
      </p:pic>
      <p:sp>
        <p:nvSpPr>
          <p:cNvPr id="7" name="Text 3"/>
          <p:cNvSpPr/>
          <p:nvPr/>
        </p:nvSpPr>
        <p:spPr>
          <a:xfrm>
            <a:off x="5372696" y="1767583"/>
            <a:ext cx="6018609" cy="207565"/>
          </a:xfrm>
          <a:prstGeom prst="rect">
            <a:avLst/>
          </a:prstGeom>
          <a:noFill/>
          <a:ln/>
        </p:spPr>
        <p:txBody>
          <a:bodyPr wrap="none" lIns="0" tIns="0" rIns="0" bIns="0" rtlCol="0" anchor="t"/>
          <a:lstStyle/>
          <a:p>
            <a:pPr>
              <a:lnSpc>
                <a:spcPct val="104000"/>
              </a:lnSpc>
            </a:pPr>
            <a:r>
              <a:rPr lang="en-US" sz="1267">
                <a:solidFill>
                  <a:srgbClr val="3C3939"/>
                </a:solidFill>
                <a:latin typeface="Raleway" pitchFamily="34" charset="0"/>
                <a:ea typeface="Raleway" pitchFamily="34" charset="-122"/>
                <a:cs typeface="Raleway" pitchFamily="34" charset="-120"/>
              </a:rPr>
              <a:t>Clinical Care</a:t>
            </a:r>
            <a:endParaRPr lang="en-US" sz="1267"/>
          </a:p>
        </p:txBody>
      </p:sp>
      <p:sp>
        <p:nvSpPr>
          <p:cNvPr id="8" name="Text 4"/>
          <p:cNvSpPr/>
          <p:nvPr/>
        </p:nvSpPr>
        <p:spPr>
          <a:xfrm>
            <a:off x="5372696" y="2031207"/>
            <a:ext cx="6018609" cy="181075"/>
          </a:xfrm>
          <a:prstGeom prst="rect">
            <a:avLst/>
          </a:prstGeom>
          <a:noFill/>
          <a:ln/>
        </p:spPr>
        <p:txBody>
          <a:bodyPr wrap="none" lIns="0" tIns="0" rIns="0" bIns="0" rtlCol="0" anchor="t"/>
          <a:lstStyle/>
          <a:p>
            <a:pPr>
              <a:lnSpc>
                <a:spcPct val="114000"/>
              </a:lnSpc>
            </a:pPr>
            <a:r>
              <a:rPr lang="en-US" sz="1000">
                <a:solidFill>
                  <a:srgbClr val="3C3939"/>
                </a:solidFill>
                <a:latin typeface="Roboto" pitchFamily="34" charset="0"/>
                <a:ea typeface="Roboto" pitchFamily="34" charset="-122"/>
                <a:cs typeface="Roboto" pitchFamily="34" charset="-120"/>
              </a:rPr>
              <a:t>Evidence-based, team-based management of medically complex patients</a:t>
            </a:r>
            <a:endParaRPr lang="en-US" sz="1000"/>
          </a:p>
        </p:txBody>
      </p:sp>
      <p:sp>
        <p:nvSpPr>
          <p:cNvPr id="9" name="Shape 5"/>
          <p:cNvSpPr/>
          <p:nvPr/>
        </p:nvSpPr>
        <p:spPr>
          <a:xfrm>
            <a:off x="5233493" y="5129435"/>
            <a:ext cx="6297017" cy="1215132"/>
          </a:xfrm>
          <a:prstGeom prst="roundRect">
            <a:avLst>
              <a:gd name="adj" fmla="val 4594"/>
            </a:avLst>
          </a:prstGeom>
          <a:solidFill>
            <a:srgbClr val="E1E1EA"/>
          </a:solidFill>
          <a:ln w="4763">
            <a:solidFill>
              <a:srgbClr val="C7C7D0"/>
            </a:solidFill>
            <a:prstDash val="solid"/>
          </a:ln>
        </p:spPr>
        <p:txBody>
          <a:bodyPr/>
          <a:lstStyle/>
          <a:p>
            <a:endParaRPr lang="en-US"/>
          </a:p>
        </p:txBody>
      </p:sp>
      <p:sp>
        <p:nvSpPr>
          <p:cNvPr id="10" name="Shape 6"/>
          <p:cNvSpPr/>
          <p:nvPr/>
        </p:nvSpPr>
        <p:spPr>
          <a:xfrm>
            <a:off x="5372695" y="5268639"/>
            <a:ext cx="398661" cy="398661"/>
          </a:xfrm>
          <a:prstGeom prst="ellipse">
            <a:avLst/>
          </a:prstGeom>
          <a:solidFill>
            <a:srgbClr val="1B1B27"/>
          </a:solidFill>
          <a:ln/>
        </p:spPr>
        <p:txBody>
          <a:bodyPr/>
          <a:lstStyle/>
          <a:p>
            <a:endParaRPr lang="en-US"/>
          </a:p>
        </p:txBody>
      </p:sp>
      <p:pic>
        <p:nvPicPr>
          <p:cNvPr id="11"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82333" y="5378275"/>
            <a:ext cx="179388" cy="179388"/>
          </a:xfrm>
          <a:prstGeom prst="rect">
            <a:avLst/>
          </a:prstGeom>
        </p:spPr>
      </p:pic>
      <p:sp>
        <p:nvSpPr>
          <p:cNvPr id="12" name="Text 7"/>
          <p:cNvSpPr/>
          <p:nvPr/>
        </p:nvSpPr>
        <p:spPr>
          <a:xfrm>
            <a:off x="5372696" y="5760664"/>
            <a:ext cx="6018609" cy="207565"/>
          </a:xfrm>
          <a:prstGeom prst="rect">
            <a:avLst/>
          </a:prstGeom>
          <a:noFill/>
          <a:ln/>
        </p:spPr>
        <p:txBody>
          <a:bodyPr wrap="none" lIns="0" tIns="0" rIns="0" bIns="0" rtlCol="0" anchor="t"/>
          <a:lstStyle/>
          <a:p>
            <a:pPr>
              <a:lnSpc>
                <a:spcPct val="104000"/>
              </a:lnSpc>
            </a:pPr>
            <a:r>
              <a:rPr lang="en-US" sz="1267">
                <a:solidFill>
                  <a:srgbClr val="3C3939"/>
                </a:solidFill>
                <a:latin typeface="Raleway" pitchFamily="34" charset="0"/>
                <a:ea typeface="Raleway" pitchFamily="34" charset="-122"/>
                <a:cs typeface="Raleway" pitchFamily="34" charset="-120"/>
              </a:rPr>
              <a:t>Whole Health</a:t>
            </a:r>
            <a:endParaRPr lang="en-US" sz="1267"/>
          </a:p>
        </p:txBody>
      </p:sp>
      <p:sp>
        <p:nvSpPr>
          <p:cNvPr id="13" name="Text 8"/>
          <p:cNvSpPr/>
          <p:nvPr/>
        </p:nvSpPr>
        <p:spPr>
          <a:xfrm>
            <a:off x="5419589" y="6018529"/>
            <a:ext cx="6018609" cy="181075"/>
          </a:xfrm>
          <a:prstGeom prst="rect">
            <a:avLst/>
          </a:prstGeom>
          <a:noFill/>
          <a:ln/>
        </p:spPr>
        <p:txBody>
          <a:bodyPr wrap="none" lIns="0" tIns="0" rIns="0" bIns="0" rtlCol="0" anchor="t"/>
          <a:lstStyle/>
          <a:p>
            <a:pPr>
              <a:lnSpc>
                <a:spcPct val="114000"/>
              </a:lnSpc>
            </a:pPr>
            <a:r>
              <a:rPr lang="en-US" sz="1000">
                <a:solidFill>
                  <a:srgbClr val="3C3939"/>
                </a:solidFill>
                <a:latin typeface="Roboto" pitchFamily="34" charset="0"/>
                <a:ea typeface="Roboto" pitchFamily="34" charset="-122"/>
                <a:cs typeface="Roboto" pitchFamily="34" charset="-120"/>
              </a:rPr>
              <a:t>Moving from "What's the matter with you?" to "What matters to you?"</a:t>
            </a:r>
            <a:endParaRPr lang="en-US" sz="1000"/>
          </a:p>
        </p:txBody>
      </p:sp>
      <p:sp>
        <p:nvSpPr>
          <p:cNvPr id="14" name="Shape 9"/>
          <p:cNvSpPr/>
          <p:nvPr/>
        </p:nvSpPr>
        <p:spPr>
          <a:xfrm>
            <a:off x="5233493" y="3753347"/>
            <a:ext cx="6297017" cy="1215132"/>
          </a:xfrm>
          <a:prstGeom prst="roundRect">
            <a:avLst>
              <a:gd name="adj" fmla="val 4594"/>
            </a:avLst>
          </a:prstGeom>
          <a:solidFill>
            <a:srgbClr val="E1E1EA"/>
          </a:solidFill>
          <a:ln w="4763">
            <a:solidFill>
              <a:srgbClr val="C7C7D0"/>
            </a:solidFill>
            <a:prstDash val="solid"/>
          </a:ln>
        </p:spPr>
        <p:txBody>
          <a:bodyPr/>
          <a:lstStyle/>
          <a:p>
            <a:endParaRPr lang="en-US"/>
          </a:p>
        </p:txBody>
      </p:sp>
      <p:sp>
        <p:nvSpPr>
          <p:cNvPr id="15" name="Shape 10"/>
          <p:cNvSpPr/>
          <p:nvPr/>
        </p:nvSpPr>
        <p:spPr>
          <a:xfrm>
            <a:off x="5372695" y="3892551"/>
            <a:ext cx="398661" cy="398661"/>
          </a:xfrm>
          <a:prstGeom prst="ellipse">
            <a:avLst/>
          </a:prstGeom>
          <a:solidFill>
            <a:srgbClr val="1B1B27"/>
          </a:solidFill>
          <a:ln/>
        </p:spPr>
        <p:txBody>
          <a:bodyPr/>
          <a:lstStyle/>
          <a:p>
            <a:endParaRPr lang="en-US"/>
          </a:p>
        </p:txBody>
      </p:sp>
      <p:pic>
        <p:nvPicPr>
          <p:cNvPr id="16"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82333" y="4002187"/>
            <a:ext cx="179388" cy="179388"/>
          </a:xfrm>
          <a:prstGeom prst="rect">
            <a:avLst/>
          </a:prstGeom>
        </p:spPr>
      </p:pic>
      <p:sp>
        <p:nvSpPr>
          <p:cNvPr id="17" name="Text 11"/>
          <p:cNvSpPr/>
          <p:nvPr/>
        </p:nvSpPr>
        <p:spPr>
          <a:xfrm>
            <a:off x="5372696" y="4384576"/>
            <a:ext cx="6018609" cy="207565"/>
          </a:xfrm>
          <a:prstGeom prst="rect">
            <a:avLst/>
          </a:prstGeom>
          <a:noFill/>
          <a:ln/>
        </p:spPr>
        <p:txBody>
          <a:bodyPr wrap="none" lIns="0" tIns="0" rIns="0" bIns="0" rtlCol="0" anchor="t"/>
          <a:lstStyle/>
          <a:p>
            <a:pPr>
              <a:lnSpc>
                <a:spcPct val="104000"/>
              </a:lnSpc>
            </a:pPr>
            <a:r>
              <a:rPr lang="en-US" sz="1267">
                <a:solidFill>
                  <a:srgbClr val="3C3939"/>
                </a:solidFill>
                <a:latin typeface="Raleway" pitchFamily="34" charset="0"/>
                <a:ea typeface="Raleway" pitchFamily="34" charset="-122"/>
                <a:cs typeface="Raleway" pitchFamily="34" charset="-120"/>
              </a:rPr>
              <a:t>Teaching</a:t>
            </a:r>
            <a:endParaRPr lang="en-US" sz="1267"/>
          </a:p>
        </p:txBody>
      </p:sp>
      <p:sp>
        <p:nvSpPr>
          <p:cNvPr id="18" name="Text 12"/>
          <p:cNvSpPr/>
          <p:nvPr/>
        </p:nvSpPr>
        <p:spPr>
          <a:xfrm>
            <a:off x="5372696" y="4648200"/>
            <a:ext cx="6018609" cy="181075"/>
          </a:xfrm>
          <a:prstGeom prst="rect">
            <a:avLst/>
          </a:prstGeom>
          <a:noFill/>
          <a:ln/>
        </p:spPr>
        <p:txBody>
          <a:bodyPr wrap="none" lIns="0" tIns="0" rIns="0" bIns="0" rtlCol="0" anchor="t"/>
          <a:lstStyle/>
          <a:p>
            <a:pPr>
              <a:lnSpc>
                <a:spcPct val="114000"/>
              </a:lnSpc>
            </a:pPr>
            <a:r>
              <a:rPr lang="en-US" sz="1000">
                <a:solidFill>
                  <a:srgbClr val="3C3939"/>
                </a:solidFill>
                <a:latin typeface="Roboto" pitchFamily="34" charset="0"/>
                <a:ea typeface="Roboto" pitchFamily="34" charset="-122"/>
                <a:cs typeface="Roboto" pitchFamily="34" charset="-120"/>
              </a:rPr>
              <a:t>Supervise students and residents; interprofessional education</a:t>
            </a:r>
            <a:endParaRPr lang="en-US" sz="1000"/>
          </a:p>
        </p:txBody>
      </p:sp>
      <p:sp>
        <p:nvSpPr>
          <p:cNvPr id="19" name="Shape 13"/>
          <p:cNvSpPr/>
          <p:nvPr/>
        </p:nvSpPr>
        <p:spPr>
          <a:xfrm>
            <a:off x="5233493" y="2459320"/>
            <a:ext cx="6297017" cy="1215132"/>
          </a:xfrm>
          <a:prstGeom prst="roundRect">
            <a:avLst>
              <a:gd name="adj" fmla="val 4594"/>
            </a:avLst>
          </a:prstGeom>
          <a:solidFill>
            <a:srgbClr val="E1E1EA"/>
          </a:solidFill>
          <a:ln w="4763">
            <a:solidFill>
              <a:srgbClr val="C7C7D0"/>
            </a:solidFill>
            <a:prstDash val="solid"/>
          </a:ln>
        </p:spPr>
        <p:txBody>
          <a:bodyPr/>
          <a:lstStyle/>
          <a:p>
            <a:endParaRPr lang="en-US"/>
          </a:p>
        </p:txBody>
      </p:sp>
      <p:sp>
        <p:nvSpPr>
          <p:cNvPr id="20" name="Shape 14"/>
          <p:cNvSpPr/>
          <p:nvPr/>
        </p:nvSpPr>
        <p:spPr>
          <a:xfrm>
            <a:off x="5384418" y="2598524"/>
            <a:ext cx="398661" cy="398661"/>
          </a:xfrm>
          <a:prstGeom prst="ellipse">
            <a:avLst/>
          </a:prstGeom>
          <a:solidFill>
            <a:srgbClr val="1B1B27"/>
          </a:solidFill>
          <a:ln/>
        </p:spPr>
        <p:txBody>
          <a:bodyPr/>
          <a:lstStyle/>
          <a:p>
            <a:endParaRPr lang="en-US"/>
          </a:p>
        </p:txBody>
      </p:sp>
      <p:pic>
        <p:nvPicPr>
          <p:cNvPr id="21"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82333" y="2708162"/>
            <a:ext cx="179388" cy="179388"/>
          </a:xfrm>
          <a:prstGeom prst="rect">
            <a:avLst/>
          </a:prstGeom>
        </p:spPr>
      </p:pic>
      <p:sp>
        <p:nvSpPr>
          <p:cNvPr id="22" name="Text 15"/>
          <p:cNvSpPr/>
          <p:nvPr/>
        </p:nvSpPr>
        <p:spPr>
          <a:xfrm>
            <a:off x="5419363" y="3067103"/>
            <a:ext cx="6018609" cy="207565"/>
          </a:xfrm>
          <a:prstGeom prst="rect">
            <a:avLst/>
          </a:prstGeom>
          <a:noFill/>
          <a:ln/>
        </p:spPr>
        <p:txBody>
          <a:bodyPr wrap="none" lIns="0" tIns="0" rIns="0" bIns="0" rtlCol="0" anchor="t"/>
          <a:lstStyle/>
          <a:p>
            <a:pPr>
              <a:lnSpc>
                <a:spcPct val="104000"/>
              </a:lnSpc>
            </a:pPr>
            <a:r>
              <a:rPr lang="en-US" sz="1267">
                <a:solidFill>
                  <a:srgbClr val="3C3939"/>
                </a:solidFill>
                <a:latin typeface="Raleway" pitchFamily="34" charset="0"/>
                <a:ea typeface="Raleway" pitchFamily="34" charset="-122"/>
                <a:cs typeface="Raleway" pitchFamily="34" charset="-120"/>
              </a:rPr>
              <a:t>Research &amp; Leadership</a:t>
            </a:r>
            <a:endParaRPr lang="en-US" sz="1267"/>
          </a:p>
        </p:txBody>
      </p:sp>
      <p:sp>
        <p:nvSpPr>
          <p:cNvPr id="23" name="Text 16"/>
          <p:cNvSpPr/>
          <p:nvPr/>
        </p:nvSpPr>
        <p:spPr>
          <a:xfrm>
            <a:off x="5372696" y="3354174"/>
            <a:ext cx="6018609" cy="181075"/>
          </a:xfrm>
          <a:prstGeom prst="rect">
            <a:avLst/>
          </a:prstGeom>
          <a:noFill/>
          <a:ln/>
        </p:spPr>
        <p:txBody>
          <a:bodyPr wrap="none" lIns="0" tIns="0" rIns="0" bIns="0" rtlCol="0" anchor="t"/>
          <a:lstStyle/>
          <a:p>
            <a:pPr>
              <a:lnSpc>
                <a:spcPct val="114000"/>
              </a:lnSpc>
            </a:pPr>
            <a:r>
              <a:rPr lang="en-US" sz="1000">
                <a:solidFill>
                  <a:srgbClr val="3C3939"/>
                </a:solidFill>
                <a:latin typeface="Roboto" pitchFamily="34" charset="0"/>
                <a:ea typeface="Roboto" pitchFamily="34" charset="-122"/>
                <a:cs typeface="Roboto" pitchFamily="34" charset="-120"/>
              </a:rPr>
              <a:t>Scholarship, quality improvement, and program leadership</a:t>
            </a:r>
            <a:endParaRPr lang="en-US" sz="1000"/>
          </a:p>
        </p:txBody>
      </p:sp>
      <p:pic>
        <p:nvPicPr>
          <p:cNvPr id="25" name="Picture 24" descr="VA Eliminates Barrier to Community Care Referrals for Veterans ...">
            <a:extLst>
              <a:ext uri="{FF2B5EF4-FFF2-40B4-BE49-F238E27FC236}">
                <a16:creationId xmlns:a16="http://schemas.microsoft.com/office/drawing/2014/main" id="{CA99B22A-E978-50E6-62DF-96F80B8DF547}"/>
              </a:ext>
            </a:extLst>
          </p:cNvPr>
          <p:cNvPicPr>
            <a:picLocks noChangeAspect="1"/>
          </p:cNvPicPr>
          <p:nvPr/>
        </p:nvPicPr>
        <p:blipFill>
          <a:blip r:embed="rId7"/>
          <a:stretch>
            <a:fillRect/>
          </a:stretch>
        </p:blipFill>
        <p:spPr>
          <a:xfrm>
            <a:off x="379663" y="1673727"/>
            <a:ext cx="4440988" cy="349717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982762"/>
            <a:ext cx="3527821" cy="1633537"/>
          </a:xfrm>
          <a:prstGeom prst="rect">
            <a:avLst/>
          </a:prstGeom>
          <a:noFill/>
          <a:ln/>
        </p:spPr>
        <p:txBody>
          <a:bodyPr wrap="square" lIns="0" tIns="0" rIns="0" bIns="0" rtlCol="0" anchor="t">
            <a:normAutofit/>
          </a:bodyPr>
          <a:lstStyle/>
          <a:p>
            <a:pPr>
              <a:lnSpc>
                <a:spcPct val="104000"/>
              </a:lnSpc>
            </a:pPr>
            <a:r>
              <a:rPr lang="en-US" sz="3400">
                <a:solidFill>
                  <a:srgbClr val="1B1B27"/>
                </a:solidFill>
                <a:latin typeface="Raleway" pitchFamily="34" charset="0"/>
                <a:ea typeface="Raleway" pitchFamily="34" charset="-122"/>
                <a:cs typeface="Raleway" pitchFamily="34" charset="-120"/>
              </a:rPr>
              <a:t>Whole Health: A New Model of Care</a:t>
            </a:r>
            <a:endParaRPr lang="en-US" sz="3400"/>
          </a:p>
        </p:txBody>
      </p:sp>
      <p:sp>
        <p:nvSpPr>
          <p:cNvPr id="3" name="Text 1"/>
          <p:cNvSpPr/>
          <p:nvPr/>
        </p:nvSpPr>
        <p:spPr>
          <a:xfrm>
            <a:off x="661492" y="2776935"/>
            <a:ext cx="3527821" cy="1071165"/>
          </a:xfrm>
          <a:prstGeom prst="rect">
            <a:avLst/>
          </a:prstGeom>
          <a:noFill/>
          <a:ln/>
        </p:spPr>
        <p:txBody>
          <a:bodyPr wrap="square" lIns="0" tIns="0" rIns="0" bIns="0" rtlCol="0" anchor="t">
            <a:normAutofit/>
          </a:bodyPr>
          <a:lstStyle/>
          <a:p>
            <a:pPr>
              <a:lnSpc>
                <a:spcPct val="128000"/>
              </a:lnSpc>
            </a:pPr>
            <a:r>
              <a:rPr lang="en-US" sz="1333">
                <a:solidFill>
                  <a:srgbClr val="3C3939"/>
                </a:solidFill>
                <a:latin typeface="Roboto" pitchFamily="34" charset="0"/>
                <a:ea typeface="Roboto" pitchFamily="34" charset="-122"/>
                <a:cs typeface="Roboto" pitchFamily="34" charset="-120"/>
              </a:rPr>
              <a:t>Chiropractic is a </a:t>
            </a:r>
            <a:r>
              <a:rPr lang="en-US" sz="1333" b="1">
                <a:solidFill>
                  <a:srgbClr val="3C3939"/>
                </a:solidFill>
                <a:latin typeface="Roboto Bold" pitchFamily="34" charset="0"/>
                <a:ea typeface="Roboto Bold" pitchFamily="34" charset="-122"/>
                <a:cs typeface="Roboto Bold" pitchFamily="34" charset="-120"/>
              </a:rPr>
              <a:t>core component</a:t>
            </a:r>
            <a:r>
              <a:rPr lang="en-US" sz="1333">
                <a:solidFill>
                  <a:srgbClr val="3C3939"/>
                </a:solidFill>
                <a:latin typeface="Roboto" pitchFamily="34" charset="0"/>
                <a:ea typeface="Roboto" pitchFamily="34" charset="-122"/>
                <a:cs typeface="Roboto" pitchFamily="34" charset="-120"/>
              </a:rPr>
              <a:t> of VA's Whole Health clinical care model — a framework that treats the whole person, not just the complaint.</a:t>
            </a:r>
            <a:endParaRPr lang="en-US" sz="1333"/>
          </a:p>
        </p:txBody>
      </p:sp>
      <p:sp>
        <p:nvSpPr>
          <p:cNvPr id="4" name="Text 2"/>
          <p:cNvSpPr/>
          <p:nvPr/>
        </p:nvSpPr>
        <p:spPr>
          <a:xfrm>
            <a:off x="661492" y="3992661"/>
            <a:ext cx="3527821" cy="1986856"/>
          </a:xfrm>
          <a:prstGeom prst="rect">
            <a:avLst/>
          </a:prstGeom>
          <a:noFill/>
          <a:ln/>
        </p:spPr>
        <p:txBody>
          <a:bodyPr wrap="square" lIns="0" tIns="0" rIns="0" bIns="0" rtlCol="0" anchor="t">
            <a:normAutofit/>
          </a:bodyPr>
          <a:lstStyle/>
          <a:p>
            <a:pPr marL="270927" indent="-270927">
              <a:lnSpc>
                <a:spcPct val="128000"/>
              </a:lnSpc>
              <a:buSzPct val="100000"/>
              <a:buChar char="•"/>
            </a:pPr>
            <a:r>
              <a:rPr lang="en-US" sz="1333">
                <a:solidFill>
                  <a:srgbClr val="3C3939"/>
                </a:solidFill>
                <a:latin typeface="Roboto" pitchFamily="34" charset="0"/>
                <a:ea typeface="Roboto" pitchFamily="34" charset="-122"/>
                <a:cs typeface="Roboto" pitchFamily="34" charset="-120"/>
              </a:rPr>
              <a:t>Integrates with massage therapy, acupuncture, yoga, nutrition, mental health, and more</a:t>
            </a:r>
            <a:endParaRPr lang="en-US" sz="1333"/>
          </a:p>
          <a:p>
            <a:pPr marL="270927" indent="-270927">
              <a:lnSpc>
                <a:spcPct val="128000"/>
              </a:lnSpc>
              <a:buSzPct val="100000"/>
              <a:buChar char="•"/>
            </a:pPr>
            <a:r>
              <a:rPr lang="en-US" sz="1333">
                <a:solidFill>
                  <a:srgbClr val="3C3939"/>
                </a:solidFill>
                <a:latin typeface="Roboto" pitchFamily="34" charset="0"/>
                <a:ea typeface="Roboto" pitchFamily="34" charset="-122"/>
                <a:cs typeface="Roboto" pitchFamily="34" charset="-120"/>
              </a:rPr>
              <a:t>Chiropractors partner with health coaches, primary care, and specialists</a:t>
            </a:r>
            <a:endParaRPr lang="en-US" sz="1333"/>
          </a:p>
          <a:p>
            <a:pPr marL="270927" indent="-270927">
              <a:lnSpc>
                <a:spcPct val="128000"/>
              </a:lnSpc>
              <a:buSzPct val="100000"/>
              <a:buChar char="•"/>
            </a:pPr>
            <a:r>
              <a:rPr lang="en-US" sz="1333">
                <a:solidFill>
                  <a:srgbClr val="3C3939"/>
                </a:solidFill>
                <a:latin typeface="Roboto" pitchFamily="34" charset="0"/>
                <a:ea typeface="Roboto" pitchFamily="34" charset="-122"/>
                <a:cs typeface="Roboto" pitchFamily="34" charset="-120"/>
              </a:rPr>
              <a:t>Care is guided by each Veteran's Personal Health Plan</a:t>
            </a:r>
            <a:endParaRPr lang="en-US" sz="1333"/>
          </a:p>
        </p:txBody>
      </p:sp>
      <p:pic>
        <p:nvPicPr>
          <p:cNvPr id="5" name="Image 0" descr="preencoded.png"/>
          <p:cNvPicPr>
            <a:picLocks noChangeAspect="1"/>
          </p:cNvPicPr>
          <p:nvPr/>
        </p:nvPicPr>
        <p:blipFill>
          <a:blip r:embed="rId3"/>
          <a:stretch>
            <a:fillRect/>
          </a:stretch>
        </p:blipFill>
        <p:spPr>
          <a:xfrm>
            <a:off x="5397599" y="723702"/>
            <a:ext cx="5362277" cy="541049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5233493" y="1031379"/>
            <a:ext cx="710407"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5346899" y="1088034"/>
            <a:ext cx="1093192"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STEP 1</a:t>
            </a:r>
            <a:endParaRPr lang="en-US" sz="1133"/>
          </a:p>
        </p:txBody>
      </p:sp>
      <p:sp>
        <p:nvSpPr>
          <p:cNvPr id="5" name="Text 2"/>
          <p:cNvSpPr/>
          <p:nvPr/>
        </p:nvSpPr>
        <p:spPr>
          <a:xfrm>
            <a:off x="5588696" y="1432615"/>
            <a:ext cx="6297017" cy="3544193"/>
          </a:xfrm>
          <a:prstGeom prst="rect">
            <a:avLst/>
          </a:prstGeom>
          <a:noFill/>
          <a:ln/>
        </p:spPr>
        <p:txBody>
          <a:bodyPr wrap="square" lIns="0" tIns="0" rIns="0" bIns="0" rtlCol="0" anchor="t">
            <a:normAutofit/>
          </a:bodyPr>
          <a:lstStyle/>
          <a:p>
            <a:pPr>
              <a:lnSpc>
                <a:spcPct val="104000"/>
              </a:lnSpc>
            </a:pPr>
            <a:r>
              <a:rPr lang="en-US" sz="7400">
                <a:solidFill>
                  <a:srgbClr val="1B1B27"/>
                </a:solidFill>
                <a:latin typeface="Raleway" pitchFamily="34" charset="0"/>
                <a:ea typeface="Raleway" pitchFamily="34" charset="-122"/>
                <a:cs typeface="Raleway" pitchFamily="34" charset="-120"/>
              </a:rPr>
              <a:t>VA Chiropractic Clerkship</a:t>
            </a:r>
            <a:endParaRPr lang="en-US" sz="7400"/>
          </a:p>
        </p:txBody>
      </p:sp>
      <p:sp>
        <p:nvSpPr>
          <p:cNvPr id="6" name="Text 3"/>
          <p:cNvSpPr/>
          <p:nvPr/>
        </p:nvSpPr>
        <p:spPr>
          <a:xfrm>
            <a:off x="5588696" y="5221784"/>
            <a:ext cx="6297017"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Your first step into the VA system — and one of the most valuable experiences in chiropractic education.</a:t>
            </a:r>
            <a:endParaRPr lang="en-US" sz="1467"/>
          </a:p>
        </p:txBody>
      </p:sp>
      <p:pic>
        <p:nvPicPr>
          <p:cNvPr id="1028" name="Picture 4">
            <a:extLst>
              <a:ext uri="{FF2B5EF4-FFF2-40B4-BE49-F238E27FC236}">
                <a16:creationId xmlns:a16="http://schemas.microsoft.com/office/drawing/2014/main" id="{F2291B7E-BA39-EDC7-B9EC-02617B3C4A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739" r="7235"/>
          <a:stretch>
            <a:fillRect/>
          </a:stretch>
        </p:blipFill>
        <p:spPr bwMode="auto">
          <a:xfrm>
            <a:off x="-48918" y="0"/>
            <a:ext cx="5282411"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2103041"/>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What Is the VA Clerkship?</a:t>
            </a:r>
            <a:endParaRPr lang="en-US" sz="3667"/>
          </a:p>
        </p:txBody>
      </p:sp>
      <p:sp>
        <p:nvSpPr>
          <p:cNvPr id="3" name="Shape 1"/>
          <p:cNvSpPr/>
          <p:nvPr/>
        </p:nvSpPr>
        <p:spPr>
          <a:xfrm>
            <a:off x="661493" y="3071714"/>
            <a:ext cx="425252" cy="425252"/>
          </a:xfrm>
          <a:prstGeom prst="roundRect">
            <a:avLst>
              <a:gd name="adj" fmla="val 18669"/>
            </a:avLst>
          </a:prstGeom>
          <a:solidFill>
            <a:srgbClr val="E1E1EA"/>
          </a:solidFill>
          <a:ln w="4763">
            <a:solidFill>
              <a:srgbClr val="C7C7D0"/>
            </a:solidFill>
            <a:prstDash val="solid"/>
          </a:ln>
        </p:spPr>
        <p:txBody>
          <a:bodyPr/>
          <a:lstStyle/>
          <a:p>
            <a:endParaRPr lang="en-US"/>
          </a:p>
        </p:txBody>
      </p:sp>
      <p:sp>
        <p:nvSpPr>
          <p:cNvPr id="4" name="Text 2"/>
          <p:cNvSpPr/>
          <p:nvPr/>
        </p:nvSpPr>
        <p:spPr>
          <a:xfrm>
            <a:off x="1275756" y="3136603"/>
            <a:ext cx="285124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1–2 Term Clinical Rotation</a:t>
            </a:r>
            <a:endParaRPr lang="en-US"/>
          </a:p>
        </p:txBody>
      </p:sp>
      <p:sp>
        <p:nvSpPr>
          <p:cNvPr id="5" name="Text 3"/>
          <p:cNvSpPr/>
          <p:nvPr/>
        </p:nvSpPr>
        <p:spPr>
          <a:xfrm>
            <a:off x="1275756" y="3545284"/>
            <a:ext cx="2851249" cy="1209675"/>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For chiropractic students during final clinical training — immersed in a major integrated healthcare system</a:t>
            </a:r>
            <a:endParaRPr lang="en-US" sz="1467"/>
          </a:p>
        </p:txBody>
      </p:sp>
      <p:sp>
        <p:nvSpPr>
          <p:cNvPr id="6" name="Shape 4"/>
          <p:cNvSpPr/>
          <p:nvPr/>
        </p:nvSpPr>
        <p:spPr>
          <a:xfrm>
            <a:off x="4363245" y="3071714"/>
            <a:ext cx="425252" cy="425252"/>
          </a:xfrm>
          <a:prstGeom prst="roundRect">
            <a:avLst>
              <a:gd name="adj" fmla="val 18669"/>
            </a:avLst>
          </a:prstGeom>
          <a:solidFill>
            <a:srgbClr val="E1E1EA"/>
          </a:solidFill>
          <a:ln w="4763">
            <a:solidFill>
              <a:srgbClr val="C7C7D0"/>
            </a:solidFill>
            <a:prstDash val="solid"/>
          </a:ln>
        </p:spPr>
        <p:txBody>
          <a:bodyPr/>
          <a:lstStyle/>
          <a:p>
            <a:endParaRPr lang="en-US"/>
          </a:p>
        </p:txBody>
      </p:sp>
      <p:sp>
        <p:nvSpPr>
          <p:cNvPr id="7" name="Text 5"/>
          <p:cNvSpPr/>
          <p:nvPr/>
        </p:nvSpPr>
        <p:spPr>
          <a:xfrm>
            <a:off x="4977508" y="3136603"/>
            <a:ext cx="2851249" cy="590551"/>
          </a:xfrm>
          <a:prstGeom prst="rect">
            <a:avLst/>
          </a:prstGeom>
          <a:noFill/>
          <a:ln/>
        </p:spPr>
        <p:txBody>
          <a:bodyPr wrap="square" lIns="0" tIns="0" rIns="0" bIns="0" rtlCol="0" anchor="t">
            <a:normAutofit/>
          </a:bodyPr>
          <a:lstStyle/>
          <a:p>
            <a:pPr>
              <a:lnSpc>
                <a:spcPct val="104000"/>
              </a:lnSpc>
            </a:pPr>
            <a:r>
              <a:rPr lang="en-US">
                <a:solidFill>
                  <a:srgbClr val="3C3939"/>
                </a:solidFill>
                <a:latin typeface="Raleway" pitchFamily="34" charset="0"/>
                <a:ea typeface="Raleway" pitchFamily="34" charset="-122"/>
                <a:cs typeface="Raleway" pitchFamily="34" charset="-120"/>
              </a:rPr>
              <a:t>Train Under Senior VA DCs</a:t>
            </a:r>
            <a:endParaRPr lang="en-US"/>
          </a:p>
        </p:txBody>
      </p:sp>
      <p:sp>
        <p:nvSpPr>
          <p:cNvPr id="8" name="Text 6"/>
          <p:cNvSpPr/>
          <p:nvPr/>
        </p:nvSpPr>
        <p:spPr>
          <a:xfrm>
            <a:off x="4977508" y="3545284"/>
            <a:ext cx="2851249"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Gain competence in team-based care, EHR documentation, and complex patient management</a:t>
            </a:r>
            <a:endParaRPr lang="en-US" sz="1467"/>
          </a:p>
        </p:txBody>
      </p:sp>
      <p:sp>
        <p:nvSpPr>
          <p:cNvPr id="9" name="Shape 7"/>
          <p:cNvSpPr/>
          <p:nvPr/>
        </p:nvSpPr>
        <p:spPr>
          <a:xfrm>
            <a:off x="8064997" y="3071714"/>
            <a:ext cx="425252" cy="425252"/>
          </a:xfrm>
          <a:prstGeom prst="roundRect">
            <a:avLst>
              <a:gd name="adj" fmla="val 18669"/>
            </a:avLst>
          </a:prstGeom>
          <a:solidFill>
            <a:srgbClr val="E1E1EA"/>
          </a:solidFill>
          <a:ln w="4763">
            <a:solidFill>
              <a:srgbClr val="C7C7D0"/>
            </a:solidFill>
            <a:prstDash val="solid"/>
          </a:ln>
        </p:spPr>
        <p:txBody>
          <a:bodyPr/>
          <a:lstStyle/>
          <a:p>
            <a:endParaRPr lang="en-US"/>
          </a:p>
        </p:txBody>
      </p:sp>
      <p:sp>
        <p:nvSpPr>
          <p:cNvPr id="10" name="Text 8"/>
          <p:cNvSpPr/>
          <p:nvPr/>
        </p:nvSpPr>
        <p:spPr>
          <a:xfrm>
            <a:off x="8679261" y="3136603"/>
            <a:ext cx="285124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What to Expect</a:t>
            </a:r>
            <a:endParaRPr lang="en-US"/>
          </a:p>
        </p:txBody>
      </p:sp>
      <p:sp>
        <p:nvSpPr>
          <p:cNvPr id="11" name="Text 9"/>
          <p:cNvSpPr/>
          <p:nvPr/>
        </p:nvSpPr>
        <p:spPr>
          <a:xfrm>
            <a:off x="8679261" y="3545284"/>
            <a:ext cx="2851249"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No compensation or housing assistance — students commute or relocate for the rotation</a:t>
            </a:r>
            <a:endParaRPr lang="en-US" sz="1467"/>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3" y="556518"/>
            <a:ext cx="6297017" cy="1015207"/>
          </a:xfrm>
          <a:prstGeom prst="rect">
            <a:avLst/>
          </a:prstGeom>
          <a:noFill/>
          <a:ln/>
        </p:spPr>
        <p:txBody>
          <a:bodyPr wrap="square" lIns="0" tIns="0" rIns="0" bIns="0" rtlCol="0" anchor="t">
            <a:normAutofit/>
          </a:bodyPr>
          <a:lstStyle/>
          <a:p>
            <a:pPr>
              <a:lnSpc>
                <a:spcPct val="104000"/>
              </a:lnSpc>
            </a:pPr>
            <a:r>
              <a:rPr lang="en-US" sz="3133">
                <a:solidFill>
                  <a:srgbClr val="1B1B27"/>
                </a:solidFill>
                <a:latin typeface="Raleway" pitchFamily="34" charset="0"/>
                <a:ea typeface="Raleway" pitchFamily="34" charset="-122"/>
                <a:cs typeface="Raleway" pitchFamily="34" charset="-120"/>
              </a:rPr>
              <a:t>Clinical Experience &amp; Skills Gained</a:t>
            </a:r>
            <a:endParaRPr lang="en-US" sz="3133"/>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93" y="1781077"/>
            <a:ext cx="406103" cy="406103"/>
          </a:xfrm>
          <a:prstGeom prst="rect">
            <a:avLst/>
          </a:prstGeom>
        </p:spPr>
      </p:pic>
      <p:sp>
        <p:nvSpPr>
          <p:cNvPr id="5" name="Text 1"/>
          <p:cNvSpPr/>
          <p:nvPr/>
        </p:nvSpPr>
        <p:spPr>
          <a:xfrm>
            <a:off x="661493" y="2361606"/>
            <a:ext cx="6297017" cy="253801"/>
          </a:xfrm>
          <a:prstGeom prst="rect">
            <a:avLst/>
          </a:prstGeom>
          <a:noFill/>
          <a:ln/>
        </p:spPr>
        <p:txBody>
          <a:bodyPr wrap="none" lIns="0" tIns="0" rIns="0" bIns="0" rtlCol="0" anchor="t"/>
          <a:lstStyle/>
          <a:p>
            <a:pPr>
              <a:lnSpc>
                <a:spcPct val="104000"/>
              </a:lnSpc>
            </a:pPr>
            <a:r>
              <a:rPr lang="en-US" sz="1533">
                <a:solidFill>
                  <a:srgbClr val="3C3939"/>
                </a:solidFill>
                <a:latin typeface="Raleway" pitchFamily="34" charset="0"/>
                <a:ea typeface="Raleway" pitchFamily="34" charset="-122"/>
                <a:cs typeface="Raleway" pitchFamily="34" charset="-120"/>
              </a:rPr>
              <a:t>Complex Patient Care</a:t>
            </a:r>
            <a:endParaRPr lang="en-US" sz="1533"/>
          </a:p>
        </p:txBody>
      </p:sp>
      <p:sp>
        <p:nvSpPr>
          <p:cNvPr id="6" name="Text 2"/>
          <p:cNvSpPr/>
          <p:nvPr/>
        </p:nvSpPr>
        <p:spPr>
          <a:xfrm>
            <a:off x="661493" y="2699147"/>
            <a:ext cx="6297017" cy="483195"/>
          </a:xfrm>
          <a:prstGeom prst="rect">
            <a:avLst/>
          </a:prstGeom>
          <a:noFill/>
          <a:ln/>
        </p:spPr>
        <p:txBody>
          <a:bodyPr wrap="square" lIns="0" tIns="0" rIns="0" bIns="0" rtlCol="0" anchor="t">
            <a:normAutofit/>
          </a:bodyPr>
          <a:lstStyle/>
          <a:p>
            <a:pPr>
              <a:lnSpc>
                <a:spcPct val="124000"/>
              </a:lnSpc>
            </a:pPr>
            <a:r>
              <a:rPr lang="en-US" sz="1267">
                <a:solidFill>
                  <a:srgbClr val="3C3939"/>
                </a:solidFill>
                <a:latin typeface="Roboto" pitchFamily="34" charset="0"/>
                <a:ea typeface="Roboto" pitchFamily="34" charset="-122"/>
                <a:cs typeface="Roboto" pitchFamily="34" charset="-120"/>
              </a:rPr>
              <a:t>Hands-on ortho/neuro exam, SOAP documentation, and treatment planning with medically complex Veterans</a:t>
            </a:r>
            <a:endParaRPr lang="en-US" sz="1267"/>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3" y="3461445"/>
            <a:ext cx="406103" cy="406103"/>
          </a:xfrm>
          <a:prstGeom prst="rect">
            <a:avLst/>
          </a:prstGeom>
        </p:spPr>
      </p:pic>
      <p:sp>
        <p:nvSpPr>
          <p:cNvPr id="8" name="Text 3"/>
          <p:cNvSpPr/>
          <p:nvPr/>
        </p:nvSpPr>
        <p:spPr>
          <a:xfrm>
            <a:off x="661493" y="4041974"/>
            <a:ext cx="6297017" cy="253801"/>
          </a:xfrm>
          <a:prstGeom prst="rect">
            <a:avLst/>
          </a:prstGeom>
          <a:noFill/>
          <a:ln/>
        </p:spPr>
        <p:txBody>
          <a:bodyPr wrap="none" lIns="0" tIns="0" rIns="0" bIns="0" rtlCol="0" anchor="t"/>
          <a:lstStyle/>
          <a:p>
            <a:pPr>
              <a:lnSpc>
                <a:spcPct val="104000"/>
              </a:lnSpc>
            </a:pPr>
            <a:r>
              <a:rPr lang="en-US" sz="1533">
                <a:solidFill>
                  <a:srgbClr val="3C3939"/>
                </a:solidFill>
                <a:latin typeface="Raleway" pitchFamily="34" charset="0"/>
                <a:ea typeface="Raleway" pitchFamily="34" charset="-122"/>
                <a:cs typeface="Raleway" pitchFamily="34" charset="-120"/>
              </a:rPr>
              <a:t>Interprofessional Exposure</a:t>
            </a:r>
            <a:endParaRPr lang="en-US" sz="1533"/>
          </a:p>
        </p:txBody>
      </p:sp>
      <p:sp>
        <p:nvSpPr>
          <p:cNvPr id="9" name="Text 4"/>
          <p:cNvSpPr/>
          <p:nvPr/>
        </p:nvSpPr>
        <p:spPr>
          <a:xfrm>
            <a:off x="661493" y="4379516"/>
            <a:ext cx="6297017" cy="241597"/>
          </a:xfrm>
          <a:prstGeom prst="rect">
            <a:avLst/>
          </a:prstGeom>
          <a:noFill/>
          <a:ln/>
        </p:spPr>
        <p:txBody>
          <a:bodyPr wrap="none" lIns="0" tIns="0" rIns="0" bIns="0" rtlCol="0" anchor="t"/>
          <a:lstStyle/>
          <a:p>
            <a:pPr>
              <a:lnSpc>
                <a:spcPct val="124000"/>
              </a:lnSpc>
            </a:pPr>
            <a:r>
              <a:rPr lang="en-US" sz="1267">
                <a:solidFill>
                  <a:srgbClr val="3C3939"/>
                </a:solidFill>
                <a:latin typeface="Roboto" pitchFamily="34" charset="0"/>
                <a:ea typeface="Roboto" pitchFamily="34" charset="-122"/>
                <a:cs typeface="Roboto" pitchFamily="34" charset="-120"/>
              </a:rPr>
              <a:t>Work alongside PT, PM&amp;R, Primary Care, and Pain Psychology teams</a:t>
            </a:r>
            <a:endParaRPr lang="en-US" sz="1267"/>
          </a:p>
        </p:txBody>
      </p:sp>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93" y="4900217"/>
            <a:ext cx="406103" cy="406103"/>
          </a:xfrm>
          <a:prstGeom prst="rect">
            <a:avLst/>
          </a:prstGeom>
        </p:spPr>
      </p:pic>
      <p:sp>
        <p:nvSpPr>
          <p:cNvPr id="11" name="Text 5"/>
          <p:cNvSpPr/>
          <p:nvPr/>
        </p:nvSpPr>
        <p:spPr>
          <a:xfrm>
            <a:off x="661493" y="5480745"/>
            <a:ext cx="6297017" cy="253801"/>
          </a:xfrm>
          <a:prstGeom prst="rect">
            <a:avLst/>
          </a:prstGeom>
          <a:noFill/>
          <a:ln/>
        </p:spPr>
        <p:txBody>
          <a:bodyPr wrap="none" lIns="0" tIns="0" rIns="0" bIns="0" rtlCol="0" anchor="t"/>
          <a:lstStyle/>
          <a:p>
            <a:pPr>
              <a:lnSpc>
                <a:spcPct val="104000"/>
              </a:lnSpc>
            </a:pPr>
            <a:r>
              <a:rPr lang="en-US" sz="1533">
                <a:solidFill>
                  <a:srgbClr val="3C3939"/>
                </a:solidFill>
                <a:latin typeface="Raleway" pitchFamily="34" charset="0"/>
                <a:ea typeface="Raleway" pitchFamily="34" charset="-122"/>
                <a:cs typeface="Raleway" pitchFamily="34" charset="-120"/>
              </a:rPr>
              <a:t>Clinical Reasoning</a:t>
            </a:r>
            <a:endParaRPr lang="en-US" sz="1533"/>
          </a:p>
        </p:txBody>
      </p:sp>
      <p:sp>
        <p:nvSpPr>
          <p:cNvPr id="12" name="Text 6"/>
          <p:cNvSpPr/>
          <p:nvPr/>
        </p:nvSpPr>
        <p:spPr>
          <a:xfrm>
            <a:off x="661493" y="5818287"/>
            <a:ext cx="6297017" cy="483195"/>
          </a:xfrm>
          <a:prstGeom prst="rect">
            <a:avLst/>
          </a:prstGeom>
          <a:noFill/>
          <a:ln/>
        </p:spPr>
        <p:txBody>
          <a:bodyPr wrap="square" lIns="0" tIns="0" rIns="0" bIns="0" rtlCol="0" anchor="t">
            <a:normAutofit/>
          </a:bodyPr>
          <a:lstStyle/>
          <a:p>
            <a:pPr>
              <a:lnSpc>
                <a:spcPct val="124000"/>
              </a:lnSpc>
            </a:pPr>
            <a:r>
              <a:rPr lang="en-US" sz="1267">
                <a:solidFill>
                  <a:srgbClr val="3C3939"/>
                </a:solidFill>
                <a:latin typeface="Roboto" pitchFamily="34" charset="0"/>
                <a:ea typeface="Roboto" pitchFamily="34" charset="-122"/>
                <a:cs typeface="Roboto" pitchFamily="34" charset="-120"/>
              </a:rPr>
              <a:t>History-taking, evidence-based decision making, and interprofessional communication skills</a:t>
            </a:r>
            <a:endParaRPr lang="en-US" sz="1267"/>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663106"/>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Eligibility &amp; How to Apply</a:t>
            </a:r>
            <a:endParaRPr lang="en-US" sz="3667"/>
          </a:p>
        </p:txBody>
      </p:sp>
      <p:sp>
        <p:nvSpPr>
          <p:cNvPr id="3" name="Text 1"/>
          <p:cNvSpPr/>
          <p:nvPr/>
        </p:nvSpPr>
        <p:spPr>
          <a:xfrm>
            <a:off x="661493" y="2726233"/>
            <a:ext cx="5203924" cy="295275"/>
          </a:xfrm>
          <a:prstGeom prst="rect">
            <a:avLst/>
          </a:prstGeom>
          <a:noFill/>
          <a:ln/>
        </p:spPr>
        <p:txBody>
          <a:bodyPr wrap="none" lIns="0" tIns="0" rIns="0" bIns="0" rtlCol="0" anchor="t"/>
          <a:lstStyle/>
          <a:p>
            <a:pPr>
              <a:lnSpc>
                <a:spcPct val="104000"/>
              </a:lnSpc>
            </a:pPr>
            <a:r>
              <a:rPr lang="en-US">
                <a:solidFill>
                  <a:srgbClr val="1B1B27"/>
                </a:solidFill>
                <a:latin typeface="Raleway" pitchFamily="34" charset="0"/>
                <a:ea typeface="Raleway" pitchFamily="34" charset="-122"/>
                <a:cs typeface="Raleway" pitchFamily="34" charset="-120"/>
              </a:rPr>
              <a:t>Eligibility Requirements</a:t>
            </a:r>
            <a:endParaRPr lang="en-US"/>
          </a:p>
        </p:txBody>
      </p:sp>
      <p:sp>
        <p:nvSpPr>
          <p:cNvPr id="4" name="Text 2"/>
          <p:cNvSpPr/>
          <p:nvPr/>
        </p:nvSpPr>
        <p:spPr>
          <a:xfrm>
            <a:off x="661493" y="3210520"/>
            <a:ext cx="5203924" cy="1578173"/>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Enrolled in a DC program in good academic standing with no ethics violations</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International students: F-1/J-1 visa, I-20 or DS-2019, and U.S. Social Security Number required </a:t>
            </a:r>
            <a:r>
              <a:rPr lang="en-US" sz="1467" i="1">
                <a:solidFill>
                  <a:srgbClr val="3C3939"/>
                </a:solidFill>
                <a:latin typeface="Roboto" pitchFamily="34" charset="0"/>
                <a:ea typeface="Roboto" pitchFamily="34" charset="-122"/>
                <a:cs typeface="Roboto" pitchFamily="34" charset="-120"/>
              </a:rPr>
              <a:t>(regulations changing — verify with your site)</a:t>
            </a:r>
            <a:endParaRPr lang="en-US" sz="1467"/>
          </a:p>
        </p:txBody>
      </p:sp>
      <p:sp>
        <p:nvSpPr>
          <p:cNvPr id="5" name="Text 3"/>
          <p:cNvSpPr/>
          <p:nvPr/>
        </p:nvSpPr>
        <p:spPr>
          <a:xfrm>
            <a:off x="6332935" y="2726233"/>
            <a:ext cx="5203924" cy="295275"/>
          </a:xfrm>
          <a:prstGeom prst="rect">
            <a:avLst/>
          </a:prstGeom>
          <a:noFill/>
          <a:ln/>
        </p:spPr>
        <p:txBody>
          <a:bodyPr wrap="none" lIns="0" tIns="0" rIns="0" bIns="0" rtlCol="0" anchor="t"/>
          <a:lstStyle/>
          <a:p>
            <a:pPr>
              <a:lnSpc>
                <a:spcPct val="104000"/>
              </a:lnSpc>
            </a:pPr>
            <a:r>
              <a:rPr lang="en-US">
                <a:solidFill>
                  <a:srgbClr val="1B1B27"/>
                </a:solidFill>
                <a:latin typeface="Raleway" pitchFamily="34" charset="0"/>
                <a:ea typeface="Raleway" pitchFamily="34" charset="-122"/>
                <a:cs typeface="Raleway" pitchFamily="34" charset="-120"/>
              </a:rPr>
              <a:t>Application Materials</a:t>
            </a:r>
            <a:endParaRPr lang="en-US"/>
          </a:p>
        </p:txBody>
      </p:sp>
      <p:sp>
        <p:nvSpPr>
          <p:cNvPr id="6" name="Text 4"/>
          <p:cNvSpPr/>
          <p:nvPr/>
        </p:nvSpPr>
        <p:spPr>
          <a:xfrm>
            <a:off x="6332935" y="3210520"/>
            <a:ext cx="5203924" cy="1039416"/>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Cover letter</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CV / Resume</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Letters of recommendation</a:t>
            </a:r>
            <a:endParaRPr lang="en-US" sz="1467"/>
          </a:p>
        </p:txBody>
      </p:sp>
      <p:sp>
        <p:nvSpPr>
          <p:cNvPr id="7" name="Text 5"/>
          <p:cNvSpPr/>
          <p:nvPr/>
        </p:nvSpPr>
        <p:spPr>
          <a:xfrm>
            <a:off x="6332935" y="4419998"/>
            <a:ext cx="5203924"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Contact your chiropractic school's </a:t>
            </a:r>
            <a:r>
              <a:rPr lang="en-US" sz="1467" b="1">
                <a:solidFill>
                  <a:srgbClr val="3C3939"/>
                </a:solidFill>
                <a:latin typeface="Roboto Bold" pitchFamily="34" charset="0"/>
                <a:ea typeface="Roboto Bold" pitchFamily="34" charset="-122"/>
                <a:cs typeface="Roboto Bold" pitchFamily="34" charset="-120"/>
              </a:rPr>
              <a:t>Clinic Director</a:t>
            </a:r>
            <a:r>
              <a:rPr lang="en-US" sz="1467">
                <a:solidFill>
                  <a:srgbClr val="3C3939"/>
                </a:solidFill>
                <a:latin typeface="Roboto" pitchFamily="34" charset="0"/>
                <a:ea typeface="Roboto" pitchFamily="34" charset="-122"/>
                <a:cs typeface="Roboto" pitchFamily="34" charset="-120"/>
              </a:rPr>
              <a:t> for site-specific requirements.</a:t>
            </a:r>
            <a:endParaRPr lang="en-US" sz="1467"/>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3" y="1004988"/>
            <a:ext cx="6297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Why the Clerkship Matters</a:t>
            </a:r>
            <a:endParaRPr lang="en-US" sz="3667"/>
          </a:p>
        </p:txBody>
      </p:sp>
      <p:sp>
        <p:nvSpPr>
          <p:cNvPr id="4" name="Shape 1"/>
          <p:cNvSpPr/>
          <p:nvPr/>
        </p:nvSpPr>
        <p:spPr>
          <a:xfrm>
            <a:off x="661493" y="1879104"/>
            <a:ext cx="3053953" cy="2342456"/>
          </a:xfrm>
          <a:prstGeom prst="roundRect">
            <a:avLst>
              <a:gd name="adj" fmla="val 3389"/>
            </a:avLst>
          </a:prstGeom>
          <a:solidFill>
            <a:srgbClr val="FFFFFF">
              <a:alpha val="95000"/>
            </a:srgbClr>
          </a:solidFill>
          <a:ln w="19050">
            <a:solidFill>
              <a:srgbClr val="C7C7D0"/>
            </a:solidFill>
            <a:prstDash val="solid"/>
          </a:ln>
        </p:spPr>
        <p:txBody>
          <a:bodyPr/>
          <a:lstStyle/>
          <a:p>
            <a:endParaRPr lang="en-US"/>
          </a:p>
        </p:txBody>
      </p:sp>
      <p:sp>
        <p:nvSpPr>
          <p:cNvPr id="5" name="Text 2"/>
          <p:cNvSpPr/>
          <p:nvPr/>
        </p:nvSpPr>
        <p:spPr>
          <a:xfrm>
            <a:off x="875904" y="2093517"/>
            <a:ext cx="2625129" cy="590551"/>
          </a:xfrm>
          <a:prstGeom prst="rect">
            <a:avLst/>
          </a:prstGeom>
          <a:noFill/>
          <a:ln/>
        </p:spPr>
        <p:txBody>
          <a:bodyPr wrap="square" lIns="0" tIns="0" rIns="0" bIns="0" rtlCol="0" anchor="t">
            <a:normAutofit/>
          </a:bodyPr>
          <a:lstStyle/>
          <a:p>
            <a:pPr>
              <a:lnSpc>
                <a:spcPct val="104000"/>
              </a:lnSpc>
            </a:pPr>
            <a:r>
              <a:rPr lang="en-US">
                <a:solidFill>
                  <a:srgbClr val="3C3939"/>
                </a:solidFill>
                <a:latin typeface="Raleway" pitchFamily="34" charset="0"/>
                <a:ea typeface="Raleway" pitchFamily="34" charset="-122"/>
                <a:cs typeface="Raleway" pitchFamily="34" charset="-120"/>
              </a:rPr>
              <a:t>Broad Access Nationwide</a:t>
            </a:r>
            <a:endParaRPr lang="en-US"/>
          </a:p>
        </p:txBody>
      </p:sp>
      <p:sp>
        <p:nvSpPr>
          <p:cNvPr id="6" name="Text 3"/>
          <p:cNvSpPr/>
          <p:nvPr/>
        </p:nvSpPr>
        <p:spPr>
          <a:xfrm>
            <a:off x="875904" y="2797472"/>
            <a:ext cx="2625129" cy="1209675"/>
          </a:xfrm>
          <a:prstGeom prst="rect">
            <a:avLst/>
          </a:prstGeom>
          <a:noFill/>
          <a:ln/>
        </p:spPr>
        <p:txBody>
          <a:bodyPr wrap="square" lIns="0" tIns="0" rIns="0" bIns="0" rtlCol="0" anchor="t">
            <a:normAutofit/>
          </a:bodyPr>
          <a:lstStyle/>
          <a:p>
            <a:pPr>
              <a:lnSpc>
                <a:spcPct val="133000"/>
              </a:lnSpc>
            </a:pPr>
            <a:r>
              <a:rPr lang="en-US" sz="1467" b="1">
                <a:solidFill>
                  <a:srgbClr val="3C3939"/>
                </a:solidFill>
                <a:latin typeface="Roboto Bold" pitchFamily="34" charset="0"/>
                <a:ea typeface="Roboto Bold" pitchFamily="34" charset="-122"/>
                <a:cs typeface="Roboto Bold" pitchFamily="34" charset="-120"/>
              </a:rPr>
              <a:t>87+ VA facilities</a:t>
            </a:r>
            <a:r>
              <a:rPr lang="en-US" sz="1467">
                <a:solidFill>
                  <a:srgbClr val="3C3939"/>
                </a:solidFill>
                <a:latin typeface="Roboto" pitchFamily="34" charset="0"/>
                <a:ea typeface="Roboto" pitchFamily="34" charset="-122"/>
                <a:cs typeface="Roboto" pitchFamily="34" charset="-120"/>
              </a:rPr>
              <a:t> offer rotations; </a:t>
            </a:r>
            <a:r>
              <a:rPr lang="en-US" sz="1467" b="1">
                <a:solidFill>
                  <a:srgbClr val="3C3939"/>
                </a:solidFill>
                <a:latin typeface="Roboto Bold" pitchFamily="34" charset="0"/>
                <a:ea typeface="Roboto Bold" pitchFamily="34" charset="-122"/>
                <a:cs typeface="Roboto Bold" pitchFamily="34" charset="-120"/>
              </a:rPr>
              <a:t>14 affiliated chiropractic schools</a:t>
            </a:r>
            <a:r>
              <a:rPr lang="en-US" sz="1467">
                <a:solidFill>
                  <a:srgbClr val="3C3939"/>
                </a:solidFill>
                <a:latin typeface="Roboto" pitchFamily="34" charset="0"/>
                <a:ea typeface="Roboto" pitchFamily="34" charset="-122"/>
                <a:cs typeface="Roboto" pitchFamily="34" charset="-120"/>
              </a:rPr>
              <a:t> participate across the country</a:t>
            </a:r>
            <a:endParaRPr lang="en-US" sz="1467"/>
          </a:p>
        </p:txBody>
      </p:sp>
      <p:sp>
        <p:nvSpPr>
          <p:cNvPr id="7" name="Shape 4"/>
          <p:cNvSpPr/>
          <p:nvPr/>
        </p:nvSpPr>
        <p:spPr>
          <a:xfrm>
            <a:off x="3904457" y="1879104"/>
            <a:ext cx="3054052" cy="2342456"/>
          </a:xfrm>
          <a:prstGeom prst="roundRect">
            <a:avLst>
              <a:gd name="adj" fmla="val 3389"/>
            </a:avLst>
          </a:prstGeom>
          <a:solidFill>
            <a:srgbClr val="FFFFFF">
              <a:alpha val="95000"/>
            </a:srgbClr>
          </a:solidFill>
          <a:ln w="19050">
            <a:solidFill>
              <a:srgbClr val="C7C7D0"/>
            </a:solidFill>
            <a:prstDash val="solid"/>
          </a:ln>
        </p:spPr>
        <p:txBody>
          <a:bodyPr/>
          <a:lstStyle/>
          <a:p>
            <a:endParaRPr lang="en-US"/>
          </a:p>
        </p:txBody>
      </p:sp>
      <p:sp>
        <p:nvSpPr>
          <p:cNvPr id="8" name="Text 5"/>
          <p:cNvSpPr/>
          <p:nvPr/>
        </p:nvSpPr>
        <p:spPr>
          <a:xfrm>
            <a:off x="4118868" y="2093516"/>
            <a:ext cx="26252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Pipeline to Residency</a:t>
            </a:r>
            <a:endParaRPr lang="en-US"/>
          </a:p>
        </p:txBody>
      </p:sp>
      <p:sp>
        <p:nvSpPr>
          <p:cNvPr id="9" name="Text 6"/>
          <p:cNvSpPr/>
          <p:nvPr/>
        </p:nvSpPr>
        <p:spPr>
          <a:xfrm>
            <a:off x="4118868" y="2502197"/>
            <a:ext cx="2625229" cy="1209675"/>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Clerkship graduates are among the most competitive residency applicants — this experience sets you apart</a:t>
            </a:r>
            <a:endParaRPr lang="en-US" sz="1467"/>
          </a:p>
        </p:txBody>
      </p:sp>
      <p:sp>
        <p:nvSpPr>
          <p:cNvPr id="10" name="Shape 7"/>
          <p:cNvSpPr/>
          <p:nvPr/>
        </p:nvSpPr>
        <p:spPr>
          <a:xfrm>
            <a:off x="661493" y="4410571"/>
            <a:ext cx="6297017" cy="1442343"/>
          </a:xfrm>
          <a:prstGeom prst="roundRect">
            <a:avLst>
              <a:gd name="adj" fmla="val 5504"/>
            </a:avLst>
          </a:prstGeom>
          <a:solidFill>
            <a:srgbClr val="FFFFFF">
              <a:alpha val="95000"/>
            </a:srgbClr>
          </a:solidFill>
          <a:ln w="19050">
            <a:solidFill>
              <a:srgbClr val="C7C7D0"/>
            </a:solidFill>
            <a:prstDash val="solid"/>
          </a:ln>
        </p:spPr>
        <p:txBody>
          <a:bodyPr/>
          <a:lstStyle/>
          <a:p>
            <a:endParaRPr lang="en-US"/>
          </a:p>
        </p:txBody>
      </p:sp>
      <p:sp>
        <p:nvSpPr>
          <p:cNvPr id="11" name="Text 8"/>
          <p:cNvSpPr/>
          <p:nvPr/>
        </p:nvSpPr>
        <p:spPr>
          <a:xfrm>
            <a:off x="875904" y="4624983"/>
            <a:ext cx="5868193"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Network &amp; Mentorship</a:t>
            </a:r>
            <a:endParaRPr lang="en-US"/>
          </a:p>
        </p:txBody>
      </p:sp>
      <p:sp>
        <p:nvSpPr>
          <p:cNvPr id="12" name="Text 9"/>
          <p:cNvSpPr/>
          <p:nvPr/>
        </p:nvSpPr>
        <p:spPr>
          <a:xfrm>
            <a:off x="875904" y="5033666"/>
            <a:ext cx="5868193"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Build professional relationships and letters of recommendation that private practice simply cannot replicate</a:t>
            </a:r>
            <a:endParaRPr lang="en-US" sz="1467"/>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Shape 0"/>
          <p:cNvSpPr/>
          <p:nvPr/>
        </p:nvSpPr>
        <p:spPr>
          <a:xfrm>
            <a:off x="661493" y="1031379"/>
            <a:ext cx="710407"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774899" y="1088034"/>
            <a:ext cx="1093192"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STEP 2</a:t>
            </a:r>
            <a:endParaRPr lang="en-US" sz="1133"/>
          </a:p>
        </p:txBody>
      </p:sp>
      <p:sp>
        <p:nvSpPr>
          <p:cNvPr id="5" name="Text 2"/>
          <p:cNvSpPr/>
          <p:nvPr/>
        </p:nvSpPr>
        <p:spPr>
          <a:xfrm>
            <a:off x="661493" y="1394124"/>
            <a:ext cx="6297017" cy="3544193"/>
          </a:xfrm>
          <a:prstGeom prst="rect">
            <a:avLst/>
          </a:prstGeom>
          <a:noFill/>
          <a:ln/>
        </p:spPr>
        <p:txBody>
          <a:bodyPr wrap="square" lIns="0" tIns="0" rIns="0" bIns="0" rtlCol="0" anchor="t">
            <a:normAutofit/>
          </a:bodyPr>
          <a:lstStyle/>
          <a:p>
            <a:pPr>
              <a:lnSpc>
                <a:spcPct val="104000"/>
              </a:lnSpc>
            </a:pPr>
            <a:r>
              <a:rPr lang="en-US" sz="7400">
                <a:solidFill>
                  <a:srgbClr val="1B1B27"/>
                </a:solidFill>
                <a:latin typeface="Raleway" pitchFamily="34" charset="0"/>
                <a:ea typeface="Raleway" pitchFamily="34" charset="-122"/>
                <a:cs typeface="Raleway" pitchFamily="34" charset="-120"/>
              </a:rPr>
              <a:t>VA Chiropractic Residency</a:t>
            </a:r>
            <a:endParaRPr lang="en-US" sz="7400"/>
          </a:p>
        </p:txBody>
      </p:sp>
      <p:sp>
        <p:nvSpPr>
          <p:cNvPr id="6" name="Text 3"/>
          <p:cNvSpPr/>
          <p:nvPr/>
        </p:nvSpPr>
        <p:spPr>
          <a:xfrm>
            <a:off x="661493" y="5221784"/>
            <a:ext cx="6297017"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A fully accredited, full-time post-doctoral program — and the fastest path to a federal chiropractic career.</a:t>
            </a:r>
            <a:endParaRPr lang="en-US" sz="1467"/>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BB950-F007-807A-8BFD-E35123109D70}"/>
              </a:ext>
            </a:extLst>
          </p:cNvPr>
          <p:cNvSpPr>
            <a:spLocks noGrp="1"/>
          </p:cNvSpPr>
          <p:nvPr>
            <p:ph type="title" idx="4294967295"/>
          </p:nvPr>
        </p:nvSpPr>
        <p:spPr>
          <a:xfrm>
            <a:off x="263611" y="364345"/>
            <a:ext cx="11664778" cy="1498600"/>
          </a:xfrm>
        </p:spPr>
        <p:txBody>
          <a:bodyPr>
            <a:normAutofit fontScale="90000"/>
          </a:bodyPr>
          <a:lstStyle/>
          <a:p>
            <a:r>
              <a:rPr lang="en-US">
                <a:latin typeface="Raleway" pitchFamily="2" charset="0"/>
                <a:ea typeface="Calibri"/>
                <a:cs typeface="Calibri"/>
              </a:rPr>
              <a:t>Gina Bonavito-Larragoite, DC, MBA</a:t>
            </a:r>
            <a:br>
              <a:rPr lang="en-US"/>
            </a:br>
            <a:endParaRPr lang="en-US"/>
          </a:p>
        </p:txBody>
      </p:sp>
      <p:sp>
        <p:nvSpPr>
          <p:cNvPr id="6" name="TextBox 5">
            <a:extLst>
              <a:ext uri="{FF2B5EF4-FFF2-40B4-BE49-F238E27FC236}">
                <a16:creationId xmlns:a16="http://schemas.microsoft.com/office/drawing/2014/main" id="{671AFA41-574D-FFE4-A900-67E472B4645D}"/>
              </a:ext>
            </a:extLst>
          </p:cNvPr>
          <p:cNvSpPr txBox="1"/>
          <p:nvPr/>
        </p:nvSpPr>
        <p:spPr>
          <a:xfrm>
            <a:off x="432486" y="1632972"/>
            <a:ext cx="7838303" cy="4524315"/>
          </a:xfrm>
          <a:prstGeom prst="rect">
            <a:avLst/>
          </a:prstGeom>
          <a:noFill/>
        </p:spPr>
        <p:txBody>
          <a:bodyPr wrap="square" lIns="91440" tIns="45720" rIns="91440" bIns="45720" anchor="t">
            <a:spAutoFit/>
          </a:bodyPr>
          <a:lstStyle/>
          <a:p>
            <a:r>
              <a:rPr lang="en-US" sz="2400"/>
              <a:t>Graduate: </a:t>
            </a:r>
            <a:endParaRPr lang="en-US"/>
          </a:p>
          <a:p>
            <a:r>
              <a:rPr lang="en-US" sz="2400"/>
              <a:t>Life Chiropractic College West, Doctor of Chiropractic</a:t>
            </a:r>
            <a:endParaRPr lang="en-US"/>
          </a:p>
          <a:p>
            <a:r>
              <a:rPr lang="en-US" sz="2400"/>
              <a:t>Parker University, Masters of </a:t>
            </a:r>
            <a:r>
              <a:rPr lang="en-US" sz="2400" err="1"/>
              <a:t>Businesss</a:t>
            </a:r>
            <a:r>
              <a:rPr lang="en-US" sz="2400"/>
              <a:t> </a:t>
            </a:r>
            <a:r>
              <a:rPr lang="en-US" sz="2400" err="1"/>
              <a:t>Admini</a:t>
            </a:r>
            <a:r>
              <a:rPr lang="en-US" sz="2400"/>
              <a:t>stration</a:t>
            </a:r>
          </a:p>
          <a:p>
            <a:endParaRPr lang="en-US" sz="2400"/>
          </a:p>
          <a:p>
            <a:r>
              <a:rPr lang="en-US" sz="2400"/>
              <a:t>Private Practice AZ 2002-2014</a:t>
            </a:r>
          </a:p>
          <a:p>
            <a:r>
              <a:rPr lang="en-US" sz="2400"/>
              <a:t>Iowa City VA </a:t>
            </a:r>
            <a:r>
              <a:rPr lang="en-US" sz="2400" err="1"/>
              <a:t>Healt</a:t>
            </a:r>
            <a:r>
              <a:rPr lang="en-US" sz="2400"/>
              <a:t>hcare System 2014-2021</a:t>
            </a:r>
            <a:endParaRPr lang="en-US"/>
          </a:p>
          <a:p>
            <a:r>
              <a:rPr lang="en-US" sz="2400"/>
              <a:t>Miami VA Healthcare </a:t>
            </a:r>
            <a:r>
              <a:rPr lang="en-US" sz="2400" err="1"/>
              <a:t>Syste</a:t>
            </a:r>
            <a:r>
              <a:rPr lang="en-US" sz="2400"/>
              <a:t>m 2021-current</a:t>
            </a:r>
          </a:p>
          <a:p>
            <a:r>
              <a:rPr lang="en-US" sz="2400"/>
              <a:t>    Integrated Clinical Practice Residency Program Director</a:t>
            </a:r>
          </a:p>
          <a:p>
            <a:endParaRPr lang="en-US" sz="2400">
              <a:cs typeface="Calibri"/>
            </a:endParaRPr>
          </a:p>
          <a:p>
            <a:r>
              <a:rPr lang="en-US" sz="2400"/>
              <a:t>MVAHS Academic Affiliates: Keiser University, Palmer College of Chiropractic, Parker University, National University, Northeast College of Health Sciences</a:t>
            </a:r>
            <a:endParaRPr lang="en-US" sz="2400">
              <a:cs typeface="Calibri"/>
            </a:endParaRPr>
          </a:p>
        </p:txBody>
      </p:sp>
      <p:pic>
        <p:nvPicPr>
          <p:cNvPr id="7" name="Picture 6" descr="A person smiling in front of a flag&#10;&#10;AI-generated content may be incorrect.">
            <a:extLst>
              <a:ext uri="{FF2B5EF4-FFF2-40B4-BE49-F238E27FC236}">
                <a16:creationId xmlns:a16="http://schemas.microsoft.com/office/drawing/2014/main" id="{5F20B5D4-1DCC-8974-94E8-A7CA79BFD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0789" y="1190214"/>
            <a:ext cx="3657600" cy="5486400"/>
          </a:xfrm>
          <a:prstGeom prst="rect">
            <a:avLst/>
          </a:prstGeom>
        </p:spPr>
      </p:pic>
    </p:spTree>
    <p:extLst>
      <p:ext uri="{BB962C8B-B14F-4D97-AF65-F5344CB8AC3E}">
        <p14:creationId xmlns:p14="http://schemas.microsoft.com/office/powerpoint/2010/main" val="601965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493" y="1618061"/>
            <a:ext cx="8009831" cy="1571228"/>
          </a:xfrm>
          <a:prstGeom prst="rect">
            <a:avLst/>
          </a:prstGeom>
        </p:spPr>
      </p:pic>
      <p:sp>
        <p:nvSpPr>
          <p:cNvPr id="3" name="Text 0"/>
          <p:cNvSpPr/>
          <p:nvPr/>
        </p:nvSpPr>
        <p:spPr>
          <a:xfrm>
            <a:off x="661493" y="3472756"/>
            <a:ext cx="10869017" cy="1181299"/>
          </a:xfrm>
          <a:prstGeom prst="rect">
            <a:avLst/>
          </a:prstGeom>
          <a:noFill/>
          <a:ln/>
        </p:spPr>
        <p:txBody>
          <a:bodyPr wrap="square" lIns="0" tIns="0" rIns="0" bIns="0" rtlCol="0" anchor="t">
            <a:normAutofit/>
          </a:bodyPr>
          <a:lstStyle/>
          <a:p>
            <a:pPr>
              <a:lnSpc>
                <a:spcPct val="104000"/>
              </a:lnSpc>
            </a:pPr>
            <a:r>
              <a:rPr lang="en-US" sz="3667">
                <a:solidFill>
                  <a:srgbClr val="1B1B27"/>
                </a:solidFill>
                <a:latin typeface="Raleway" pitchFamily="34" charset="0"/>
                <a:ea typeface="Raleway" pitchFamily="34" charset="-122"/>
                <a:cs typeface="Raleway" pitchFamily="34" charset="-120"/>
              </a:rPr>
              <a:t>Serving Those Who Served: Training and Career Pathways for Chiropractors in the VA</a:t>
            </a:r>
            <a:endParaRPr lang="en-US" sz="3667"/>
          </a:p>
        </p:txBody>
      </p:sp>
      <p:sp>
        <p:nvSpPr>
          <p:cNvPr id="4" name="Text 1"/>
          <p:cNvSpPr/>
          <p:nvPr/>
        </p:nvSpPr>
        <p:spPr>
          <a:xfrm>
            <a:off x="661493" y="4937521"/>
            <a:ext cx="11478617"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Presented at the Florida Chiropractic Association Convention</a:t>
            </a:r>
            <a:endParaRPr lang="en-US" sz="1467"/>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445916"/>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Residency at a Glance</a:t>
            </a:r>
            <a:endParaRPr lang="en-US" sz="3667"/>
          </a:p>
        </p:txBody>
      </p:sp>
      <p:sp>
        <p:nvSpPr>
          <p:cNvPr id="3" name="Shape 1"/>
          <p:cNvSpPr/>
          <p:nvPr/>
        </p:nvSpPr>
        <p:spPr>
          <a:xfrm>
            <a:off x="661493" y="2414588"/>
            <a:ext cx="5339953"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4" name="Text 2"/>
          <p:cNvSpPr/>
          <p:nvPr/>
        </p:nvSpPr>
        <p:spPr>
          <a:xfrm>
            <a:off x="856854" y="2609949"/>
            <a:ext cx="49492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Full-Time Program</a:t>
            </a:r>
            <a:endParaRPr lang="en-US"/>
          </a:p>
        </p:txBody>
      </p:sp>
      <p:sp>
        <p:nvSpPr>
          <p:cNvPr id="5" name="Text 3"/>
          <p:cNvSpPr/>
          <p:nvPr/>
        </p:nvSpPr>
        <p:spPr>
          <a:xfrm>
            <a:off x="856854" y="3018631"/>
            <a:ext cx="4949229"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1 year, 40 hrs/week — July 1 to June 30</a:t>
            </a:r>
            <a:endParaRPr lang="en-US" sz="1467"/>
          </a:p>
        </p:txBody>
      </p:sp>
      <p:sp>
        <p:nvSpPr>
          <p:cNvPr id="6" name="Shape 4"/>
          <p:cNvSpPr/>
          <p:nvPr/>
        </p:nvSpPr>
        <p:spPr>
          <a:xfrm>
            <a:off x="6190457" y="2414588"/>
            <a:ext cx="5340052"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7" name="Text 5"/>
          <p:cNvSpPr/>
          <p:nvPr/>
        </p:nvSpPr>
        <p:spPr>
          <a:xfrm>
            <a:off x="6385818" y="2609949"/>
            <a:ext cx="49493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Employed by VHA</a:t>
            </a:r>
            <a:endParaRPr lang="en-US"/>
          </a:p>
        </p:txBody>
      </p:sp>
      <p:sp>
        <p:nvSpPr>
          <p:cNvPr id="8" name="Text 6"/>
          <p:cNvSpPr/>
          <p:nvPr/>
        </p:nvSpPr>
        <p:spPr>
          <a:xfrm>
            <a:off x="6385818" y="3018631"/>
            <a:ext cx="4949329"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Resident is a licensed DC working under attending supervision</a:t>
            </a:r>
            <a:endParaRPr lang="en-US" sz="1467"/>
          </a:p>
        </p:txBody>
      </p:sp>
      <p:sp>
        <p:nvSpPr>
          <p:cNvPr id="9" name="Shape 7"/>
          <p:cNvSpPr/>
          <p:nvPr/>
        </p:nvSpPr>
        <p:spPr>
          <a:xfrm>
            <a:off x="661493" y="4007843"/>
            <a:ext cx="5339953"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10" name="Text 8"/>
          <p:cNvSpPr/>
          <p:nvPr/>
        </p:nvSpPr>
        <p:spPr>
          <a:xfrm>
            <a:off x="856854" y="4203204"/>
            <a:ext cx="49492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CCE Accredited</a:t>
            </a:r>
            <a:endParaRPr lang="en-US"/>
          </a:p>
        </p:txBody>
      </p:sp>
      <p:sp>
        <p:nvSpPr>
          <p:cNvPr id="11" name="Text 9"/>
          <p:cNvSpPr/>
          <p:nvPr/>
        </p:nvSpPr>
        <p:spPr>
          <a:xfrm>
            <a:off x="856854" y="4611886"/>
            <a:ext cx="4949229"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First DC postgraduate programs in the U.S. to receive CCE accreditation (2016)</a:t>
            </a:r>
            <a:endParaRPr lang="en-US" sz="1467"/>
          </a:p>
        </p:txBody>
      </p:sp>
      <p:sp>
        <p:nvSpPr>
          <p:cNvPr id="12" name="Shape 10"/>
          <p:cNvSpPr/>
          <p:nvPr/>
        </p:nvSpPr>
        <p:spPr>
          <a:xfrm>
            <a:off x="6190457" y="4007843"/>
            <a:ext cx="5340052"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13" name="Text 11"/>
          <p:cNvSpPr/>
          <p:nvPr/>
        </p:nvSpPr>
        <p:spPr>
          <a:xfrm>
            <a:off x="6385818" y="4203204"/>
            <a:ext cx="49493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16 Active VA Programs</a:t>
            </a:r>
            <a:endParaRPr lang="en-US"/>
          </a:p>
        </p:txBody>
      </p:sp>
      <p:sp>
        <p:nvSpPr>
          <p:cNvPr id="14" name="Text 12"/>
          <p:cNvSpPr/>
          <p:nvPr/>
        </p:nvSpPr>
        <p:spPr>
          <a:xfrm>
            <a:off x="6385818" y="4611885"/>
            <a:ext cx="4949329"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Nationwide competitive national match process</a:t>
            </a:r>
            <a:endParaRPr lang="en-US" sz="1467"/>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233493" y="1765698"/>
            <a:ext cx="6297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Residency Mission</a:t>
            </a:r>
            <a:endParaRPr lang="en-US" sz="3667"/>
          </a:p>
        </p:txBody>
      </p:sp>
      <p:sp>
        <p:nvSpPr>
          <p:cNvPr id="4" name="Shape 1"/>
          <p:cNvSpPr/>
          <p:nvPr/>
        </p:nvSpPr>
        <p:spPr>
          <a:xfrm>
            <a:off x="5233492" y="2639815"/>
            <a:ext cx="25400" cy="1332508"/>
          </a:xfrm>
          <a:prstGeom prst="roundRect">
            <a:avLst>
              <a:gd name="adj" fmla="val 60000"/>
            </a:avLst>
          </a:prstGeom>
          <a:solidFill>
            <a:srgbClr val="1B1B27"/>
          </a:solidFill>
          <a:ln/>
        </p:spPr>
        <p:txBody>
          <a:bodyPr/>
          <a:lstStyle/>
          <a:p>
            <a:endParaRPr lang="en-US"/>
          </a:p>
        </p:txBody>
      </p:sp>
      <p:sp>
        <p:nvSpPr>
          <p:cNvPr id="5" name="Text 2"/>
          <p:cNvSpPr/>
          <p:nvPr/>
        </p:nvSpPr>
        <p:spPr>
          <a:xfrm>
            <a:off x="5516960" y="2852440"/>
            <a:ext cx="6013549"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To prepare chiropractic residents for clinical practice in hospitals or other medical settings, and/or academia, through hospital-based clinical training, interprofessional education, and scholarly activities.</a:t>
            </a:r>
            <a:endParaRPr lang="en-US" sz="1467"/>
          </a:p>
        </p:txBody>
      </p:sp>
      <p:sp>
        <p:nvSpPr>
          <p:cNvPr id="6" name="Text 3"/>
          <p:cNvSpPr/>
          <p:nvPr/>
        </p:nvSpPr>
        <p:spPr>
          <a:xfrm>
            <a:off x="5233493" y="4184948"/>
            <a:ext cx="6297017"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The VA residency is intentionally designed to build chiropractors who are ready for the most complex, collaborative, and high-impact roles in the profession.</a:t>
            </a:r>
            <a:endParaRPr lang="en-US" sz="1467"/>
          </a:p>
        </p:txBody>
      </p:sp>
      <p:pic>
        <p:nvPicPr>
          <p:cNvPr id="12" name="Picture 11" descr="Follow Up Care – Mole Patrol | Skin Check Perth">
            <a:extLst>
              <a:ext uri="{FF2B5EF4-FFF2-40B4-BE49-F238E27FC236}">
                <a16:creationId xmlns:a16="http://schemas.microsoft.com/office/drawing/2014/main" id="{6BB99F01-8E4E-CC36-F4CB-0E4410E71313}"/>
              </a:ext>
            </a:extLst>
          </p:cNvPr>
          <p:cNvPicPr>
            <a:picLocks noChangeAspect="1"/>
          </p:cNvPicPr>
          <p:nvPr/>
        </p:nvPicPr>
        <p:blipFill>
          <a:blip r:embed="rId3"/>
          <a:stretch>
            <a:fillRect/>
          </a:stretch>
        </p:blipFill>
        <p:spPr>
          <a:xfrm>
            <a:off x="-229595" y="33001"/>
            <a:ext cx="5216105" cy="68298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0" y="761041"/>
            <a:ext cx="10869017" cy="332184"/>
          </a:xfrm>
          <a:prstGeom prst="rect">
            <a:avLst/>
          </a:prstGeom>
          <a:noFill/>
          <a:ln/>
        </p:spPr>
        <p:txBody>
          <a:bodyPr wrap="none" lIns="0" tIns="0" rIns="0" bIns="0" rtlCol="0" anchor="t"/>
          <a:lstStyle/>
          <a:p>
            <a:pPr>
              <a:lnSpc>
                <a:spcPct val="104000"/>
              </a:lnSpc>
            </a:pPr>
            <a:r>
              <a:rPr lang="en-US" sz="3000">
                <a:solidFill>
                  <a:srgbClr val="1B1B27"/>
                </a:solidFill>
                <a:latin typeface="Raleway" pitchFamily="34" charset="0"/>
                <a:ea typeface="Raleway" pitchFamily="34" charset="-122"/>
                <a:cs typeface="Raleway" pitchFamily="34" charset="-120"/>
              </a:rPr>
              <a:t>What You'll Do as a Resident</a:t>
            </a:r>
            <a:endParaRPr lang="en-US" sz="3000"/>
          </a:p>
        </p:txBody>
      </p:sp>
      <p:pic>
        <p:nvPicPr>
          <p:cNvPr id="3" name="Image 0" descr="preencoded.png"/>
          <p:cNvPicPr>
            <a:picLocks noChangeAspect="1"/>
          </p:cNvPicPr>
          <p:nvPr/>
        </p:nvPicPr>
        <p:blipFill>
          <a:blip r:embed="rId3"/>
          <a:stretch>
            <a:fillRect/>
          </a:stretch>
        </p:blipFill>
        <p:spPr>
          <a:xfrm>
            <a:off x="661493" y="1920514"/>
            <a:ext cx="3412927" cy="3412927"/>
          </a:xfrm>
          <a:prstGeom prst="rect">
            <a:avLst/>
          </a:prstGeom>
        </p:spPr>
      </p:pic>
      <p:sp>
        <p:nvSpPr>
          <p:cNvPr id="4" name="Text 1"/>
          <p:cNvSpPr/>
          <p:nvPr/>
        </p:nvSpPr>
        <p:spPr>
          <a:xfrm>
            <a:off x="661493" y="5400709"/>
            <a:ext cx="3412927" cy="166192"/>
          </a:xfrm>
          <a:prstGeom prst="rect">
            <a:avLst/>
          </a:prstGeom>
          <a:noFill/>
          <a:ln/>
        </p:spPr>
        <p:txBody>
          <a:bodyPr wrap="none" lIns="0" tIns="0" rIns="0" bIns="0" rtlCol="0" anchor="t"/>
          <a:lstStyle/>
          <a:p>
            <a:pPr algn="ctr">
              <a:lnSpc>
                <a:spcPct val="104000"/>
              </a:lnSpc>
            </a:pPr>
            <a:r>
              <a:rPr lang="en-US" sz="2000">
                <a:solidFill>
                  <a:srgbClr val="1B1B27"/>
                </a:solidFill>
                <a:latin typeface="Raleway" pitchFamily="34" charset="0"/>
                <a:ea typeface="Raleway" pitchFamily="34" charset="-122"/>
                <a:cs typeface="Raleway" pitchFamily="34" charset="-120"/>
              </a:rPr>
              <a:t>Patient Care</a:t>
            </a:r>
            <a:endParaRPr lang="en-US" sz="2000"/>
          </a:p>
        </p:txBody>
      </p:sp>
      <p:sp>
        <p:nvSpPr>
          <p:cNvPr id="6" name="Text 2"/>
          <p:cNvSpPr/>
          <p:nvPr/>
        </p:nvSpPr>
        <p:spPr>
          <a:xfrm>
            <a:off x="4235902" y="5459200"/>
            <a:ext cx="3524251" cy="166192"/>
          </a:xfrm>
          <a:prstGeom prst="rect">
            <a:avLst/>
          </a:prstGeom>
          <a:noFill/>
          <a:ln/>
        </p:spPr>
        <p:txBody>
          <a:bodyPr wrap="none" lIns="0" tIns="0" rIns="0" bIns="0" rtlCol="0" anchor="t"/>
          <a:lstStyle/>
          <a:p>
            <a:pPr algn="ctr">
              <a:lnSpc>
                <a:spcPct val="104000"/>
              </a:lnSpc>
            </a:pPr>
            <a:r>
              <a:rPr lang="en-US" sz="2000">
                <a:solidFill>
                  <a:srgbClr val="1B1B27"/>
                </a:solidFill>
                <a:latin typeface="Raleway" pitchFamily="34" charset="0"/>
                <a:ea typeface="Raleway" pitchFamily="34" charset="-122"/>
                <a:cs typeface="Raleway" pitchFamily="34" charset="-120"/>
              </a:rPr>
              <a:t>Rotations</a:t>
            </a:r>
            <a:endParaRPr lang="en-US" sz="2000"/>
          </a:p>
        </p:txBody>
      </p:sp>
      <p:pic>
        <p:nvPicPr>
          <p:cNvPr id="7" name="Image 2" descr="preencoded.png"/>
          <p:cNvPicPr>
            <a:picLocks noChangeAspect="1"/>
          </p:cNvPicPr>
          <p:nvPr/>
        </p:nvPicPr>
        <p:blipFill>
          <a:blip r:embed="rId4"/>
          <a:stretch>
            <a:fillRect/>
          </a:stretch>
        </p:blipFill>
        <p:spPr>
          <a:xfrm>
            <a:off x="8130085" y="1920514"/>
            <a:ext cx="3412927" cy="3412927"/>
          </a:xfrm>
          <a:prstGeom prst="rect">
            <a:avLst/>
          </a:prstGeom>
        </p:spPr>
      </p:pic>
      <p:sp>
        <p:nvSpPr>
          <p:cNvPr id="8" name="Text 3"/>
          <p:cNvSpPr/>
          <p:nvPr/>
        </p:nvSpPr>
        <p:spPr>
          <a:xfrm>
            <a:off x="8130085" y="5400709"/>
            <a:ext cx="3412927" cy="166192"/>
          </a:xfrm>
          <a:prstGeom prst="rect">
            <a:avLst/>
          </a:prstGeom>
          <a:noFill/>
          <a:ln/>
        </p:spPr>
        <p:txBody>
          <a:bodyPr wrap="none" lIns="0" tIns="0" rIns="0" bIns="0" rtlCol="0" anchor="t"/>
          <a:lstStyle/>
          <a:p>
            <a:pPr algn="ctr">
              <a:lnSpc>
                <a:spcPct val="104000"/>
              </a:lnSpc>
            </a:pPr>
            <a:r>
              <a:rPr lang="en-US" sz="2000">
                <a:solidFill>
                  <a:srgbClr val="1B1B27"/>
                </a:solidFill>
                <a:latin typeface="Raleway" pitchFamily="34" charset="0"/>
                <a:ea typeface="Raleway" pitchFamily="34" charset="-122"/>
                <a:cs typeface="Raleway" pitchFamily="34" charset="-120"/>
              </a:rPr>
              <a:t>Scholarly Activities</a:t>
            </a:r>
            <a:endParaRPr lang="en-US" sz="2000"/>
          </a:p>
        </p:txBody>
      </p:sp>
      <p:pic>
        <p:nvPicPr>
          <p:cNvPr id="2050" name="Picture 2">
            <a:extLst>
              <a:ext uri="{FF2B5EF4-FFF2-40B4-BE49-F238E27FC236}">
                <a16:creationId xmlns:a16="http://schemas.microsoft.com/office/drawing/2014/main" id="{AD46FB5E-AFC9-BCBE-49B0-132C6D7CAF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7848" y="1917304"/>
            <a:ext cx="3426897" cy="34268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AB5B-661E-4648-921C-67735C2F6250}"/>
              </a:ext>
            </a:extLst>
          </p:cNvPr>
          <p:cNvSpPr>
            <a:spLocks noGrp="1"/>
          </p:cNvSpPr>
          <p:nvPr>
            <p:ph type="title" idx="4294967295"/>
          </p:nvPr>
        </p:nvSpPr>
        <p:spPr>
          <a:xfrm>
            <a:off x="669180" y="1702488"/>
            <a:ext cx="2879725" cy="3071812"/>
          </a:xfrm>
        </p:spPr>
        <p:txBody>
          <a:bodyPr vert="horz" lIns="91440" tIns="45720" rIns="91440" bIns="45720" rtlCol="0" anchor="t">
            <a:normAutofit/>
          </a:bodyPr>
          <a:lstStyle/>
          <a:p>
            <a:r>
              <a:rPr lang="en-US" sz="4000" kern="1200">
                <a:latin typeface="Raleway" pitchFamily="2" charset="0"/>
              </a:rPr>
              <a:t>Typical day in the life of a resident </a:t>
            </a:r>
          </a:p>
        </p:txBody>
      </p:sp>
      <p:graphicFrame>
        <p:nvGraphicFramePr>
          <p:cNvPr id="3" name="Table 2">
            <a:extLst>
              <a:ext uri="{FF2B5EF4-FFF2-40B4-BE49-F238E27FC236}">
                <a16:creationId xmlns:a16="http://schemas.microsoft.com/office/drawing/2014/main" id="{918EB394-0A5D-4EC7-ADA0-BB7C6A8F54B3}"/>
              </a:ext>
            </a:extLst>
          </p:cNvPr>
          <p:cNvGraphicFramePr>
            <a:graphicFrameLocks noGrp="1"/>
          </p:cNvGraphicFramePr>
          <p:nvPr>
            <p:extLst>
              <p:ext uri="{D42A27DB-BD31-4B8C-83A1-F6EECF244321}">
                <p14:modId xmlns:p14="http://schemas.microsoft.com/office/powerpoint/2010/main" val="2514376377"/>
              </p:ext>
            </p:extLst>
          </p:nvPr>
        </p:nvGraphicFramePr>
        <p:xfrm>
          <a:off x="4715773" y="287547"/>
          <a:ext cx="6825006" cy="6444257"/>
        </p:xfrm>
        <a:graphic>
          <a:graphicData uri="http://schemas.openxmlformats.org/drawingml/2006/table">
            <a:tbl>
              <a:tblPr firstRow="1" firstCol="1" bandRow="1">
                <a:tableStyleId>{5C22544A-7EE6-4342-B048-85BDC9FD1C3A}</a:tableStyleId>
              </a:tblPr>
              <a:tblGrid>
                <a:gridCol w="1595582">
                  <a:extLst>
                    <a:ext uri="{9D8B030D-6E8A-4147-A177-3AD203B41FA5}">
                      <a16:colId xmlns:a16="http://schemas.microsoft.com/office/drawing/2014/main" val="2437860898"/>
                    </a:ext>
                  </a:extLst>
                </a:gridCol>
                <a:gridCol w="1079049">
                  <a:extLst>
                    <a:ext uri="{9D8B030D-6E8A-4147-A177-3AD203B41FA5}">
                      <a16:colId xmlns:a16="http://schemas.microsoft.com/office/drawing/2014/main" val="2055332820"/>
                    </a:ext>
                  </a:extLst>
                </a:gridCol>
                <a:gridCol w="1045885">
                  <a:extLst>
                    <a:ext uri="{9D8B030D-6E8A-4147-A177-3AD203B41FA5}">
                      <a16:colId xmlns:a16="http://schemas.microsoft.com/office/drawing/2014/main" val="3670643661"/>
                    </a:ext>
                  </a:extLst>
                </a:gridCol>
                <a:gridCol w="1095631">
                  <a:extLst>
                    <a:ext uri="{9D8B030D-6E8A-4147-A177-3AD203B41FA5}">
                      <a16:colId xmlns:a16="http://schemas.microsoft.com/office/drawing/2014/main" val="1284335328"/>
                    </a:ext>
                  </a:extLst>
                </a:gridCol>
                <a:gridCol w="1045885">
                  <a:extLst>
                    <a:ext uri="{9D8B030D-6E8A-4147-A177-3AD203B41FA5}">
                      <a16:colId xmlns:a16="http://schemas.microsoft.com/office/drawing/2014/main" val="3287876985"/>
                    </a:ext>
                  </a:extLst>
                </a:gridCol>
                <a:gridCol w="962974">
                  <a:extLst>
                    <a:ext uri="{9D8B030D-6E8A-4147-A177-3AD203B41FA5}">
                      <a16:colId xmlns:a16="http://schemas.microsoft.com/office/drawing/2014/main" val="1986556604"/>
                    </a:ext>
                  </a:extLst>
                </a:gridCol>
              </a:tblGrid>
              <a:tr h="230839">
                <a:tc>
                  <a:txBody>
                    <a:bodyPr/>
                    <a:lstStyle/>
                    <a:p>
                      <a:pPr marL="0" marR="0" indent="381000" algn="r">
                        <a:lnSpc>
                          <a:spcPct val="115000"/>
                        </a:lnSpc>
                        <a:spcBef>
                          <a:spcPts val="0"/>
                        </a:spcBef>
                        <a:spcAft>
                          <a:spcPts val="0"/>
                        </a:spcAft>
                      </a:pPr>
                      <a:r>
                        <a:rPr lang="en-US" sz="12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indent="382270">
                        <a:lnSpc>
                          <a:spcPct val="115000"/>
                        </a:lnSpc>
                        <a:spcBef>
                          <a:spcPts val="0"/>
                        </a:spcBef>
                        <a:spcAft>
                          <a:spcPts val="0"/>
                        </a:spcAft>
                      </a:pPr>
                      <a:r>
                        <a:rPr lang="en-US" sz="1200">
                          <a:effectLst/>
                        </a:rPr>
                        <a:t>Mon</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indent="382270">
                        <a:lnSpc>
                          <a:spcPct val="115000"/>
                        </a:lnSpc>
                        <a:spcBef>
                          <a:spcPts val="0"/>
                        </a:spcBef>
                        <a:spcAft>
                          <a:spcPts val="0"/>
                        </a:spcAft>
                      </a:pPr>
                      <a:r>
                        <a:rPr lang="en-US" sz="1200">
                          <a:effectLst/>
                        </a:rPr>
                        <a:t>Tue</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indent="382270">
                        <a:lnSpc>
                          <a:spcPct val="115000"/>
                        </a:lnSpc>
                        <a:spcBef>
                          <a:spcPts val="0"/>
                        </a:spcBef>
                        <a:spcAft>
                          <a:spcPts val="0"/>
                        </a:spcAft>
                      </a:pPr>
                      <a:r>
                        <a:rPr lang="en-US" sz="1200">
                          <a:effectLst/>
                        </a:rPr>
                        <a:t>Wed</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indent="382270">
                        <a:lnSpc>
                          <a:spcPct val="115000"/>
                        </a:lnSpc>
                        <a:spcBef>
                          <a:spcPts val="0"/>
                        </a:spcBef>
                        <a:spcAft>
                          <a:spcPts val="0"/>
                        </a:spcAft>
                      </a:pPr>
                      <a:r>
                        <a:rPr lang="en-US" sz="1200">
                          <a:effectLst/>
                        </a:rPr>
                        <a:t>Thu</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indent="382270">
                        <a:lnSpc>
                          <a:spcPct val="115000"/>
                        </a:lnSpc>
                        <a:spcBef>
                          <a:spcPts val="0"/>
                        </a:spcBef>
                        <a:spcAft>
                          <a:spcPts val="0"/>
                        </a:spcAft>
                      </a:pPr>
                      <a:r>
                        <a:rPr lang="en-US" sz="1200">
                          <a:effectLst/>
                        </a:rPr>
                        <a:t>Fri</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extLst>
                  <a:ext uri="{0D108BD9-81ED-4DB2-BD59-A6C34878D82A}">
                    <a16:rowId xmlns:a16="http://schemas.microsoft.com/office/drawing/2014/main" val="719896219"/>
                  </a:ext>
                </a:extLst>
              </a:tr>
              <a:tr h="230839">
                <a:tc>
                  <a:txBody>
                    <a:bodyPr/>
                    <a:lstStyle/>
                    <a:p>
                      <a:pPr marL="0" marR="0" algn="r">
                        <a:lnSpc>
                          <a:spcPct val="115000"/>
                        </a:lnSpc>
                        <a:spcBef>
                          <a:spcPts val="0"/>
                        </a:spcBef>
                        <a:spcAft>
                          <a:spcPts val="0"/>
                        </a:spcAft>
                      </a:pPr>
                      <a:r>
                        <a:rPr lang="en-US" sz="1200">
                          <a:effectLst/>
                        </a:rPr>
                        <a:t>7:30-8:00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9">
                  <a:txBody>
                    <a:bodyPr/>
                    <a:lstStyle/>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rowSpan="3">
                  <a:txBody>
                    <a:bodyPr/>
                    <a:lstStyle/>
                    <a:p>
                      <a:pPr marL="0" marR="0">
                        <a:lnSpc>
                          <a:spcPct val="115000"/>
                        </a:lnSpc>
                        <a:spcBef>
                          <a:spcPts val="0"/>
                        </a:spcBef>
                        <a:spcAft>
                          <a:spcPts val="0"/>
                        </a:spcAft>
                      </a:pPr>
                      <a:r>
                        <a:rPr lang="en-US" sz="1300">
                          <a:effectLst/>
                        </a:rPr>
                        <a:t>     Patient</a:t>
                      </a:r>
                    </a:p>
                    <a:p>
                      <a:pPr marL="0" marR="0" algn="ctr">
                        <a:lnSpc>
                          <a:spcPct val="115000"/>
                        </a:lnSpc>
                        <a:spcBef>
                          <a:spcPts val="0"/>
                        </a:spcBef>
                        <a:spcAft>
                          <a:spcPts val="0"/>
                        </a:spcAft>
                      </a:pPr>
                      <a:r>
                        <a:rPr lang="en-US" sz="1300">
                          <a:effectLst/>
                        </a:rPr>
                        <a:t>Care</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a:txBody>
                    <a:bodyPr/>
                    <a:lstStyle/>
                    <a:p>
                      <a:pPr marL="0" marR="0" algn="ctr">
                        <a:lnSpc>
                          <a:spcPct val="115000"/>
                        </a:lnSpc>
                        <a:spcBef>
                          <a:spcPts val="0"/>
                        </a:spcBef>
                        <a:spcAft>
                          <a:spcPts val="0"/>
                        </a:spcAft>
                      </a:pPr>
                      <a:r>
                        <a:rPr lang="en-US" sz="1200">
                          <a:effectLst/>
                        </a:rPr>
                        <a:t>A/A/S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9">
                  <a:txBody>
                    <a:bodyPr/>
                    <a:lstStyle/>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 </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rowSpan="9">
                  <a:txBody>
                    <a:bodyPr/>
                    <a:lstStyle/>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 </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extLst>
                  <a:ext uri="{0D108BD9-81ED-4DB2-BD59-A6C34878D82A}">
                    <a16:rowId xmlns:a16="http://schemas.microsoft.com/office/drawing/2014/main" val="381950499"/>
                  </a:ext>
                </a:extLst>
              </a:tr>
              <a:tr h="230839">
                <a:tc>
                  <a:txBody>
                    <a:bodyPr/>
                    <a:lstStyle/>
                    <a:p>
                      <a:pPr marL="0" marR="0" algn="r">
                        <a:lnSpc>
                          <a:spcPct val="115000"/>
                        </a:lnSpc>
                        <a:spcBef>
                          <a:spcPts val="0"/>
                        </a:spcBef>
                        <a:spcAft>
                          <a:spcPts val="0"/>
                        </a:spcAft>
                      </a:pPr>
                      <a:r>
                        <a:rPr lang="en-US" sz="1200">
                          <a:effectLst/>
                        </a:rPr>
                        <a:t>8:00-8:30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rowSpan="2">
                  <a:txBody>
                    <a:bodyPr/>
                    <a:lstStyle/>
                    <a:p>
                      <a:pPr marL="0" marR="0" algn="ctr">
                        <a:lnSpc>
                          <a:spcPct val="115000"/>
                        </a:lnSpc>
                        <a:spcBef>
                          <a:spcPts val="0"/>
                        </a:spcBef>
                        <a:spcAft>
                          <a:spcPts val="0"/>
                        </a:spcAft>
                      </a:pPr>
                      <a:r>
                        <a:rPr lang="en-US" sz="1200">
                          <a:effectLst/>
                        </a:rPr>
                        <a:t>PM&amp;R RLS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51838587"/>
                  </a:ext>
                </a:extLst>
              </a:tr>
              <a:tr h="230839">
                <a:tc>
                  <a:txBody>
                    <a:bodyPr/>
                    <a:lstStyle/>
                    <a:p>
                      <a:pPr marL="0" marR="0" algn="r">
                        <a:lnSpc>
                          <a:spcPct val="115000"/>
                        </a:lnSpc>
                        <a:spcBef>
                          <a:spcPts val="0"/>
                        </a:spcBef>
                        <a:spcAft>
                          <a:spcPts val="0"/>
                        </a:spcAft>
                      </a:pPr>
                      <a:r>
                        <a:rPr lang="en-US" sz="1200">
                          <a:effectLst/>
                        </a:rPr>
                        <a:t>8:30-9:00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6187105"/>
                  </a:ext>
                </a:extLst>
              </a:tr>
              <a:tr h="230839">
                <a:tc>
                  <a:txBody>
                    <a:bodyPr/>
                    <a:lstStyle/>
                    <a:p>
                      <a:pPr marL="0" marR="0" algn="r">
                        <a:lnSpc>
                          <a:spcPct val="115000"/>
                        </a:lnSpc>
                        <a:spcBef>
                          <a:spcPts val="0"/>
                        </a:spcBef>
                        <a:spcAft>
                          <a:spcPts val="0"/>
                        </a:spcAft>
                      </a:pPr>
                      <a:r>
                        <a:rPr lang="en-US" sz="1200">
                          <a:effectLst/>
                        </a:rPr>
                        <a:t>9:00-9:30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rowSpan="6">
                  <a:txBody>
                    <a:bodyPr/>
                    <a:lstStyle/>
                    <a:p>
                      <a:pPr marL="0" marR="0" algn="ctr">
                        <a:lnSpc>
                          <a:spcPct val="115000"/>
                        </a:lnSpc>
                        <a:spcBef>
                          <a:spcPts val="0"/>
                        </a:spcBef>
                        <a:spcAft>
                          <a:spcPts val="0"/>
                        </a:spcAft>
                      </a:pPr>
                      <a:r>
                        <a:rPr lang="en-US" sz="1300">
                          <a:effectLst/>
                        </a:rPr>
                        <a:t> Rotations</a:t>
                      </a:r>
                    </a:p>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rowSpan="2">
                  <a:txBody>
                    <a:bodyPr/>
                    <a:lstStyle/>
                    <a:p>
                      <a:pPr marL="0" marR="0" algn="ctr">
                        <a:lnSpc>
                          <a:spcPct val="115000"/>
                        </a:lnSpc>
                        <a:spcBef>
                          <a:spcPts val="0"/>
                        </a:spcBef>
                        <a:spcAft>
                          <a:spcPts val="0"/>
                        </a:spcAft>
                      </a:pPr>
                      <a:r>
                        <a:rPr lang="en-US" sz="1200">
                          <a:effectLst/>
                        </a:rPr>
                        <a:t>CME</a:t>
                      </a:r>
                      <a:endParaRPr lang="en-US" sz="1300">
                        <a:effectLst/>
                      </a:endParaRPr>
                    </a:p>
                    <a:p>
                      <a:pPr marL="0" marR="0" algn="ctr">
                        <a:lnSpc>
                          <a:spcPct val="115000"/>
                        </a:lnSpc>
                        <a:spcBef>
                          <a:spcPts val="0"/>
                        </a:spcBef>
                        <a:spcAft>
                          <a:spcPts val="0"/>
                        </a:spcAft>
                      </a:pPr>
                      <a:r>
                        <a:rPr lang="en-US" sz="1200">
                          <a:effectLst/>
                        </a:rPr>
                        <a:t>Rounds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23112948"/>
                  </a:ext>
                </a:extLst>
              </a:tr>
              <a:tr h="230839">
                <a:tc>
                  <a:txBody>
                    <a:bodyPr/>
                    <a:lstStyle/>
                    <a:p>
                      <a:pPr marL="0" marR="0" algn="r">
                        <a:lnSpc>
                          <a:spcPct val="115000"/>
                        </a:lnSpc>
                        <a:spcBef>
                          <a:spcPts val="0"/>
                        </a:spcBef>
                        <a:spcAft>
                          <a:spcPts val="0"/>
                        </a:spcAft>
                      </a:pPr>
                      <a:r>
                        <a:rPr lang="en-US" sz="1200">
                          <a:effectLst/>
                        </a:rPr>
                        <a:t>9:30-10:00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821362072"/>
                  </a:ext>
                </a:extLst>
              </a:tr>
              <a:tr h="230839">
                <a:tc>
                  <a:txBody>
                    <a:bodyPr/>
                    <a:lstStyle/>
                    <a:p>
                      <a:pPr marL="0" marR="0" algn="r">
                        <a:lnSpc>
                          <a:spcPct val="115000"/>
                        </a:lnSpc>
                        <a:spcBef>
                          <a:spcPts val="0"/>
                        </a:spcBef>
                        <a:spcAft>
                          <a:spcPts val="0"/>
                        </a:spcAft>
                      </a:pPr>
                      <a:r>
                        <a:rPr lang="en-US" sz="1200">
                          <a:effectLst/>
                        </a:rPr>
                        <a:t>10:00-10:30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rowSpan="4">
                  <a:txBody>
                    <a:bodyPr/>
                    <a:lstStyle/>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55822161"/>
                  </a:ext>
                </a:extLst>
              </a:tr>
              <a:tr h="230839">
                <a:tc>
                  <a:txBody>
                    <a:bodyPr/>
                    <a:lstStyle/>
                    <a:p>
                      <a:pPr marL="0" marR="0" algn="r">
                        <a:lnSpc>
                          <a:spcPct val="115000"/>
                        </a:lnSpc>
                        <a:spcBef>
                          <a:spcPts val="0"/>
                        </a:spcBef>
                        <a:spcAft>
                          <a:spcPts val="0"/>
                        </a:spcAft>
                      </a:pPr>
                      <a:r>
                        <a:rPr lang="en-US" sz="1200">
                          <a:effectLst/>
                        </a:rPr>
                        <a:t>10:30-11:00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70787193"/>
                  </a:ext>
                </a:extLst>
              </a:tr>
              <a:tr h="230839">
                <a:tc>
                  <a:txBody>
                    <a:bodyPr/>
                    <a:lstStyle/>
                    <a:p>
                      <a:pPr marL="0" marR="0" algn="r">
                        <a:lnSpc>
                          <a:spcPct val="115000"/>
                        </a:lnSpc>
                        <a:spcBef>
                          <a:spcPts val="0"/>
                        </a:spcBef>
                        <a:spcAft>
                          <a:spcPts val="0"/>
                        </a:spcAft>
                      </a:pPr>
                      <a:r>
                        <a:rPr lang="en-US" sz="1200">
                          <a:effectLst/>
                        </a:rPr>
                        <a:t>11:00-11:30 AM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803941822"/>
                  </a:ext>
                </a:extLst>
              </a:tr>
              <a:tr h="230839">
                <a:tc>
                  <a:txBody>
                    <a:bodyPr/>
                    <a:lstStyle/>
                    <a:p>
                      <a:pPr marL="0" marR="0" algn="r">
                        <a:lnSpc>
                          <a:spcPct val="115000"/>
                        </a:lnSpc>
                        <a:spcBef>
                          <a:spcPts val="0"/>
                        </a:spcBef>
                        <a:spcAft>
                          <a:spcPts val="0"/>
                        </a:spcAft>
                      </a:pPr>
                      <a:r>
                        <a:rPr lang="en-US" sz="1200">
                          <a:effectLst/>
                        </a:rPr>
                        <a:t>11:30-12:00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0700171"/>
                  </a:ext>
                </a:extLst>
              </a:tr>
              <a:tr h="250076">
                <a:tc>
                  <a:txBody>
                    <a:bodyPr/>
                    <a:lstStyle/>
                    <a:p>
                      <a:pPr marL="0" marR="0" algn="r">
                        <a:lnSpc>
                          <a:spcPct val="115000"/>
                        </a:lnSpc>
                        <a:spcBef>
                          <a:spcPts val="0"/>
                        </a:spcBef>
                        <a:spcAft>
                          <a:spcPts val="0"/>
                        </a:spcAft>
                      </a:pPr>
                      <a:r>
                        <a:rPr lang="en-US" sz="1200">
                          <a:effectLst/>
                        </a:rPr>
                        <a:t>12:00-12:30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algn="ctr">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2">
                  <a:txBody>
                    <a:bodyPr/>
                    <a:lstStyle/>
                    <a:p>
                      <a:pPr marL="0" marR="0" algn="ctr">
                        <a:lnSpc>
                          <a:spcPct val="115000"/>
                        </a:lnSpc>
                        <a:spcBef>
                          <a:spcPts val="0"/>
                        </a:spcBef>
                        <a:spcAft>
                          <a:spcPts val="0"/>
                        </a:spcAft>
                      </a:pPr>
                      <a:r>
                        <a:rPr lang="en-US" sz="1200">
                          <a:effectLst/>
                        </a:rPr>
                        <a:t>Pain</a:t>
                      </a:r>
                      <a:endParaRPr lang="en-US" sz="1300">
                        <a:effectLst/>
                      </a:endParaRPr>
                    </a:p>
                    <a:p>
                      <a:pPr marL="0" marR="0" algn="ctr">
                        <a:lnSpc>
                          <a:spcPct val="115000"/>
                        </a:lnSpc>
                        <a:spcBef>
                          <a:spcPts val="0"/>
                        </a:spcBef>
                        <a:spcAft>
                          <a:spcPts val="0"/>
                        </a:spcAft>
                      </a:pPr>
                      <a:r>
                        <a:rPr lang="en-US" sz="1200">
                          <a:effectLst/>
                        </a:rPr>
                        <a:t>VA-ECHO</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a:txBody>
                    <a:bodyPr/>
                    <a:lstStyle/>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extLst>
                  <a:ext uri="{0D108BD9-81ED-4DB2-BD59-A6C34878D82A}">
                    <a16:rowId xmlns:a16="http://schemas.microsoft.com/office/drawing/2014/main" val="2026801291"/>
                  </a:ext>
                </a:extLst>
              </a:tr>
              <a:tr h="230839">
                <a:tc>
                  <a:txBody>
                    <a:bodyPr/>
                    <a:lstStyle/>
                    <a:p>
                      <a:pPr marL="0" marR="0" algn="r">
                        <a:lnSpc>
                          <a:spcPct val="115000"/>
                        </a:lnSpc>
                        <a:spcBef>
                          <a:spcPts val="0"/>
                        </a:spcBef>
                        <a:spcAft>
                          <a:spcPts val="0"/>
                        </a:spcAft>
                      </a:pPr>
                      <a:r>
                        <a:rPr lang="en-US" sz="1200">
                          <a:effectLst/>
                        </a:rPr>
                        <a:t>12:30-1:00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7">
                  <a:txBody>
                    <a:bodyPr/>
                    <a:lstStyle/>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6">
                  <a:txBody>
                    <a:bodyPr/>
                    <a:lstStyle/>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Rotations</a:t>
                      </a:r>
                    </a:p>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rowSpan="7">
                  <a:txBody>
                    <a:bodyPr/>
                    <a:lstStyle/>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rowSpan="7">
                  <a:txBody>
                    <a:bodyPr/>
                    <a:lstStyle/>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300">
                          <a:effectLst/>
                        </a:rPr>
                        <a:t>Patient</a:t>
                      </a:r>
                    </a:p>
                    <a:p>
                      <a:pPr marL="0" marR="0" algn="ctr">
                        <a:lnSpc>
                          <a:spcPct val="115000"/>
                        </a:lnSpc>
                        <a:spcBef>
                          <a:spcPts val="0"/>
                        </a:spcBef>
                        <a:spcAft>
                          <a:spcPts val="0"/>
                        </a:spcAft>
                      </a:pPr>
                      <a:r>
                        <a:rPr lang="en-US" sz="1300">
                          <a:effectLst/>
                        </a:rPr>
                        <a:t>Care</a:t>
                      </a:r>
                    </a:p>
                    <a:p>
                      <a:pPr marL="0" marR="0">
                        <a:lnSpc>
                          <a:spcPct val="115000"/>
                        </a:lnSpc>
                        <a:spcBef>
                          <a:spcPts val="0"/>
                        </a:spcBef>
                        <a:spcAft>
                          <a:spcPts val="0"/>
                        </a:spcAft>
                      </a:pPr>
                      <a:r>
                        <a:rPr lang="en-US" sz="1300">
                          <a:effectLst/>
                        </a:rPr>
                        <a:t> </a:t>
                      </a:r>
                    </a:p>
                    <a:p>
                      <a:pPr marL="0" marR="0">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extLst>
                  <a:ext uri="{0D108BD9-81ED-4DB2-BD59-A6C34878D82A}">
                    <a16:rowId xmlns:a16="http://schemas.microsoft.com/office/drawing/2014/main" val="2356748676"/>
                  </a:ext>
                </a:extLst>
              </a:tr>
              <a:tr h="230839">
                <a:tc>
                  <a:txBody>
                    <a:bodyPr/>
                    <a:lstStyle/>
                    <a:p>
                      <a:pPr marL="0" marR="0" algn="r">
                        <a:lnSpc>
                          <a:spcPct val="115000"/>
                        </a:lnSpc>
                        <a:spcBef>
                          <a:spcPts val="0"/>
                        </a:spcBef>
                        <a:spcAft>
                          <a:spcPts val="0"/>
                        </a:spcAft>
                      </a:pPr>
                      <a:r>
                        <a:rPr lang="en-US" sz="1200">
                          <a:effectLst/>
                        </a:rPr>
                        <a:t>1:00-1:30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nSpc>
                          <a:spcPct val="115000"/>
                        </a:lnSpc>
                        <a:spcBef>
                          <a:spcPts val="0"/>
                        </a:spcBef>
                        <a:spcAft>
                          <a:spcPts val="0"/>
                        </a:spcAft>
                      </a:pPr>
                      <a:r>
                        <a:rPr lang="en-US" sz="1300">
                          <a:effectLst/>
                        </a:rPr>
                        <a:t> </a:t>
                      </a:r>
                    </a:p>
                    <a:p>
                      <a:pPr marL="0" marR="0" algn="ctr">
                        <a:lnSpc>
                          <a:spcPct val="115000"/>
                        </a:lnSpc>
                        <a:spcBef>
                          <a:spcPts val="0"/>
                        </a:spcBef>
                        <a:spcAft>
                          <a:spcPts val="0"/>
                        </a:spcAft>
                      </a:pPr>
                      <a:r>
                        <a:rPr lang="en-US" sz="1200">
                          <a:effectLst/>
                        </a:rPr>
                        <a:t>A/A/S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extLst>
                  <a:ext uri="{0D108BD9-81ED-4DB2-BD59-A6C34878D82A}">
                    <a16:rowId xmlns:a16="http://schemas.microsoft.com/office/drawing/2014/main" val="1950092161"/>
                  </a:ext>
                </a:extLst>
              </a:tr>
              <a:tr h="230839">
                <a:tc>
                  <a:txBody>
                    <a:bodyPr/>
                    <a:lstStyle/>
                    <a:p>
                      <a:pPr marL="0" marR="0" algn="r">
                        <a:lnSpc>
                          <a:spcPct val="115000"/>
                        </a:lnSpc>
                        <a:spcBef>
                          <a:spcPts val="0"/>
                        </a:spcBef>
                        <a:spcAft>
                          <a:spcPts val="0"/>
                        </a:spcAft>
                      </a:pPr>
                      <a:r>
                        <a:rPr lang="en-US" sz="1200">
                          <a:effectLst/>
                        </a:rPr>
                        <a:t>1:30-2:00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918093128"/>
                  </a:ext>
                </a:extLst>
              </a:tr>
              <a:tr h="230839">
                <a:tc>
                  <a:txBody>
                    <a:bodyPr/>
                    <a:lstStyle/>
                    <a:p>
                      <a:pPr marL="0" marR="0" algn="r">
                        <a:lnSpc>
                          <a:spcPct val="115000"/>
                        </a:lnSpc>
                        <a:spcBef>
                          <a:spcPts val="0"/>
                        </a:spcBef>
                        <a:spcAft>
                          <a:spcPts val="0"/>
                        </a:spcAft>
                      </a:pPr>
                      <a:r>
                        <a:rPr lang="en-US" sz="1200">
                          <a:effectLst/>
                        </a:rPr>
                        <a:t>2:00-2:30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15000"/>
                        </a:lnSpc>
                        <a:spcBef>
                          <a:spcPts val="0"/>
                        </a:spcBef>
                        <a:spcAft>
                          <a:spcPts val="0"/>
                        </a:spcAft>
                      </a:pPr>
                      <a:r>
                        <a:rPr lang="en-US" sz="1300">
                          <a:effectLst/>
                        </a:rPr>
                        <a:t>RCC</a:t>
                      </a:r>
                    </a:p>
                    <a:p>
                      <a:pPr marL="0" marR="0" algn="ctr">
                        <a:lnSpc>
                          <a:spcPct val="115000"/>
                        </a:lnSpc>
                        <a:spcBef>
                          <a:spcPts val="0"/>
                        </a:spcBef>
                        <a:spcAft>
                          <a:spcPts val="0"/>
                        </a:spcAft>
                      </a:pPr>
                      <a:r>
                        <a:rPr lang="en-US" sz="1300">
                          <a:effectLst/>
                        </a:rPr>
                        <a:t>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vMerge="1">
                  <a:txBody>
                    <a:bodyPr/>
                    <a:lstStyle/>
                    <a:p>
                      <a:endParaRPr lang="en-US"/>
                    </a:p>
                  </a:txBody>
                  <a:tcPr/>
                </a:tc>
                <a:extLst>
                  <a:ext uri="{0D108BD9-81ED-4DB2-BD59-A6C34878D82A}">
                    <a16:rowId xmlns:a16="http://schemas.microsoft.com/office/drawing/2014/main" val="300989571"/>
                  </a:ext>
                </a:extLst>
              </a:tr>
              <a:tr h="615570">
                <a:tc>
                  <a:txBody>
                    <a:bodyPr/>
                    <a:lstStyle/>
                    <a:p>
                      <a:pPr marL="0" marR="0" algn="r">
                        <a:lnSpc>
                          <a:spcPct val="115000"/>
                        </a:lnSpc>
                        <a:spcBef>
                          <a:spcPts val="0"/>
                        </a:spcBef>
                        <a:spcAft>
                          <a:spcPts val="0"/>
                        </a:spcAft>
                      </a:pPr>
                      <a:r>
                        <a:rPr lang="en-US" sz="1200">
                          <a:effectLst/>
                        </a:rPr>
                        <a:t>2:30-3:00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03241604"/>
                  </a:ext>
                </a:extLst>
              </a:tr>
              <a:tr h="230839">
                <a:tc>
                  <a:txBody>
                    <a:bodyPr/>
                    <a:lstStyle/>
                    <a:p>
                      <a:pPr marL="0" marR="0" algn="r">
                        <a:lnSpc>
                          <a:spcPct val="115000"/>
                        </a:lnSpc>
                        <a:spcBef>
                          <a:spcPts val="0"/>
                        </a:spcBef>
                        <a:spcAft>
                          <a:spcPts val="0"/>
                        </a:spcAft>
                      </a:pPr>
                      <a:r>
                        <a:rPr lang="en-US" sz="1200">
                          <a:effectLst/>
                        </a:rPr>
                        <a:t>3:00-3:30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15000"/>
                        </a:lnSpc>
                        <a:spcBef>
                          <a:spcPts val="0"/>
                        </a:spcBef>
                        <a:spcAft>
                          <a:spcPts val="0"/>
                        </a:spcAft>
                      </a:pPr>
                      <a:r>
                        <a:rPr lang="en-US" sz="1300">
                          <a:effectLst/>
                        </a:rPr>
                        <a:t>A/A/S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b"/>
                </a:tc>
                <a:tc vMerge="1">
                  <a:txBody>
                    <a:bodyPr/>
                    <a:lstStyle/>
                    <a:p>
                      <a:endParaRPr lang="en-US"/>
                    </a:p>
                  </a:txBody>
                  <a:tcPr/>
                </a:tc>
                <a:extLst>
                  <a:ext uri="{0D108BD9-81ED-4DB2-BD59-A6C34878D82A}">
                    <a16:rowId xmlns:a16="http://schemas.microsoft.com/office/drawing/2014/main" val="4134769419"/>
                  </a:ext>
                </a:extLst>
              </a:tr>
              <a:tr h="615570">
                <a:tc>
                  <a:txBody>
                    <a:bodyPr/>
                    <a:lstStyle/>
                    <a:p>
                      <a:pPr marL="0" marR="0" algn="r">
                        <a:lnSpc>
                          <a:spcPct val="115000"/>
                        </a:lnSpc>
                        <a:spcBef>
                          <a:spcPts val="0"/>
                        </a:spcBef>
                        <a:spcAft>
                          <a:spcPts val="0"/>
                        </a:spcAft>
                      </a:pPr>
                      <a:r>
                        <a:rPr lang="en-US" sz="1200">
                          <a:effectLst/>
                        </a:rPr>
                        <a:t>3:30-4:00 PM</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a:txBody>
                    <a:bodyPr/>
                    <a:lstStyle/>
                    <a:p>
                      <a:pPr marL="0" marR="0" algn="ctr">
                        <a:lnSpc>
                          <a:spcPct val="115000"/>
                        </a:lnSpc>
                        <a:spcBef>
                          <a:spcPts val="0"/>
                        </a:spcBef>
                        <a:spcAft>
                          <a:spcPts val="0"/>
                        </a:spcAft>
                      </a:pPr>
                      <a:r>
                        <a:rPr lang="en-US" sz="1200">
                          <a:effectLst/>
                        </a:rPr>
                        <a:t>A/A/S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29784484"/>
                  </a:ext>
                </a:extLst>
              </a:tr>
              <a:tr h="250076">
                <a:tc>
                  <a:txBody>
                    <a:bodyPr/>
                    <a:lstStyle/>
                    <a:p>
                      <a:pPr marL="0" marR="0">
                        <a:lnSpc>
                          <a:spcPct val="115000"/>
                        </a:lnSpc>
                        <a:spcBef>
                          <a:spcPts val="0"/>
                        </a:spcBef>
                        <a:spcAft>
                          <a:spcPts val="0"/>
                        </a:spcAft>
                      </a:pPr>
                      <a:r>
                        <a:rPr lang="en-US" sz="1300">
                          <a:effectLst/>
                        </a:rPr>
                        <a:t>Patient Care: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Supervised patient care in the chiropractic clinic</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9666582"/>
                  </a:ext>
                </a:extLst>
              </a:tr>
              <a:tr h="250076">
                <a:tc>
                  <a:txBody>
                    <a:bodyPr/>
                    <a:lstStyle/>
                    <a:p>
                      <a:pPr marL="0" marR="0">
                        <a:lnSpc>
                          <a:spcPct val="115000"/>
                        </a:lnSpc>
                        <a:spcBef>
                          <a:spcPts val="0"/>
                        </a:spcBef>
                        <a:spcAft>
                          <a:spcPts val="0"/>
                        </a:spcAft>
                      </a:pPr>
                      <a:r>
                        <a:rPr lang="en-US" sz="1300">
                          <a:effectLst/>
                        </a:rPr>
                        <a:t>A/A/S: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Academic/Administrative/ Scholarly activities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7956149"/>
                  </a:ext>
                </a:extLst>
              </a:tr>
              <a:tr h="250076">
                <a:tc>
                  <a:txBody>
                    <a:bodyPr/>
                    <a:lstStyle/>
                    <a:p>
                      <a:pPr marL="0" marR="0">
                        <a:lnSpc>
                          <a:spcPct val="115000"/>
                        </a:lnSpc>
                        <a:spcBef>
                          <a:spcPts val="0"/>
                        </a:spcBef>
                        <a:spcAft>
                          <a:spcPts val="0"/>
                        </a:spcAft>
                      </a:pPr>
                      <a:r>
                        <a:rPr lang="en-US" sz="1300">
                          <a:effectLst/>
                        </a:rPr>
                        <a:t>CME Rounds:      </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Presented by PMR, Primary Care and GRECC</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70933632"/>
                  </a:ext>
                </a:extLst>
              </a:tr>
              <a:tr h="250076">
                <a:tc>
                  <a:txBody>
                    <a:bodyPr/>
                    <a:lstStyle/>
                    <a:p>
                      <a:pPr marL="0" marR="0">
                        <a:lnSpc>
                          <a:spcPct val="115000"/>
                        </a:lnSpc>
                        <a:spcBef>
                          <a:spcPts val="0"/>
                        </a:spcBef>
                        <a:spcAft>
                          <a:spcPts val="0"/>
                        </a:spcAft>
                      </a:pPr>
                      <a:r>
                        <a:rPr lang="en-US" sz="1300">
                          <a:effectLst/>
                        </a:rPr>
                        <a:t>RCC:</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Resident Conference Call (national call for all residents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1345055"/>
                  </a:ext>
                </a:extLst>
              </a:tr>
              <a:tr h="250076">
                <a:tc>
                  <a:txBody>
                    <a:bodyPr/>
                    <a:lstStyle/>
                    <a:p>
                      <a:pPr marL="0" marR="0">
                        <a:lnSpc>
                          <a:spcPct val="115000"/>
                        </a:lnSpc>
                        <a:spcBef>
                          <a:spcPts val="0"/>
                        </a:spcBef>
                        <a:spcAft>
                          <a:spcPts val="0"/>
                        </a:spcAft>
                      </a:pPr>
                      <a:r>
                        <a:rPr lang="en-US" sz="1300">
                          <a:effectLst/>
                        </a:rPr>
                        <a:t>PM&amp;R RLS: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PM&amp;R Resident Lecture Series</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3996708"/>
                  </a:ext>
                </a:extLst>
              </a:tr>
              <a:tr h="250076">
                <a:tc>
                  <a:txBody>
                    <a:bodyPr/>
                    <a:lstStyle/>
                    <a:p>
                      <a:pPr marL="0" marR="0">
                        <a:lnSpc>
                          <a:spcPct val="115000"/>
                        </a:lnSpc>
                        <a:spcBef>
                          <a:spcPts val="0"/>
                        </a:spcBef>
                        <a:spcAft>
                          <a:spcPts val="0"/>
                        </a:spcAft>
                      </a:pPr>
                      <a:r>
                        <a:rPr lang="en-US" sz="1300">
                          <a:effectLst/>
                        </a:rPr>
                        <a:t>Pain VA-ECHO</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gridSpan="5">
                  <a:txBody>
                    <a:bodyPr/>
                    <a:lstStyle/>
                    <a:p>
                      <a:pPr marL="0" marR="0">
                        <a:lnSpc>
                          <a:spcPct val="115000"/>
                        </a:lnSpc>
                        <a:spcBef>
                          <a:spcPts val="0"/>
                        </a:spcBef>
                        <a:spcAft>
                          <a:spcPts val="0"/>
                        </a:spcAft>
                      </a:pPr>
                      <a:r>
                        <a:rPr lang="en-US" sz="1300">
                          <a:effectLst/>
                        </a:rPr>
                        <a:t>Interdisciplinary clinical and in-service presentation</a:t>
                      </a:r>
                      <a:endParaRPr lang="en-US" sz="1300">
                        <a:effectLst/>
                        <a:latin typeface="Gill Sans MT" panose="020B0502020104020203" pitchFamily="34" charset="0"/>
                        <a:ea typeface="Gill Sans MT" panose="020B0502020104020203" pitchFamily="34" charset="0"/>
                        <a:cs typeface="Times New Roman" panose="02020603050405020304" pitchFamily="18" charset="0"/>
                      </a:endParaRPr>
                    </a:p>
                  </a:txBody>
                  <a:tcPr marL="80239" marR="802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61551595"/>
                  </a:ext>
                </a:extLst>
              </a:tr>
            </a:tbl>
          </a:graphicData>
        </a:graphic>
      </p:graphicFrame>
    </p:spTree>
    <p:extLst>
      <p:ext uri="{BB962C8B-B14F-4D97-AF65-F5344CB8AC3E}">
        <p14:creationId xmlns:p14="http://schemas.microsoft.com/office/powerpoint/2010/main" val="1782275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546722"/>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Residency Compensation &amp; Benefits</a:t>
            </a:r>
            <a:endParaRPr lang="en-US" sz="3667"/>
          </a:p>
        </p:txBody>
      </p:sp>
      <p:sp>
        <p:nvSpPr>
          <p:cNvPr id="3" name="Shape 1"/>
          <p:cNvSpPr/>
          <p:nvPr/>
        </p:nvSpPr>
        <p:spPr>
          <a:xfrm>
            <a:off x="661493" y="2515394"/>
            <a:ext cx="10869017" cy="2795785"/>
          </a:xfrm>
          <a:prstGeom prst="roundRect">
            <a:avLst>
              <a:gd name="adj" fmla="val 2840"/>
            </a:avLst>
          </a:prstGeom>
          <a:solidFill>
            <a:srgbClr val="E1E1EA"/>
          </a:solidFill>
          <a:ln w="4763">
            <a:solidFill>
              <a:srgbClr val="C7C7D0"/>
            </a:solidFill>
            <a:prstDash val="solid"/>
          </a:ln>
        </p:spPr>
        <p:txBody>
          <a:bodyPr/>
          <a:lstStyle/>
          <a:p>
            <a:endParaRPr lang="en-US"/>
          </a:p>
        </p:txBody>
      </p:sp>
      <p:sp>
        <p:nvSpPr>
          <p:cNvPr id="4" name="Shape 2"/>
          <p:cNvSpPr/>
          <p:nvPr/>
        </p:nvSpPr>
        <p:spPr>
          <a:xfrm>
            <a:off x="667842" y="2521745"/>
            <a:ext cx="5428159" cy="1391543"/>
          </a:xfrm>
          <a:prstGeom prst="rect">
            <a:avLst/>
          </a:prstGeom>
          <a:solidFill>
            <a:srgbClr val="E1E1EA"/>
          </a:solidFill>
          <a:ln/>
        </p:spPr>
        <p:txBody>
          <a:bodyPr/>
          <a:lstStyle/>
          <a:p>
            <a:endParaRPr lang="en-US"/>
          </a:p>
        </p:txBody>
      </p:sp>
      <p:sp>
        <p:nvSpPr>
          <p:cNvPr id="5" name="Text 3"/>
          <p:cNvSpPr/>
          <p:nvPr/>
        </p:nvSpPr>
        <p:spPr>
          <a:xfrm>
            <a:off x="856854" y="2710756"/>
            <a:ext cx="5050135"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Salary</a:t>
            </a:r>
            <a:endParaRPr lang="en-US"/>
          </a:p>
        </p:txBody>
      </p:sp>
      <p:sp>
        <p:nvSpPr>
          <p:cNvPr id="6" name="Text 4"/>
          <p:cNvSpPr/>
          <p:nvPr/>
        </p:nvSpPr>
        <p:spPr>
          <a:xfrm>
            <a:off x="856854" y="3119438"/>
            <a:ext cx="5050135" cy="604837"/>
          </a:xfrm>
          <a:prstGeom prst="rect">
            <a:avLst/>
          </a:prstGeom>
          <a:noFill/>
          <a:ln/>
        </p:spPr>
        <p:txBody>
          <a:bodyPr wrap="square" lIns="0" tIns="0" rIns="0" bIns="0" rtlCol="0" anchor="t">
            <a:normAutofit/>
          </a:bodyPr>
          <a:lstStyle/>
          <a:p>
            <a:pPr>
              <a:lnSpc>
                <a:spcPct val="133000"/>
              </a:lnSpc>
            </a:pPr>
            <a:r>
              <a:rPr lang="en-US" sz="1467" b="1">
                <a:solidFill>
                  <a:srgbClr val="3C3939"/>
                </a:solidFill>
                <a:latin typeface="Roboto Bold" pitchFamily="34" charset="0"/>
                <a:ea typeface="Roboto Bold" pitchFamily="34" charset="-122"/>
                <a:cs typeface="Roboto Bold" pitchFamily="34" charset="-120"/>
              </a:rPr>
              <a:t>$47,000–$59,000/year</a:t>
            </a:r>
            <a:endParaRPr lang="en-US" sz="1467"/>
          </a:p>
          <a:p>
            <a:pPr>
              <a:lnSpc>
                <a:spcPct val="133000"/>
              </a:lnSpc>
            </a:pPr>
            <a:r>
              <a:rPr lang="en-US" sz="1467">
                <a:solidFill>
                  <a:srgbClr val="3C3939"/>
                </a:solidFill>
                <a:latin typeface="Roboto" pitchFamily="34" charset="0"/>
                <a:ea typeface="Roboto" pitchFamily="34" charset="-122"/>
                <a:cs typeface="Roboto" pitchFamily="34" charset="-120"/>
              </a:rPr>
              <a:t>Adjusted annually by VA Office of Academic Affiliations</a:t>
            </a:r>
            <a:endParaRPr lang="en-US" sz="1467"/>
          </a:p>
        </p:txBody>
      </p:sp>
      <p:sp>
        <p:nvSpPr>
          <p:cNvPr id="7" name="Shape 5"/>
          <p:cNvSpPr/>
          <p:nvPr/>
        </p:nvSpPr>
        <p:spPr>
          <a:xfrm>
            <a:off x="6096001" y="2521745"/>
            <a:ext cx="5428159" cy="1391543"/>
          </a:xfrm>
          <a:prstGeom prst="rect">
            <a:avLst/>
          </a:prstGeom>
          <a:solidFill>
            <a:srgbClr val="E1E1EA"/>
          </a:solidFill>
          <a:ln/>
        </p:spPr>
        <p:txBody>
          <a:bodyPr/>
          <a:lstStyle/>
          <a:p>
            <a:endParaRPr lang="en-US"/>
          </a:p>
        </p:txBody>
      </p:sp>
      <p:sp>
        <p:nvSpPr>
          <p:cNvPr id="8" name="Shape 6"/>
          <p:cNvSpPr/>
          <p:nvPr/>
        </p:nvSpPr>
        <p:spPr>
          <a:xfrm>
            <a:off x="6096000" y="2521745"/>
            <a:ext cx="25400" cy="1391543"/>
          </a:xfrm>
          <a:prstGeom prst="roundRect">
            <a:avLst>
              <a:gd name="adj" fmla="val 312558"/>
            </a:avLst>
          </a:prstGeom>
          <a:solidFill>
            <a:srgbClr val="C7C7D0"/>
          </a:solidFill>
          <a:ln/>
        </p:spPr>
        <p:txBody>
          <a:bodyPr/>
          <a:lstStyle/>
          <a:p>
            <a:endParaRPr lang="en-US"/>
          </a:p>
        </p:txBody>
      </p:sp>
      <p:sp>
        <p:nvSpPr>
          <p:cNvPr id="9" name="Text 7"/>
          <p:cNvSpPr/>
          <p:nvPr/>
        </p:nvSpPr>
        <p:spPr>
          <a:xfrm>
            <a:off x="6285013" y="2710756"/>
            <a:ext cx="5050135"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Leave</a:t>
            </a:r>
            <a:endParaRPr lang="en-US"/>
          </a:p>
        </p:txBody>
      </p:sp>
      <p:sp>
        <p:nvSpPr>
          <p:cNvPr id="10" name="Text 8"/>
          <p:cNvSpPr/>
          <p:nvPr/>
        </p:nvSpPr>
        <p:spPr>
          <a:xfrm>
            <a:off x="6285013" y="3119438"/>
            <a:ext cx="5050135"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11 federal holidays + 4 hrs/pay period vacation + 4 hrs/pay period sick leave</a:t>
            </a:r>
            <a:endParaRPr lang="en-US" sz="1467"/>
          </a:p>
        </p:txBody>
      </p:sp>
      <p:sp>
        <p:nvSpPr>
          <p:cNvPr id="11" name="Shape 9"/>
          <p:cNvSpPr/>
          <p:nvPr/>
        </p:nvSpPr>
        <p:spPr>
          <a:xfrm>
            <a:off x="667842" y="3913287"/>
            <a:ext cx="5428159" cy="1391543"/>
          </a:xfrm>
          <a:prstGeom prst="rect">
            <a:avLst/>
          </a:prstGeom>
          <a:solidFill>
            <a:srgbClr val="E1E1EA"/>
          </a:solidFill>
          <a:ln/>
        </p:spPr>
        <p:txBody>
          <a:bodyPr/>
          <a:lstStyle/>
          <a:p>
            <a:endParaRPr lang="en-US"/>
          </a:p>
        </p:txBody>
      </p:sp>
      <p:sp>
        <p:nvSpPr>
          <p:cNvPr id="12" name="Shape 10"/>
          <p:cNvSpPr/>
          <p:nvPr/>
        </p:nvSpPr>
        <p:spPr>
          <a:xfrm>
            <a:off x="667842" y="3913287"/>
            <a:ext cx="5428159" cy="25400"/>
          </a:xfrm>
          <a:prstGeom prst="roundRect">
            <a:avLst>
              <a:gd name="adj" fmla="val 312558"/>
            </a:avLst>
          </a:prstGeom>
          <a:solidFill>
            <a:srgbClr val="C7C7D0"/>
          </a:solidFill>
          <a:ln/>
        </p:spPr>
        <p:txBody>
          <a:bodyPr/>
          <a:lstStyle/>
          <a:p>
            <a:endParaRPr lang="en-US"/>
          </a:p>
        </p:txBody>
      </p:sp>
      <p:sp>
        <p:nvSpPr>
          <p:cNvPr id="13" name="Text 11"/>
          <p:cNvSpPr/>
          <p:nvPr/>
        </p:nvSpPr>
        <p:spPr>
          <a:xfrm>
            <a:off x="856854" y="4102299"/>
            <a:ext cx="5050135"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Federal Protections</a:t>
            </a:r>
            <a:endParaRPr lang="en-US"/>
          </a:p>
        </p:txBody>
      </p:sp>
      <p:sp>
        <p:nvSpPr>
          <p:cNvPr id="14" name="Text 12"/>
          <p:cNvSpPr/>
          <p:nvPr/>
        </p:nvSpPr>
        <p:spPr>
          <a:xfrm>
            <a:off x="856854" y="4510980"/>
            <a:ext cx="5050135"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Federal health insurance + federal liability protection — no malpractice coverage needed</a:t>
            </a:r>
            <a:endParaRPr lang="en-US" sz="1467"/>
          </a:p>
        </p:txBody>
      </p:sp>
      <p:sp>
        <p:nvSpPr>
          <p:cNvPr id="15" name="Shape 13"/>
          <p:cNvSpPr/>
          <p:nvPr/>
        </p:nvSpPr>
        <p:spPr>
          <a:xfrm>
            <a:off x="6096001" y="3913287"/>
            <a:ext cx="5428159" cy="1391543"/>
          </a:xfrm>
          <a:prstGeom prst="rect">
            <a:avLst/>
          </a:prstGeom>
          <a:solidFill>
            <a:srgbClr val="E1E1EA"/>
          </a:solidFill>
          <a:ln/>
        </p:spPr>
        <p:txBody>
          <a:bodyPr/>
          <a:lstStyle/>
          <a:p>
            <a:endParaRPr lang="en-US"/>
          </a:p>
        </p:txBody>
      </p:sp>
      <p:sp>
        <p:nvSpPr>
          <p:cNvPr id="16" name="Shape 14"/>
          <p:cNvSpPr/>
          <p:nvPr/>
        </p:nvSpPr>
        <p:spPr>
          <a:xfrm>
            <a:off x="6096000" y="3913287"/>
            <a:ext cx="25400" cy="1391543"/>
          </a:xfrm>
          <a:prstGeom prst="roundRect">
            <a:avLst>
              <a:gd name="adj" fmla="val 312558"/>
            </a:avLst>
          </a:prstGeom>
          <a:solidFill>
            <a:srgbClr val="C7C7D0"/>
          </a:solidFill>
          <a:ln/>
        </p:spPr>
        <p:txBody>
          <a:bodyPr/>
          <a:lstStyle/>
          <a:p>
            <a:endParaRPr lang="en-US"/>
          </a:p>
        </p:txBody>
      </p:sp>
      <p:sp>
        <p:nvSpPr>
          <p:cNvPr id="17" name="Shape 15"/>
          <p:cNvSpPr/>
          <p:nvPr/>
        </p:nvSpPr>
        <p:spPr>
          <a:xfrm>
            <a:off x="6096001" y="3913287"/>
            <a:ext cx="5428159" cy="25400"/>
          </a:xfrm>
          <a:prstGeom prst="roundRect">
            <a:avLst>
              <a:gd name="adj" fmla="val 312558"/>
            </a:avLst>
          </a:prstGeom>
          <a:solidFill>
            <a:srgbClr val="C7C7D0"/>
          </a:solidFill>
          <a:ln/>
        </p:spPr>
        <p:txBody>
          <a:bodyPr/>
          <a:lstStyle/>
          <a:p>
            <a:endParaRPr lang="en-US"/>
          </a:p>
        </p:txBody>
      </p:sp>
      <p:sp>
        <p:nvSpPr>
          <p:cNvPr id="18" name="Text 16"/>
          <p:cNvSpPr/>
          <p:nvPr/>
        </p:nvSpPr>
        <p:spPr>
          <a:xfrm>
            <a:off x="6285013" y="4102299"/>
            <a:ext cx="5050135"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Loan Programs</a:t>
            </a:r>
            <a:endParaRPr lang="en-US"/>
          </a:p>
        </p:txBody>
      </p:sp>
      <p:sp>
        <p:nvSpPr>
          <p:cNvPr id="19" name="Text 17"/>
          <p:cNvSpPr/>
          <p:nvPr/>
        </p:nvSpPr>
        <p:spPr>
          <a:xfrm>
            <a:off x="6285013" y="4510980"/>
            <a:ext cx="5050135"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Eligible for Federal Student Loan Repayment Program and Transit Benefit Program</a:t>
            </a:r>
            <a:endParaRPr lang="en-US" sz="1467"/>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CA4669-7113-42C8-A132-DE52A3B8069F}"/>
              </a:ext>
            </a:extLst>
          </p:cNvPr>
          <p:cNvSpPr>
            <a:spLocks noGrp="1"/>
          </p:cNvSpPr>
          <p:nvPr>
            <p:ph type="title" idx="4294967295"/>
          </p:nvPr>
        </p:nvSpPr>
        <p:spPr>
          <a:xfrm>
            <a:off x="300251" y="359052"/>
            <a:ext cx="9720263" cy="1498600"/>
          </a:xfrm>
        </p:spPr>
        <p:txBody>
          <a:bodyPr>
            <a:normAutofit/>
          </a:bodyPr>
          <a:lstStyle/>
          <a:p>
            <a:r>
              <a:rPr lang="en-US" sz="3000">
                <a:latin typeface="Raleway" pitchFamily="2" charset="0"/>
              </a:rPr>
              <a:t>Applicant/Resident Characteristics</a:t>
            </a:r>
          </a:p>
        </p:txBody>
      </p:sp>
      <p:sp>
        <p:nvSpPr>
          <p:cNvPr id="8" name="TextBox 7">
            <a:extLst>
              <a:ext uri="{FF2B5EF4-FFF2-40B4-BE49-F238E27FC236}">
                <a16:creationId xmlns:a16="http://schemas.microsoft.com/office/drawing/2014/main" id="{91B17E0A-5A55-4448-B4B7-52E4CDCB07C8}"/>
              </a:ext>
            </a:extLst>
          </p:cNvPr>
          <p:cNvSpPr txBox="1"/>
          <p:nvPr/>
        </p:nvSpPr>
        <p:spPr>
          <a:xfrm>
            <a:off x="9671539" y="5991117"/>
            <a:ext cx="1828800" cy="5078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Totals, AY 2015-26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Applicants = </a:t>
            </a:r>
            <a:r>
              <a:rPr lang="en-US" sz="900" i="1">
                <a:solidFill>
                  <a:prstClr val="black"/>
                </a:solidFill>
                <a:latin typeface="Arial"/>
              </a:rPr>
              <a:t>401</a:t>
            </a:r>
            <a:endParaRPr kumimoji="0" lang="en-US" sz="900" b="0" i="1" u="none" strike="noStrike" kern="1200" cap="none" spc="0" normalizeH="0" baseline="0" noProof="0">
              <a:ln>
                <a:noFill/>
              </a:ln>
              <a:solidFill>
                <a:prstClr val="black"/>
              </a:solidFill>
              <a:effectLst/>
              <a:uLnTx/>
              <a:uFillTx/>
              <a:latin typeface="Arial"/>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Residents = 80</a:t>
            </a:r>
          </a:p>
        </p:txBody>
      </p:sp>
      <p:graphicFrame>
        <p:nvGraphicFramePr>
          <p:cNvPr id="2" name="Chart 1">
            <a:extLst>
              <a:ext uri="{FF2B5EF4-FFF2-40B4-BE49-F238E27FC236}">
                <a16:creationId xmlns:a16="http://schemas.microsoft.com/office/drawing/2014/main" id="{C711641C-BB0D-49D3-9170-09BE12130205}"/>
              </a:ext>
            </a:extLst>
          </p:cNvPr>
          <p:cNvGraphicFramePr>
            <a:graphicFrameLocks/>
          </p:cNvGraphicFramePr>
          <p:nvPr/>
        </p:nvGraphicFramePr>
        <p:xfrm>
          <a:off x="1062037" y="1524000"/>
          <a:ext cx="10067925" cy="45196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1400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FD7AD-5EBC-45EB-801B-1FECE550FE68}"/>
              </a:ext>
            </a:extLst>
          </p:cNvPr>
          <p:cNvSpPr>
            <a:spLocks noGrp="1"/>
          </p:cNvSpPr>
          <p:nvPr>
            <p:ph type="title" idx="4294967295"/>
          </p:nvPr>
        </p:nvSpPr>
        <p:spPr>
          <a:xfrm>
            <a:off x="464024" y="359052"/>
            <a:ext cx="9720263" cy="1498600"/>
          </a:xfrm>
        </p:spPr>
        <p:txBody>
          <a:bodyPr>
            <a:normAutofit/>
          </a:bodyPr>
          <a:lstStyle/>
          <a:p>
            <a:r>
              <a:rPr lang="en-US" sz="3000">
                <a:latin typeface="Raleway" pitchFamily="2" charset="0"/>
              </a:rPr>
              <a:t>Applicant/Resident Characteristics</a:t>
            </a:r>
          </a:p>
        </p:txBody>
      </p:sp>
      <p:sp>
        <p:nvSpPr>
          <p:cNvPr id="15" name="TextBox 14">
            <a:extLst>
              <a:ext uri="{FF2B5EF4-FFF2-40B4-BE49-F238E27FC236}">
                <a16:creationId xmlns:a16="http://schemas.microsoft.com/office/drawing/2014/main" id="{4ED9C582-AEBA-41F8-B03B-9F65C9139716}"/>
              </a:ext>
            </a:extLst>
          </p:cNvPr>
          <p:cNvSpPr txBox="1"/>
          <p:nvPr/>
        </p:nvSpPr>
        <p:spPr>
          <a:xfrm>
            <a:off x="9671539" y="5991117"/>
            <a:ext cx="1828800" cy="5078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Averages, AY 2015-26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Applicants = </a:t>
            </a:r>
            <a:r>
              <a:rPr lang="en-US" sz="900" i="1">
                <a:solidFill>
                  <a:prstClr val="black"/>
                </a:solidFill>
                <a:latin typeface="Arial"/>
              </a:rPr>
              <a:t>401</a:t>
            </a:r>
            <a:endParaRPr kumimoji="0" lang="en-US" sz="900" b="0" i="1" u="none" strike="noStrike" kern="1200" cap="none" spc="0" normalizeH="0" baseline="0" noProof="0">
              <a:ln>
                <a:noFill/>
              </a:ln>
              <a:solidFill>
                <a:prstClr val="black"/>
              </a:solidFill>
              <a:effectLst/>
              <a:uLnTx/>
              <a:uFillTx/>
              <a:latin typeface="Arial"/>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black"/>
                </a:solidFill>
                <a:effectLst/>
                <a:uLnTx/>
                <a:uFillTx/>
                <a:latin typeface="Arial"/>
                <a:ea typeface="+mn-ea"/>
                <a:cs typeface="+mn-cs"/>
              </a:rPr>
              <a:t>Residents = </a:t>
            </a:r>
            <a:r>
              <a:rPr lang="en-US" sz="900" i="1">
                <a:solidFill>
                  <a:prstClr val="black"/>
                </a:solidFill>
                <a:latin typeface="Arial"/>
              </a:rPr>
              <a:t>80</a:t>
            </a:r>
            <a:endParaRPr kumimoji="0" lang="en-US" sz="900" b="0" i="1"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Content Placeholder 7">
            <a:extLst>
              <a:ext uri="{FF2B5EF4-FFF2-40B4-BE49-F238E27FC236}">
                <a16:creationId xmlns:a16="http://schemas.microsoft.com/office/drawing/2014/main" id="{5EE02C6C-8617-4F34-9ACC-872A86370542}"/>
              </a:ext>
            </a:extLst>
          </p:cNvPr>
          <p:cNvGraphicFramePr>
            <a:graphicFrameLocks noGrp="1"/>
          </p:cNvGraphicFramePr>
          <p:nvPr>
            <p:extLst>
              <p:ext uri="{D42A27DB-BD31-4B8C-83A1-F6EECF244321}">
                <p14:modId xmlns:p14="http://schemas.microsoft.com/office/powerpoint/2010/main" val="3980697734"/>
              </p:ext>
            </p:extLst>
          </p:nvPr>
        </p:nvGraphicFramePr>
        <p:xfrm>
          <a:off x="632012" y="2005538"/>
          <a:ext cx="3269428" cy="3474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10">
            <a:extLst>
              <a:ext uri="{FF2B5EF4-FFF2-40B4-BE49-F238E27FC236}">
                <a16:creationId xmlns:a16="http://schemas.microsoft.com/office/drawing/2014/main" id="{093FA240-4D2E-4D89-8790-3FED149C17EF}"/>
              </a:ext>
            </a:extLst>
          </p:cNvPr>
          <p:cNvGraphicFramePr>
            <a:graphicFrameLocks noGrp="1"/>
          </p:cNvGraphicFramePr>
          <p:nvPr>
            <p:extLst>
              <p:ext uri="{D42A27DB-BD31-4B8C-83A1-F6EECF244321}">
                <p14:modId xmlns:p14="http://schemas.microsoft.com/office/powerpoint/2010/main" val="1479798412"/>
              </p:ext>
            </p:extLst>
          </p:nvPr>
        </p:nvGraphicFramePr>
        <p:xfrm>
          <a:off x="4461285" y="2005538"/>
          <a:ext cx="3269429" cy="34747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ontent Placeholder 10">
            <a:extLst>
              <a:ext uri="{FF2B5EF4-FFF2-40B4-BE49-F238E27FC236}">
                <a16:creationId xmlns:a16="http://schemas.microsoft.com/office/drawing/2014/main" id="{3EC4E8F3-198E-46A2-BA1F-7BDC7D21889A}"/>
              </a:ext>
            </a:extLst>
          </p:cNvPr>
          <p:cNvGraphicFramePr>
            <a:graphicFrameLocks/>
          </p:cNvGraphicFramePr>
          <p:nvPr>
            <p:extLst>
              <p:ext uri="{D42A27DB-BD31-4B8C-83A1-F6EECF244321}">
                <p14:modId xmlns:p14="http://schemas.microsoft.com/office/powerpoint/2010/main" val="694463885"/>
              </p:ext>
            </p:extLst>
          </p:nvPr>
        </p:nvGraphicFramePr>
        <p:xfrm>
          <a:off x="8290559" y="2026020"/>
          <a:ext cx="3269428" cy="34747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71807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585490"/>
            <a:ext cx="10869017" cy="369193"/>
          </a:xfrm>
          <a:prstGeom prst="rect">
            <a:avLst/>
          </a:prstGeom>
          <a:noFill/>
          <a:ln/>
        </p:spPr>
        <p:txBody>
          <a:bodyPr wrap="none" lIns="0" tIns="0" rIns="0" bIns="0" rtlCol="0" anchor="t"/>
          <a:lstStyle/>
          <a:p>
            <a:pPr>
              <a:lnSpc>
                <a:spcPct val="104000"/>
              </a:lnSpc>
            </a:pPr>
            <a:r>
              <a:rPr lang="en-US" sz="3000">
                <a:solidFill>
                  <a:srgbClr val="1B1B27"/>
                </a:solidFill>
                <a:latin typeface="Raleway" pitchFamily="34" charset="0"/>
                <a:ea typeface="Raleway" pitchFamily="34" charset="-122"/>
                <a:cs typeface="Raleway" pitchFamily="34" charset="-120"/>
              </a:rPr>
              <a:t>Residency Outcomes</a:t>
            </a:r>
            <a:endParaRPr lang="en-US" sz="3000"/>
          </a:p>
        </p:txBody>
      </p:sp>
      <p:sp>
        <p:nvSpPr>
          <p:cNvPr id="3" name="Text 1"/>
          <p:cNvSpPr/>
          <p:nvPr/>
        </p:nvSpPr>
        <p:spPr>
          <a:xfrm>
            <a:off x="1967773" y="5914044"/>
            <a:ext cx="4128227" cy="358466"/>
          </a:xfrm>
          <a:prstGeom prst="rect">
            <a:avLst/>
          </a:prstGeom>
          <a:noFill/>
          <a:ln/>
        </p:spPr>
        <p:txBody>
          <a:bodyPr wrap="none" lIns="0" tIns="0" rIns="0" bIns="0" rtlCol="0" anchor="t"/>
          <a:lstStyle/>
          <a:p>
            <a:pPr>
              <a:lnSpc>
                <a:spcPct val="108000"/>
              </a:lnSpc>
            </a:pPr>
            <a:r>
              <a:rPr lang="en-US" sz="1200" b="1">
                <a:solidFill>
                  <a:srgbClr val="3C3939"/>
                </a:solidFill>
                <a:latin typeface="Roboto Bold" pitchFamily="34" charset="0"/>
                <a:ea typeface="Roboto Bold" pitchFamily="34" charset="-122"/>
                <a:cs typeface="Roboto Bold" pitchFamily="34" charset="-120"/>
              </a:rPr>
              <a:t>401 applicants and 80 residents trained</a:t>
            </a:r>
            <a:r>
              <a:rPr lang="en-US" sz="1200">
                <a:solidFill>
                  <a:srgbClr val="3C3939"/>
                </a:solidFill>
                <a:latin typeface="Roboto" pitchFamily="34" charset="0"/>
                <a:ea typeface="Roboto" pitchFamily="34" charset="-122"/>
                <a:cs typeface="Roboto" pitchFamily="34" charset="-120"/>
              </a:rPr>
              <a:t> (AY 2015–2026)</a:t>
            </a:r>
            <a:endParaRPr lang="en-US" sz="1200"/>
          </a:p>
        </p:txBody>
      </p:sp>
      <p:sp>
        <p:nvSpPr>
          <p:cNvPr id="4" name="Text 2"/>
          <p:cNvSpPr/>
          <p:nvPr/>
        </p:nvSpPr>
        <p:spPr>
          <a:xfrm>
            <a:off x="6731567" y="1393159"/>
            <a:ext cx="5388372" cy="389832"/>
          </a:xfrm>
          <a:prstGeom prst="rect">
            <a:avLst/>
          </a:prstGeom>
          <a:noFill/>
          <a:ln/>
        </p:spPr>
        <p:txBody>
          <a:bodyPr wrap="none" lIns="0" tIns="0" rIns="0" bIns="0" rtlCol="0" anchor="t"/>
          <a:lstStyle/>
          <a:p>
            <a:pPr algn="ctr">
              <a:lnSpc>
                <a:spcPct val="83000"/>
              </a:lnSpc>
            </a:pPr>
            <a:r>
              <a:rPr lang="en-US" sz="3067">
                <a:solidFill>
                  <a:srgbClr val="3C3939"/>
                </a:solidFill>
                <a:latin typeface="Raleway" pitchFamily="34" charset="0"/>
                <a:ea typeface="Raleway" pitchFamily="34" charset="-122"/>
                <a:cs typeface="Raleway" pitchFamily="34" charset="-120"/>
              </a:rPr>
              <a:t>98%</a:t>
            </a:r>
            <a:endParaRPr lang="en-US" sz="3067"/>
          </a:p>
        </p:txBody>
      </p:sp>
      <p:sp>
        <p:nvSpPr>
          <p:cNvPr id="5" name="Text 3"/>
          <p:cNvSpPr/>
          <p:nvPr/>
        </p:nvSpPr>
        <p:spPr>
          <a:xfrm>
            <a:off x="6731567" y="1903937"/>
            <a:ext cx="5388372" cy="184547"/>
          </a:xfrm>
          <a:prstGeom prst="rect">
            <a:avLst/>
          </a:prstGeom>
          <a:noFill/>
          <a:ln/>
        </p:spPr>
        <p:txBody>
          <a:bodyPr wrap="none" lIns="0" tIns="0" rIns="0" bIns="0" rtlCol="0" anchor="t"/>
          <a:lstStyle/>
          <a:p>
            <a:pPr algn="ctr">
              <a:lnSpc>
                <a:spcPct val="104000"/>
              </a:lnSpc>
            </a:pPr>
            <a:r>
              <a:rPr lang="en-US" sz="2000">
                <a:solidFill>
                  <a:srgbClr val="3C3939"/>
                </a:solidFill>
                <a:latin typeface="Raleway" pitchFamily="34" charset="0"/>
                <a:ea typeface="Raleway" pitchFamily="34" charset="-122"/>
                <a:cs typeface="Raleway" pitchFamily="34" charset="-120"/>
              </a:rPr>
              <a:t>Placement Rate</a:t>
            </a:r>
            <a:endParaRPr lang="en-US" sz="2000"/>
          </a:p>
        </p:txBody>
      </p:sp>
      <p:sp>
        <p:nvSpPr>
          <p:cNvPr id="6" name="Text 4"/>
          <p:cNvSpPr/>
          <p:nvPr/>
        </p:nvSpPr>
        <p:spPr>
          <a:xfrm>
            <a:off x="6731567" y="2229574"/>
            <a:ext cx="5388372" cy="153592"/>
          </a:xfrm>
          <a:prstGeom prst="rect">
            <a:avLst/>
          </a:prstGeom>
          <a:noFill/>
          <a:ln/>
        </p:spPr>
        <p:txBody>
          <a:bodyPr wrap="none" lIns="0" tIns="0" rIns="0" bIns="0" rtlCol="0" anchor="t"/>
          <a:lstStyle/>
          <a:p>
            <a:pPr algn="ctr">
              <a:lnSpc>
                <a:spcPct val="108000"/>
              </a:lnSpc>
            </a:pPr>
            <a:r>
              <a:rPr lang="en-US" sz="1400">
                <a:solidFill>
                  <a:srgbClr val="3C3939"/>
                </a:solidFill>
                <a:latin typeface="Roboto" pitchFamily="34" charset="0"/>
                <a:ea typeface="Roboto" pitchFamily="34" charset="-122"/>
                <a:cs typeface="Roboto" pitchFamily="34" charset="-120"/>
              </a:rPr>
              <a:t>78 of 80 graduates in target positions</a:t>
            </a:r>
            <a:endParaRPr lang="en-US" sz="1400"/>
          </a:p>
        </p:txBody>
      </p:sp>
      <p:sp>
        <p:nvSpPr>
          <p:cNvPr id="7" name="Text 5"/>
          <p:cNvSpPr/>
          <p:nvPr/>
        </p:nvSpPr>
        <p:spPr>
          <a:xfrm>
            <a:off x="6803628" y="4474835"/>
            <a:ext cx="5388372" cy="389831"/>
          </a:xfrm>
          <a:prstGeom prst="rect">
            <a:avLst/>
          </a:prstGeom>
          <a:noFill/>
          <a:ln/>
        </p:spPr>
        <p:txBody>
          <a:bodyPr wrap="none" lIns="0" tIns="0" rIns="0" bIns="0" rtlCol="0" anchor="t"/>
          <a:lstStyle/>
          <a:p>
            <a:pPr algn="ctr">
              <a:lnSpc>
                <a:spcPct val="83000"/>
              </a:lnSpc>
            </a:pPr>
            <a:r>
              <a:rPr lang="en-US" sz="3067">
                <a:solidFill>
                  <a:srgbClr val="3C3939"/>
                </a:solidFill>
                <a:latin typeface="Raleway" pitchFamily="34" charset="0"/>
                <a:ea typeface="Raleway" pitchFamily="34" charset="-122"/>
                <a:cs typeface="Raleway" pitchFamily="34" charset="-120"/>
              </a:rPr>
              <a:t>65</a:t>
            </a:r>
            <a:endParaRPr lang="en-US" sz="3067"/>
          </a:p>
        </p:txBody>
      </p:sp>
      <p:sp>
        <p:nvSpPr>
          <p:cNvPr id="8" name="Text 6"/>
          <p:cNvSpPr/>
          <p:nvPr/>
        </p:nvSpPr>
        <p:spPr>
          <a:xfrm>
            <a:off x="6803628" y="4887839"/>
            <a:ext cx="5388372" cy="184547"/>
          </a:xfrm>
          <a:prstGeom prst="rect">
            <a:avLst/>
          </a:prstGeom>
          <a:noFill/>
          <a:ln/>
        </p:spPr>
        <p:txBody>
          <a:bodyPr wrap="none" lIns="0" tIns="0" rIns="0" bIns="0" rtlCol="0" anchor="t"/>
          <a:lstStyle/>
          <a:p>
            <a:pPr algn="ctr">
              <a:lnSpc>
                <a:spcPct val="104000"/>
              </a:lnSpc>
            </a:pPr>
            <a:r>
              <a:rPr lang="en-US" sz="2000">
                <a:solidFill>
                  <a:srgbClr val="3C3939"/>
                </a:solidFill>
                <a:latin typeface="Raleway" pitchFamily="34" charset="0"/>
                <a:ea typeface="Raleway" pitchFamily="34" charset="-122"/>
                <a:cs typeface="Raleway" pitchFamily="34" charset="-120"/>
              </a:rPr>
              <a:t>VA Employees</a:t>
            </a:r>
            <a:endParaRPr lang="en-US" sz="2000"/>
          </a:p>
        </p:txBody>
      </p:sp>
      <p:sp>
        <p:nvSpPr>
          <p:cNvPr id="9" name="Text 7"/>
          <p:cNvSpPr/>
          <p:nvPr/>
        </p:nvSpPr>
        <p:spPr>
          <a:xfrm>
            <a:off x="6910108" y="5263726"/>
            <a:ext cx="5388372" cy="153591"/>
          </a:xfrm>
          <a:prstGeom prst="rect">
            <a:avLst/>
          </a:prstGeom>
          <a:noFill/>
          <a:ln/>
        </p:spPr>
        <p:txBody>
          <a:bodyPr wrap="none" lIns="0" tIns="0" rIns="0" bIns="0" rtlCol="0" anchor="t"/>
          <a:lstStyle/>
          <a:p>
            <a:pPr algn="ctr">
              <a:lnSpc>
                <a:spcPct val="108000"/>
              </a:lnSpc>
            </a:pPr>
            <a:r>
              <a:rPr lang="en-US" sz="1400">
                <a:solidFill>
                  <a:srgbClr val="3C3939"/>
                </a:solidFill>
                <a:latin typeface="Roboto" pitchFamily="34" charset="0"/>
                <a:ea typeface="Roboto" pitchFamily="34" charset="-122"/>
                <a:cs typeface="Roboto" pitchFamily="34" charset="-120"/>
              </a:rPr>
              <a:t>Graduates became VA staff chiropractors</a:t>
            </a:r>
            <a:endParaRPr lang="en-US" sz="1400"/>
          </a:p>
        </p:txBody>
      </p:sp>
      <p:sp>
        <p:nvSpPr>
          <p:cNvPr id="10" name="Text 8"/>
          <p:cNvSpPr/>
          <p:nvPr/>
        </p:nvSpPr>
        <p:spPr>
          <a:xfrm>
            <a:off x="7607081" y="2573316"/>
            <a:ext cx="4161280" cy="1265039"/>
          </a:xfrm>
          <a:prstGeom prst="rect">
            <a:avLst/>
          </a:prstGeom>
          <a:noFill/>
          <a:ln/>
        </p:spPr>
        <p:txBody>
          <a:bodyPr wrap="none" lIns="0" tIns="0" rIns="0" bIns="0" rtlCol="0" anchor="t"/>
          <a:lstStyle/>
          <a:p>
            <a:pPr algn="ctr">
              <a:lnSpc>
                <a:spcPct val="108000"/>
              </a:lnSpc>
            </a:pPr>
            <a:r>
              <a:rPr lang="en-US" sz="1400">
                <a:solidFill>
                  <a:srgbClr val="3C3939"/>
                </a:solidFill>
                <a:latin typeface="Roboto"/>
                <a:ea typeface="Roboto"/>
                <a:cs typeface="Roboto"/>
              </a:rPr>
              <a:t>8 entered medical fellowships; </a:t>
            </a:r>
          </a:p>
          <a:p>
            <a:pPr algn="ctr">
              <a:lnSpc>
                <a:spcPct val="108000"/>
              </a:lnSpc>
            </a:pPr>
            <a:r>
              <a:rPr lang="en-US" sz="1400">
                <a:solidFill>
                  <a:srgbClr val="3C3939"/>
                </a:solidFill>
                <a:latin typeface="Roboto"/>
                <a:ea typeface="Roboto"/>
                <a:cs typeface="Roboto"/>
              </a:rPr>
              <a:t>5 placed at other hospitals. </a:t>
            </a:r>
          </a:p>
          <a:p>
            <a:pPr algn="ctr">
              <a:lnSpc>
                <a:spcPct val="108000"/>
              </a:lnSpc>
            </a:pPr>
            <a:r>
              <a:rPr lang="en-US" sz="1400">
                <a:solidFill>
                  <a:srgbClr val="3C3939"/>
                </a:solidFill>
                <a:latin typeface="Roboto"/>
                <a:ea typeface="Roboto"/>
                <a:cs typeface="Roboto"/>
              </a:rPr>
              <a:t>Graduates commonly attain high-visibility service</a:t>
            </a:r>
          </a:p>
          <a:p>
            <a:pPr algn="ctr">
              <a:lnSpc>
                <a:spcPct val="108000"/>
              </a:lnSpc>
            </a:pPr>
            <a:r>
              <a:rPr lang="en-US" sz="1400">
                <a:solidFill>
                  <a:srgbClr val="3C3939"/>
                </a:solidFill>
                <a:latin typeface="Roboto"/>
                <a:ea typeface="Roboto"/>
                <a:cs typeface="Roboto"/>
              </a:rPr>
              <a:t>and leadership positions.</a:t>
            </a:r>
            <a:endParaRPr lang="en-US" sz="1400">
              <a:latin typeface="Roboto"/>
              <a:ea typeface="Roboto"/>
              <a:cs typeface="Roboto"/>
            </a:endParaRPr>
          </a:p>
        </p:txBody>
      </p:sp>
      <p:pic>
        <p:nvPicPr>
          <p:cNvPr id="11" name="Image 0" descr="preencoded.png"/>
          <p:cNvPicPr>
            <a:picLocks noChangeAspect="1"/>
          </p:cNvPicPr>
          <p:nvPr/>
        </p:nvPicPr>
        <p:blipFill>
          <a:blip r:embed="rId3"/>
          <a:stretch>
            <a:fillRect/>
          </a:stretch>
        </p:blipFill>
        <p:spPr>
          <a:xfrm>
            <a:off x="211037" y="626913"/>
            <a:ext cx="7336176" cy="49716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712391"/>
            <a:ext cx="3551139" cy="1495128"/>
          </a:xfrm>
          <a:prstGeom prst="rect">
            <a:avLst/>
          </a:prstGeom>
          <a:noFill/>
          <a:ln/>
        </p:spPr>
        <p:txBody>
          <a:bodyPr wrap="square" lIns="0" tIns="0" rIns="0" bIns="0" rtlCol="0" anchor="t">
            <a:normAutofit/>
          </a:bodyPr>
          <a:lstStyle/>
          <a:p>
            <a:pPr>
              <a:lnSpc>
                <a:spcPct val="104000"/>
              </a:lnSpc>
            </a:pPr>
            <a:r>
              <a:rPr lang="en-US" sz="3133">
                <a:solidFill>
                  <a:srgbClr val="1B1B27"/>
                </a:solidFill>
                <a:latin typeface="Raleway" pitchFamily="34" charset="0"/>
                <a:ea typeface="Raleway" pitchFamily="34" charset="-122"/>
                <a:cs typeface="Raleway" pitchFamily="34" charset="-120"/>
              </a:rPr>
              <a:t>How to Be a Competitive Applicant</a:t>
            </a:r>
            <a:endParaRPr lang="en-US" sz="3133"/>
          </a:p>
        </p:txBody>
      </p:sp>
      <p:sp>
        <p:nvSpPr>
          <p:cNvPr id="3" name="Text 1"/>
          <p:cNvSpPr/>
          <p:nvPr/>
        </p:nvSpPr>
        <p:spPr>
          <a:xfrm>
            <a:off x="661492" y="2261295"/>
            <a:ext cx="3551139" cy="249139"/>
          </a:xfrm>
          <a:prstGeom prst="rect">
            <a:avLst/>
          </a:prstGeom>
          <a:noFill/>
          <a:ln/>
        </p:spPr>
        <p:txBody>
          <a:bodyPr wrap="none" lIns="0" tIns="0" rIns="0" bIns="0" rtlCol="0" anchor="t"/>
          <a:lstStyle/>
          <a:p>
            <a:pPr>
              <a:lnSpc>
                <a:spcPct val="104000"/>
              </a:lnSpc>
            </a:pPr>
            <a:r>
              <a:rPr lang="en-US" sz="1533">
                <a:solidFill>
                  <a:srgbClr val="1B1B27"/>
                </a:solidFill>
                <a:latin typeface="Raleway" pitchFamily="34" charset="0"/>
                <a:ea typeface="Raleway" pitchFamily="34" charset="-122"/>
                <a:cs typeface="Raleway" pitchFamily="34" charset="-120"/>
              </a:rPr>
              <a:t>Requirements</a:t>
            </a:r>
            <a:endParaRPr lang="en-US" sz="1533"/>
          </a:p>
        </p:txBody>
      </p:sp>
      <p:sp>
        <p:nvSpPr>
          <p:cNvPr id="4" name="Text 2"/>
          <p:cNvSpPr/>
          <p:nvPr/>
        </p:nvSpPr>
        <p:spPr>
          <a:xfrm>
            <a:off x="661492" y="2644974"/>
            <a:ext cx="3551139" cy="517327"/>
          </a:xfrm>
          <a:prstGeom prst="rect">
            <a:avLst/>
          </a:prstGeom>
          <a:noFill/>
          <a:ln/>
        </p:spPr>
        <p:txBody>
          <a:bodyPr wrap="square" lIns="0" tIns="0" rIns="0" bIns="0" rtlCol="0" anchor="t">
            <a:normAutofit/>
          </a:bodyPr>
          <a:lstStyle/>
          <a:p>
            <a:pPr marL="243834" indent="-243834">
              <a:lnSpc>
                <a:spcPct val="123000"/>
              </a:lnSpc>
              <a:buSzPct val="100000"/>
              <a:buChar char="•"/>
            </a:pPr>
            <a:r>
              <a:rPr lang="en-US" sz="1200">
                <a:solidFill>
                  <a:srgbClr val="3C3939"/>
                </a:solidFill>
                <a:latin typeface="Roboto" pitchFamily="34" charset="0"/>
                <a:ea typeface="Roboto" pitchFamily="34" charset="-122"/>
                <a:cs typeface="Roboto" pitchFamily="34" charset="-120"/>
              </a:rPr>
              <a:t>DC degree by July 1; NBCE Parts I–III passed</a:t>
            </a:r>
            <a:endParaRPr lang="en-US" sz="1200"/>
          </a:p>
          <a:p>
            <a:pPr marL="243834" indent="-243834">
              <a:lnSpc>
                <a:spcPct val="123000"/>
              </a:lnSpc>
              <a:buSzPct val="100000"/>
              <a:buChar char="•"/>
            </a:pPr>
            <a:r>
              <a:rPr lang="en-US" sz="1200">
                <a:solidFill>
                  <a:srgbClr val="3C3939"/>
                </a:solidFill>
                <a:latin typeface="Roboto" pitchFamily="34" charset="0"/>
                <a:ea typeface="Roboto" pitchFamily="34" charset="-122"/>
                <a:cs typeface="Roboto" pitchFamily="34" charset="-120"/>
              </a:rPr>
              <a:t>U.S. citizenship; Selective Service registration</a:t>
            </a:r>
            <a:endParaRPr lang="en-US" sz="1200"/>
          </a:p>
        </p:txBody>
      </p:sp>
      <p:sp>
        <p:nvSpPr>
          <p:cNvPr id="5" name="Text 3"/>
          <p:cNvSpPr/>
          <p:nvPr/>
        </p:nvSpPr>
        <p:spPr>
          <a:xfrm>
            <a:off x="661492" y="3296840"/>
            <a:ext cx="3551139" cy="249139"/>
          </a:xfrm>
          <a:prstGeom prst="rect">
            <a:avLst/>
          </a:prstGeom>
          <a:noFill/>
          <a:ln/>
        </p:spPr>
        <p:txBody>
          <a:bodyPr wrap="none" lIns="0" tIns="0" rIns="0" bIns="0" rtlCol="0" anchor="t"/>
          <a:lstStyle/>
          <a:p>
            <a:pPr>
              <a:lnSpc>
                <a:spcPct val="104000"/>
              </a:lnSpc>
            </a:pPr>
            <a:r>
              <a:rPr lang="en-US" sz="1533">
                <a:solidFill>
                  <a:srgbClr val="1B1B27"/>
                </a:solidFill>
                <a:latin typeface="Raleway" pitchFamily="34" charset="0"/>
                <a:ea typeface="Raleway" pitchFamily="34" charset="-122"/>
                <a:cs typeface="Raleway" pitchFamily="34" charset="-120"/>
              </a:rPr>
              <a:t>Competitive Factors</a:t>
            </a:r>
            <a:endParaRPr lang="en-US" sz="1533"/>
          </a:p>
        </p:txBody>
      </p:sp>
      <p:sp>
        <p:nvSpPr>
          <p:cNvPr id="6" name="Text 4"/>
          <p:cNvSpPr/>
          <p:nvPr/>
        </p:nvSpPr>
        <p:spPr>
          <a:xfrm>
            <a:off x="661492" y="3680521"/>
            <a:ext cx="3551139" cy="1269801"/>
          </a:xfrm>
          <a:prstGeom prst="rect">
            <a:avLst/>
          </a:prstGeom>
          <a:noFill/>
          <a:ln/>
        </p:spPr>
        <p:txBody>
          <a:bodyPr wrap="square" lIns="0" tIns="0" rIns="0" bIns="0" rtlCol="0" anchor="t">
            <a:normAutofit/>
          </a:bodyPr>
          <a:lstStyle/>
          <a:p>
            <a:pPr marL="243834" indent="-243834">
              <a:lnSpc>
                <a:spcPct val="123000"/>
              </a:lnSpc>
              <a:buSzPct val="100000"/>
              <a:buChar char="•"/>
            </a:pPr>
            <a:r>
              <a:rPr lang="en-US" sz="1200">
                <a:solidFill>
                  <a:srgbClr val="3C3939"/>
                </a:solidFill>
                <a:latin typeface="Roboto" pitchFamily="34" charset="0"/>
                <a:ea typeface="Roboto" pitchFamily="34" charset="-122"/>
                <a:cs typeface="Roboto" pitchFamily="34" charset="-120"/>
              </a:rPr>
              <a:t>High GPA and strong letters of recommendation</a:t>
            </a:r>
            <a:endParaRPr lang="en-US" sz="1200"/>
          </a:p>
          <a:p>
            <a:pPr marL="243834" indent="-243834">
              <a:lnSpc>
                <a:spcPct val="123000"/>
              </a:lnSpc>
              <a:buSzPct val="100000"/>
              <a:buChar char="•"/>
            </a:pPr>
            <a:r>
              <a:rPr lang="en-US" sz="1200">
                <a:solidFill>
                  <a:srgbClr val="3C3939"/>
                </a:solidFill>
                <a:latin typeface="Roboto" pitchFamily="34" charset="0"/>
                <a:ea typeface="Roboto" pitchFamily="34" charset="-122"/>
                <a:cs typeface="Roboto" pitchFamily="34" charset="-120"/>
              </a:rPr>
              <a:t>Medical setting training during DC school</a:t>
            </a:r>
            <a:endParaRPr lang="en-US" sz="1200"/>
          </a:p>
          <a:p>
            <a:pPr marL="243834" indent="-243834">
              <a:lnSpc>
                <a:spcPct val="123000"/>
              </a:lnSpc>
              <a:buSzPct val="100000"/>
              <a:buChar char="•"/>
            </a:pPr>
            <a:r>
              <a:rPr lang="en-US" sz="1200">
                <a:solidFill>
                  <a:srgbClr val="3C3939"/>
                </a:solidFill>
                <a:latin typeface="Roboto" pitchFamily="34" charset="0"/>
                <a:ea typeface="Roboto" pitchFamily="34" charset="-122"/>
                <a:cs typeface="Roboto" pitchFamily="34" charset="-120"/>
              </a:rPr>
              <a:t>Dedicated, self-driven, collaborative, and coachable</a:t>
            </a:r>
            <a:endParaRPr lang="en-US" sz="1200"/>
          </a:p>
        </p:txBody>
      </p:sp>
      <p:sp>
        <p:nvSpPr>
          <p:cNvPr id="7" name="Shape 5"/>
          <p:cNvSpPr/>
          <p:nvPr/>
        </p:nvSpPr>
        <p:spPr>
          <a:xfrm>
            <a:off x="3493827" y="5118497"/>
            <a:ext cx="5418161" cy="1027112"/>
          </a:xfrm>
          <a:prstGeom prst="roundRect">
            <a:avLst>
              <a:gd name="adj" fmla="val 6522"/>
            </a:avLst>
          </a:prstGeom>
          <a:solidFill>
            <a:srgbClr val="E1E1EA"/>
          </a:solidFill>
          <a:ln/>
        </p:spPr>
        <p:txBody>
          <a:bodyPr/>
          <a:lstStyle/>
          <a:p>
            <a:endParaRPr lang="en-US"/>
          </a:p>
        </p:txBody>
      </p:sp>
      <p:sp>
        <p:nvSpPr>
          <p:cNvPr id="9" name="Text 6"/>
          <p:cNvSpPr/>
          <p:nvPr/>
        </p:nvSpPr>
        <p:spPr>
          <a:xfrm>
            <a:off x="4766169" y="5279330"/>
            <a:ext cx="2873475" cy="705445"/>
          </a:xfrm>
          <a:prstGeom prst="rect">
            <a:avLst/>
          </a:prstGeom>
          <a:noFill/>
          <a:ln/>
        </p:spPr>
        <p:txBody>
          <a:bodyPr wrap="square" lIns="0" tIns="0" rIns="0" bIns="0" rtlCol="0" anchor="t">
            <a:noAutofit/>
          </a:bodyPr>
          <a:lstStyle/>
          <a:p>
            <a:pPr>
              <a:lnSpc>
                <a:spcPct val="123000"/>
              </a:lnSpc>
            </a:pPr>
            <a:r>
              <a:rPr lang="en-US" sz="1400">
                <a:solidFill>
                  <a:srgbClr val="000000"/>
                </a:solidFill>
                <a:latin typeface="Roboto" pitchFamily="34" charset="0"/>
                <a:ea typeface="Roboto" pitchFamily="34" charset="-122"/>
                <a:cs typeface="Roboto" pitchFamily="34" charset="-120"/>
              </a:rPr>
              <a:t>Apply to as many locations as fit your life — geographic flexibility dramatically increases your odds.</a:t>
            </a:r>
            <a:endParaRPr lang="en-US" sz="1400"/>
          </a:p>
        </p:txBody>
      </p:sp>
      <p:pic>
        <p:nvPicPr>
          <p:cNvPr id="10" name="Image 1" descr="preencoded.png"/>
          <p:cNvPicPr>
            <a:picLocks noChangeAspect="1"/>
          </p:cNvPicPr>
          <p:nvPr/>
        </p:nvPicPr>
        <p:blipFill>
          <a:blip r:embed="rId3"/>
          <a:stretch>
            <a:fillRect/>
          </a:stretch>
        </p:blipFill>
        <p:spPr>
          <a:xfrm>
            <a:off x="4608117" y="2054821"/>
            <a:ext cx="6928644" cy="274826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ABD6B-62AB-4013-5D7A-4B297EF8442B}"/>
              </a:ext>
            </a:extLst>
          </p:cNvPr>
          <p:cNvSpPr>
            <a:spLocks noGrp="1"/>
          </p:cNvSpPr>
          <p:nvPr>
            <p:ph type="title" idx="4294967295"/>
          </p:nvPr>
        </p:nvSpPr>
        <p:spPr>
          <a:xfrm>
            <a:off x="423081" y="0"/>
            <a:ext cx="10515600" cy="1325563"/>
          </a:xfrm>
        </p:spPr>
        <p:txBody>
          <a:bodyPr>
            <a:normAutofit/>
          </a:bodyPr>
          <a:lstStyle/>
          <a:p>
            <a:r>
              <a:rPr lang="en-US" sz="3600">
                <a:latin typeface="Raleway" pitchFamily="2" charset="0"/>
              </a:rPr>
              <a:t>VA Residency Locations</a:t>
            </a:r>
          </a:p>
        </p:txBody>
      </p:sp>
      <p:pic>
        <p:nvPicPr>
          <p:cNvPr id="5" name="Picture 4">
            <a:extLst>
              <a:ext uri="{FF2B5EF4-FFF2-40B4-BE49-F238E27FC236}">
                <a16:creationId xmlns:a16="http://schemas.microsoft.com/office/drawing/2014/main" id="{36A186F3-FE51-7BBE-9F60-93F0EC349A40}"/>
              </a:ext>
            </a:extLst>
          </p:cNvPr>
          <p:cNvPicPr>
            <a:picLocks noChangeAspect="1"/>
          </p:cNvPicPr>
          <p:nvPr/>
        </p:nvPicPr>
        <p:blipFill>
          <a:blip r:embed="rId2"/>
          <a:srcRect l="5134" t="1258" r="2905" b="4473"/>
          <a:stretch>
            <a:fillRect/>
          </a:stretch>
        </p:blipFill>
        <p:spPr>
          <a:xfrm>
            <a:off x="2434389" y="1121230"/>
            <a:ext cx="9103213" cy="5441338"/>
          </a:xfrm>
          <a:prstGeom prst="rect">
            <a:avLst/>
          </a:prstGeom>
        </p:spPr>
      </p:pic>
      <p:pic>
        <p:nvPicPr>
          <p:cNvPr id="6" name="Picture 5" descr="Qr code&#10;&#10;Description automatically generated">
            <a:extLst>
              <a:ext uri="{FF2B5EF4-FFF2-40B4-BE49-F238E27FC236}">
                <a16:creationId xmlns:a16="http://schemas.microsoft.com/office/drawing/2014/main" id="{6A2496DB-4FB8-1CAD-55AE-C1EAF30C6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38798" y="4881154"/>
            <a:ext cx="1208405" cy="1188720"/>
          </a:xfrm>
          <a:prstGeom prst="rect">
            <a:avLst/>
          </a:prstGeom>
        </p:spPr>
      </p:pic>
    </p:spTree>
    <p:extLst>
      <p:ext uri="{BB962C8B-B14F-4D97-AF65-F5344CB8AC3E}">
        <p14:creationId xmlns:p14="http://schemas.microsoft.com/office/powerpoint/2010/main" val="94682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3EFC-00AE-6825-0F4E-95D6F1230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DEF49-7301-BFBB-A911-D2F986A7630D}"/>
              </a:ext>
            </a:extLst>
          </p:cNvPr>
          <p:cNvSpPr>
            <a:spLocks noGrp="1"/>
          </p:cNvSpPr>
          <p:nvPr>
            <p:ph type="title"/>
          </p:nvPr>
        </p:nvSpPr>
        <p:spPr>
          <a:xfrm>
            <a:off x="1471246" y="912255"/>
            <a:ext cx="7356680" cy="615553"/>
          </a:xfrm>
        </p:spPr>
        <p:txBody>
          <a:bodyPr/>
          <a:lstStyle/>
          <a:p>
            <a:r>
              <a:rPr lang="en-US" sz="4000"/>
              <a:t>Disclaimer</a:t>
            </a:r>
          </a:p>
        </p:txBody>
      </p:sp>
      <p:sp>
        <p:nvSpPr>
          <p:cNvPr id="3" name="Text Placeholder 2">
            <a:extLst>
              <a:ext uri="{FF2B5EF4-FFF2-40B4-BE49-F238E27FC236}">
                <a16:creationId xmlns:a16="http://schemas.microsoft.com/office/drawing/2014/main" id="{F0FC7233-0489-24C7-A1AD-D41BF5AEE860}"/>
              </a:ext>
            </a:extLst>
          </p:cNvPr>
          <p:cNvSpPr>
            <a:spLocks noGrp="1"/>
          </p:cNvSpPr>
          <p:nvPr>
            <p:ph type="body" idx="1"/>
          </p:nvPr>
        </p:nvSpPr>
        <p:spPr>
          <a:xfrm>
            <a:off x="381000" y="1737616"/>
            <a:ext cx="11506200" cy="1593513"/>
          </a:xfrm>
        </p:spPr>
        <p:txBody>
          <a:bodyPr wrap="square" lIns="0" tIns="0" rIns="0" bIns="0" anchor="t">
            <a:spAutoFit/>
          </a:bodyPr>
          <a:lstStyle/>
          <a:p>
            <a:pPr>
              <a:lnSpc>
                <a:spcPct val="150000"/>
              </a:lnSpc>
            </a:pPr>
            <a:r>
              <a:rPr lang="en-US" sz="2400"/>
              <a:t>The views expressed in this presentation are those of the presenters and do not reflect the official policy or position of the Department of Veterans Affairs, the United States Government, or Florida Chiropractic Association.</a:t>
            </a:r>
            <a:endParaRPr lang="en-US"/>
          </a:p>
        </p:txBody>
      </p:sp>
    </p:spTree>
    <p:extLst>
      <p:ext uri="{BB962C8B-B14F-4D97-AF65-F5344CB8AC3E}">
        <p14:creationId xmlns:p14="http://schemas.microsoft.com/office/powerpoint/2010/main" val="3421712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689FF-1367-8802-8E59-6E8E46C3F89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34F4B7-7CE0-203C-66CF-CEFD2DCA7D4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1612754-4230-FE92-1BFF-24457F40E154}"/>
              </a:ext>
            </a:extLst>
          </p:cNvPr>
          <p:cNvPicPr>
            <a:picLocks noChangeAspect="1"/>
          </p:cNvPicPr>
          <p:nvPr/>
        </p:nvPicPr>
        <p:blipFill>
          <a:blip r:embed="rId3"/>
          <a:stretch>
            <a:fillRect/>
          </a:stretch>
        </p:blipFill>
        <p:spPr>
          <a:xfrm>
            <a:off x="209909" y="446374"/>
            <a:ext cx="11982091" cy="6337311"/>
          </a:xfrm>
          <a:prstGeom prst="rect">
            <a:avLst/>
          </a:prstGeom>
        </p:spPr>
      </p:pic>
      <p:sp>
        <p:nvSpPr>
          <p:cNvPr id="6" name="Oval 5">
            <a:extLst>
              <a:ext uri="{FF2B5EF4-FFF2-40B4-BE49-F238E27FC236}">
                <a16:creationId xmlns:a16="http://schemas.microsoft.com/office/drawing/2014/main" id="{9BC8F99F-62F1-8995-9CA8-48F4547C281E}"/>
              </a:ext>
            </a:extLst>
          </p:cNvPr>
          <p:cNvSpPr/>
          <p:nvPr/>
        </p:nvSpPr>
        <p:spPr>
          <a:xfrm>
            <a:off x="7496355" y="5365630"/>
            <a:ext cx="1259456" cy="95897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0DBB2E9-2B65-0749-6411-A9BDF74F0301}"/>
              </a:ext>
            </a:extLst>
          </p:cNvPr>
          <p:cNvPicPr>
            <a:picLocks noChangeAspect="1"/>
          </p:cNvPicPr>
          <p:nvPr/>
        </p:nvPicPr>
        <p:blipFill>
          <a:blip r:embed="rId4"/>
          <a:stretch>
            <a:fillRect/>
          </a:stretch>
        </p:blipFill>
        <p:spPr>
          <a:xfrm>
            <a:off x="9613406" y="4297680"/>
            <a:ext cx="2368685" cy="2368685"/>
          </a:xfrm>
          <a:prstGeom prst="rect">
            <a:avLst/>
          </a:prstGeom>
        </p:spPr>
      </p:pic>
    </p:spTree>
    <p:extLst>
      <p:ext uri="{BB962C8B-B14F-4D97-AF65-F5344CB8AC3E}">
        <p14:creationId xmlns:p14="http://schemas.microsoft.com/office/powerpoint/2010/main" val="155049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6488-5068-336D-6EDC-577D6185D6E8}"/>
              </a:ext>
            </a:extLst>
          </p:cNvPr>
          <p:cNvSpPr>
            <a:spLocks noGrp="1"/>
          </p:cNvSpPr>
          <p:nvPr>
            <p:ph type="title" idx="4294967295"/>
          </p:nvPr>
        </p:nvSpPr>
        <p:spPr>
          <a:xfrm>
            <a:off x="427749" y="349250"/>
            <a:ext cx="11082936" cy="1576388"/>
          </a:xfrm>
        </p:spPr>
        <p:txBody>
          <a:bodyPr anchor="ctr">
            <a:normAutofit/>
          </a:bodyPr>
          <a:lstStyle/>
          <a:p>
            <a:r>
              <a:rPr lang="en-US" sz="3200">
                <a:latin typeface="Raleway"/>
              </a:rPr>
              <a:t>Non-VA Residency Positions participating in match</a:t>
            </a:r>
          </a:p>
        </p:txBody>
      </p:sp>
      <p:pic>
        <p:nvPicPr>
          <p:cNvPr id="6" name="Picture 5">
            <a:extLst>
              <a:ext uri="{FF2B5EF4-FFF2-40B4-BE49-F238E27FC236}">
                <a16:creationId xmlns:a16="http://schemas.microsoft.com/office/drawing/2014/main" id="{520CFC36-0431-C6A1-9D14-26496B8B383B}"/>
              </a:ext>
            </a:extLst>
          </p:cNvPr>
          <p:cNvPicPr>
            <a:picLocks noChangeAspect="1"/>
          </p:cNvPicPr>
          <p:nvPr/>
        </p:nvPicPr>
        <p:blipFill>
          <a:blip r:embed="rId2"/>
          <a:stretch>
            <a:fillRect/>
          </a:stretch>
        </p:blipFill>
        <p:spPr>
          <a:xfrm>
            <a:off x="7147987" y="2756704"/>
            <a:ext cx="3619939" cy="1456805"/>
          </a:xfrm>
          <a:prstGeom prst="rect">
            <a:avLst/>
          </a:prstGeom>
        </p:spPr>
      </p:pic>
      <p:pic>
        <p:nvPicPr>
          <p:cNvPr id="8" name="Picture 7">
            <a:extLst>
              <a:ext uri="{FF2B5EF4-FFF2-40B4-BE49-F238E27FC236}">
                <a16:creationId xmlns:a16="http://schemas.microsoft.com/office/drawing/2014/main" id="{9430646B-3DE6-4BC3-FFB1-EA2F28FD78FC}"/>
              </a:ext>
            </a:extLst>
          </p:cNvPr>
          <p:cNvPicPr>
            <a:picLocks noChangeAspect="1"/>
          </p:cNvPicPr>
          <p:nvPr/>
        </p:nvPicPr>
        <p:blipFill>
          <a:blip r:embed="rId3"/>
          <a:stretch>
            <a:fillRect/>
          </a:stretch>
        </p:blipFill>
        <p:spPr>
          <a:xfrm>
            <a:off x="1216866" y="2547682"/>
            <a:ext cx="4500747" cy="1879885"/>
          </a:xfrm>
          <a:prstGeom prst="rect">
            <a:avLst/>
          </a:prstGeom>
        </p:spPr>
      </p:pic>
      <p:sp>
        <p:nvSpPr>
          <p:cNvPr id="11" name="TextBox 10">
            <a:extLst>
              <a:ext uri="{FF2B5EF4-FFF2-40B4-BE49-F238E27FC236}">
                <a16:creationId xmlns:a16="http://schemas.microsoft.com/office/drawing/2014/main" id="{78C9AC79-C87C-E46F-8D8E-2F963676980D}"/>
              </a:ext>
            </a:extLst>
          </p:cNvPr>
          <p:cNvSpPr txBox="1"/>
          <p:nvPr/>
        </p:nvSpPr>
        <p:spPr>
          <a:xfrm>
            <a:off x="2174831" y="4618674"/>
            <a:ext cx="2589170" cy="830997"/>
          </a:xfrm>
          <a:prstGeom prst="rect">
            <a:avLst/>
          </a:prstGeom>
          <a:noFill/>
        </p:spPr>
        <p:txBody>
          <a:bodyPr wrap="none" rtlCol="0">
            <a:spAutoFit/>
          </a:bodyPr>
          <a:lstStyle/>
          <a:p>
            <a:r>
              <a:rPr lang="en-US" sz="2400"/>
              <a:t>Multiple locations in</a:t>
            </a:r>
          </a:p>
          <a:p>
            <a:pPr algn="ctr"/>
            <a:r>
              <a:rPr lang="en-US" sz="2400"/>
              <a:t>Wisconsin</a:t>
            </a:r>
          </a:p>
        </p:txBody>
      </p:sp>
      <p:sp>
        <p:nvSpPr>
          <p:cNvPr id="12" name="TextBox 11">
            <a:extLst>
              <a:ext uri="{FF2B5EF4-FFF2-40B4-BE49-F238E27FC236}">
                <a16:creationId xmlns:a16="http://schemas.microsoft.com/office/drawing/2014/main" id="{59369226-FB98-A8F4-9A68-1B2D50A90E85}"/>
              </a:ext>
            </a:extLst>
          </p:cNvPr>
          <p:cNvSpPr txBox="1"/>
          <p:nvPr/>
        </p:nvSpPr>
        <p:spPr>
          <a:xfrm>
            <a:off x="7537182" y="4692644"/>
            <a:ext cx="3111689" cy="461665"/>
          </a:xfrm>
          <a:prstGeom prst="rect">
            <a:avLst/>
          </a:prstGeom>
          <a:noFill/>
        </p:spPr>
        <p:txBody>
          <a:bodyPr wrap="square" rtlCol="0">
            <a:spAutoFit/>
          </a:bodyPr>
          <a:lstStyle/>
          <a:p>
            <a:r>
              <a:rPr lang="en-US" sz="2400"/>
              <a:t>Bethlehem, Pennsylvania </a:t>
            </a:r>
          </a:p>
        </p:txBody>
      </p:sp>
    </p:spTree>
    <p:extLst>
      <p:ext uri="{BB962C8B-B14F-4D97-AF65-F5344CB8AC3E}">
        <p14:creationId xmlns:p14="http://schemas.microsoft.com/office/powerpoint/2010/main" val="1802568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Shape 0"/>
          <p:cNvSpPr/>
          <p:nvPr/>
        </p:nvSpPr>
        <p:spPr>
          <a:xfrm>
            <a:off x="661493" y="1622028"/>
            <a:ext cx="710407"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774899" y="1678683"/>
            <a:ext cx="1093192"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STEP 3</a:t>
            </a:r>
            <a:endParaRPr lang="en-US" sz="1133"/>
          </a:p>
        </p:txBody>
      </p:sp>
      <p:sp>
        <p:nvSpPr>
          <p:cNvPr id="5" name="Text 2"/>
          <p:cNvSpPr/>
          <p:nvPr/>
        </p:nvSpPr>
        <p:spPr>
          <a:xfrm>
            <a:off x="661493" y="1984772"/>
            <a:ext cx="6297017" cy="2362795"/>
          </a:xfrm>
          <a:prstGeom prst="rect">
            <a:avLst/>
          </a:prstGeom>
          <a:noFill/>
          <a:ln/>
        </p:spPr>
        <p:txBody>
          <a:bodyPr wrap="square" lIns="0" tIns="0" rIns="0" bIns="0" rtlCol="0" anchor="t">
            <a:normAutofit/>
          </a:bodyPr>
          <a:lstStyle/>
          <a:p>
            <a:pPr>
              <a:lnSpc>
                <a:spcPct val="104000"/>
              </a:lnSpc>
            </a:pPr>
            <a:r>
              <a:rPr lang="en-US" sz="7400">
                <a:solidFill>
                  <a:srgbClr val="1B1B27"/>
                </a:solidFill>
                <a:latin typeface="Raleway" pitchFamily="34" charset="0"/>
                <a:ea typeface="Raleway" pitchFamily="34" charset="-122"/>
                <a:cs typeface="Raleway" pitchFamily="34" charset="-120"/>
              </a:rPr>
              <a:t>VA Advanced Fellowships</a:t>
            </a:r>
            <a:endParaRPr lang="en-US" sz="7400"/>
          </a:p>
        </p:txBody>
      </p:sp>
      <p:sp>
        <p:nvSpPr>
          <p:cNvPr id="6" name="Text 3"/>
          <p:cNvSpPr/>
          <p:nvPr/>
        </p:nvSpPr>
        <p:spPr>
          <a:xfrm>
            <a:off x="661493" y="4631035"/>
            <a:ext cx="6297017"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For those ready to shape policy, lead systems, and drive the future of healthcare.</a:t>
            </a:r>
            <a:endParaRPr lang="en-US" sz="1467"/>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486298"/>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What Are VA Advanced Fellowships?</a:t>
            </a:r>
            <a:endParaRPr lang="en-US" sz="3667"/>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92" y="2454969"/>
            <a:ext cx="3496965" cy="2916635"/>
          </a:xfrm>
          <a:prstGeom prst="rect">
            <a:avLst/>
          </a:prstGeom>
        </p:spPr>
      </p:pic>
      <p:sp>
        <p:nvSpPr>
          <p:cNvPr id="4" name="Text 1"/>
          <p:cNvSpPr/>
          <p:nvPr/>
        </p:nvSpPr>
        <p:spPr>
          <a:xfrm>
            <a:off x="875903" y="3236416"/>
            <a:ext cx="3068141"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Duration &amp; Focus</a:t>
            </a:r>
            <a:endParaRPr lang="en-US"/>
          </a:p>
        </p:txBody>
      </p:sp>
      <p:sp>
        <p:nvSpPr>
          <p:cNvPr id="5" name="Text 2"/>
          <p:cNvSpPr/>
          <p:nvPr/>
        </p:nvSpPr>
        <p:spPr>
          <a:xfrm>
            <a:off x="875903" y="3645099"/>
            <a:ext cx="3068141" cy="1726505"/>
          </a:xfrm>
          <a:prstGeom prst="rect">
            <a:avLst/>
          </a:prstGeom>
          <a:noFill/>
          <a:ln/>
        </p:spPr>
        <p:txBody>
          <a:bodyPr wrap="square" lIns="0" tIns="0" rIns="0" bIns="0" rtlCol="0" anchor="t">
            <a:normAutofit lnSpcReduction="10000"/>
          </a:bodyPr>
          <a:lstStyle/>
          <a:p>
            <a:pPr>
              <a:lnSpc>
                <a:spcPct val="133000"/>
              </a:lnSpc>
            </a:pPr>
            <a:r>
              <a:rPr lang="en-US" sz="1467">
                <a:solidFill>
                  <a:srgbClr val="3C3939"/>
                </a:solidFill>
                <a:latin typeface="Roboto" pitchFamily="34" charset="0"/>
                <a:ea typeface="Roboto" pitchFamily="34" charset="-122"/>
                <a:cs typeface="Roboto" pitchFamily="34" charset="-120"/>
              </a:rPr>
              <a:t>Competitive </a:t>
            </a:r>
            <a:r>
              <a:rPr lang="en-US" sz="1467" b="1">
                <a:solidFill>
                  <a:srgbClr val="3C3939"/>
                </a:solidFill>
                <a:latin typeface="Roboto Bold" pitchFamily="34" charset="0"/>
                <a:ea typeface="Roboto Bold" pitchFamily="34" charset="-122"/>
                <a:cs typeface="Roboto Bold" pitchFamily="34" charset="-120"/>
              </a:rPr>
              <a:t>2–3 year</a:t>
            </a:r>
            <a:r>
              <a:rPr lang="en-US" sz="1467">
                <a:solidFill>
                  <a:srgbClr val="3C3939"/>
                </a:solidFill>
                <a:latin typeface="Roboto" pitchFamily="34" charset="0"/>
                <a:ea typeface="Roboto" pitchFamily="34" charset="-122"/>
                <a:cs typeface="Roboto" pitchFamily="34" charset="-120"/>
              </a:rPr>
              <a:t> post-doctoral programs preparing future healthcare leaders — </a:t>
            </a:r>
          </a:p>
          <a:p>
            <a:pPr>
              <a:lnSpc>
                <a:spcPct val="133000"/>
              </a:lnSpc>
            </a:pPr>
            <a:r>
              <a:rPr lang="en-US" sz="1467">
                <a:solidFill>
                  <a:srgbClr val="3C3939"/>
                </a:solidFill>
                <a:latin typeface="Roboto" pitchFamily="34" charset="0"/>
                <a:ea typeface="Roboto" pitchFamily="34" charset="-122"/>
                <a:cs typeface="Roboto" pitchFamily="34" charset="-120"/>
              </a:rPr>
              <a:t>~20% clinical, ~80% projects, coursework, policy, and system redesign</a:t>
            </a:r>
            <a:endParaRPr lang="en-US" sz="1467"/>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7468" y="2454969"/>
            <a:ext cx="3496965" cy="2916635"/>
          </a:xfrm>
          <a:prstGeom prst="rect">
            <a:avLst/>
          </a:prstGeom>
        </p:spPr>
      </p:pic>
      <p:sp>
        <p:nvSpPr>
          <p:cNvPr id="7" name="Text 3"/>
          <p:cNvSpPr/>
          <p:nvPr/>
        </p:nvSpPr>
        <p:spPr>
          <a:xfrm>
            <a:off x="4561880" y="3236416"/>
            <a:ext cx="3068141"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Compensation</a:t>
            </a:r>
            <a:endParaRPr lang="en-US"/>
          </a:p>
        </p:txBody>
      </p:sp>
      <p:sp>
        <p:nvSpPr>
          <p:cNvPr id="8" name="Text 4"/>
          <p:cNvSpPr/>
          <p:nvPr/>
        </p:nvSpPr>
        <p:spPr>
          <a:xfrm>
            <a:off x="4561880" y="3645099"/>
            <a:ext cx="3068141"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Stipend of approximately </a:t>
            </a:r>
            <a:r>
              <a:rPr lang="en-US" sz="1467" b="1">
                <a:solidFill>
                  <a:srgbClr val="3C3939"/>
                </a:solidFill>
                <a:latin typeface="Roboto Bold" pitchFamily="34" charset="0"/>
                <a:ea typeface="Roboto Bold" pitchFamily="34" charset="-122"/>
                <a:cs typeface="Roboto Bold" pitchFamily="34" charset="-120"/>
              </a:rPr>
              <a:t>$65,000/year</a:t>
            </a:r>
            <a:r>
              <a:rPr lang="en-US" sz="1467">
                <a:solidFill>
                  <a:srgbClr val="3C3939"/>
                </a:solidFill>
                <a:latin typeface="Roboto" pitchFamily="34" charset="0"/>
                <a:ea typeface="Roboto" pitchFamily="34" charset="-122"/>
                <a:cs typeface="Roboto" pitchFamily="34" charset="-120"/>
              </a:rPr>
              <a:t> plus full federal benefits</a:t>
            </a:r>
            <a:endParaRPr lang="en-US" sz="1467"/>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3444" y="2454969"/>
            <a:ext cx="3496965" cy="2916635"/>
          </a:xfrm>
          <a:prstGeom prst="rect">
            <a:avLst/>
          </a:prstGeom>
        </p:spPr>
      </p:pic>
      <p:sp>
        <p:nvSpPr>
          <p:cNvPr id="10" name="Text 5"/>
          <p:cNvSpPr/>
          <p:nvPr/>
        </p:nvSpPr>
        <p:spPr>
          <a:xfrm>
            <a:off x="8247856" y="3236416"/>
            <a:ext cx="3068141"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Scope &amp; Access</a:t>
            </a:r>
            <a:endParaRPr lang="en-US"/>
          </a:p>
        </p:txBody>
      </p:sp>
      <p:sp>
        <p:nvSpPr>
          <p:cNvPr id="11" name="Text 6"/>
          <p:cNvSpPr/>
          <p:nvPr/>
        </p:nvSpPr>
        <p:spPr>
          <a:xfrm>
            <a:off x="8247856" y="3645099"/>
            <a:ext cx="3068141"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22 fellowship programs exist; </a:t>
            </a:r>
          </a:p>
          <a:p>
            <a:pPr>
              <a:lnSpc>
                <a:spcPct val="133000"/>
              </a:lnSpc>
            </a:pPr>
            <a:r>
              <a:rPr lang="en-US" sz="1467" b="1">
                <a:solidFill>
                  <a:srgbClr val="3C3939"/>
                </a:solidFill>
                <a:latin typeface="Roboto Bold" pitchFamily="34" charset="0"/>
                <a:ea typeface="Roboto Bold" pitchFamily="34" charset="-122"/>
                <a:cs typeface="Roboto Bold" pitchFamily="34" charset="-120"/>
              </a:rPr>
              <a:t>11 suitable for select DC applicants</a:t>
            </a:r>
            <a:r>
              <a:rPr lang="en-US" sz="1467">
                <a:solidFill>
                  <a:srgbClr val="3C3939"/>
                </a:solidFill>
                <a:latin typeface="Roboto" pitchFamily="34" charset="0"/>
                <a:ea typeface="Roboto" pitchFamily="34" charset="-122"/>
                <a:cs typeface="Roboto" pitchFamily="34" charset="-120"/>
              </a:rPr>
              <a:t>; </a:t>
            </a:r>
          </a:p>
          <a:p>
            <a:pPr>
              <a:lnSpc>
                <a:spcPct val="133000"/>
              </a:lnSpc>
            </a:pPr>
            <a:r>
              <a:rPr lang="en-US" sz="1467">
                <a:solidFill>
                  <a:srgbClr val="3C3939"/>
                </a:solidFill>
                <a:latin typeface="Roboto" pitchFamily="34" charset="0"/>
                <a:ea typeface="Roboto" pitchFamily="34" charset="-122"/>
                <a:cs typeface="Roboto" pitchFamily="34" charset="-120"/>
              </a:rPr>
              <a:t>4 have already accepted DCs</a:t>
            </a:r>
            <a:endParaRPr lang="en-US" sz="1467"/>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926109"/>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Fellowship Programs Open to DCs</a:t>
            </a:r>
            <a:endParaRPr lang="en-US" sz="3667"/>
          </a:p>
        </p:txBody>
      </p:sp>
      <p:sp>
        <p:nvSpPr>
          <p:cNvPr id="3" name="Shape 1"/>
          <p:cNvSpPr/>
          <p:nvPr/>
        </p:nvSpPr>
        <p:spPr>
          <a:xfrm>
            <a:off x="525363" y="1800226"/>
            <a:ext cx="5287169" cy="2513408"/>
          </a:xfrm>
          <a:prstGeom prst="roundRect">
            <a:avLst>
              <a:gd name="adj" fmla="val 3294"/>
            </a:avLst>
          </a:prstGeom>
          <a:solidFill>
            <a:srgbClr val="1B1B27">
              <a:alpha val="95000"/>
            </a:srgbClr>
          </a:solidFill>
          <a:ln/>
        </p:spPr>
        <p:txBody>
          <a:bodyPr/>
          <a:lstStyle/>
          <a:p>
            <a:endParaRPr lang="en-US"/>
          </a:p>
        </p:txBody>
      </p:sp>
      <p:sp>
        <p:nvSpPr>
          <p:cNvPr id="4" name="Text 2"/>
          <p:cNvSpPr/>
          <p:nvPr/>
        </p:nvSpPr>
        <p:spPr>
          <a:xfrm>
            <a:off x="714375" y="1989237"/>
            <a:ext cx="5098157" cy="295275"/>
          </a:xfrm>
          <a:prstGeom prst="rect">
            <a:avLst/>
          </a:prstGeom>
          <a:noFill/>
          <a:ln/>
        </p:spPr>
        <p:txBody>
          <a:bodyPr wrap="none" lIns="0" tIns="0" rIns="0" bIns="0" rtlCol="0" anchor="t"/>
          <a:lstStyle/>
          <a:p>
            <a:pPr>
              <a:lnSpc>
                <a:spcPct val="104000"/>
              </a:lnSpc>
            </a:pPr>
            <a:r>
              <a:rPr lang="en-US">
                <a:solidFill>
                  <a:srgbClr val="FFFFFF"/>
                </a:solidFill>
                <a:latin typeface="Raleway" pitchFamily="34" charset="0"/>
                <a:ea typeface="Raleway" pitchFamily="34" charset="-122"/>
                <a:cs typeface="Raleway" pitchFamily="34" charset="-120"/>
              </a:rPr>
              <a:t>Accepted DCs </a:t>
            </a:r>
            <a:endParaRPr lang="en-US"/>
          </a:p>
        </p:txBody>
      </p:sp>
      <p:sp>
        <p:nvSpPr>
          <p:cNvPr id="5" name="Text 3"/>
          <p:cNvSpPr/>
          <p:nvPr/>
        </p:nvSpPr>
        <p:spPr>
          <a:xfrm>
            <a:off x="714375" y="2473524"/>
            <a:ext cx="5098157" cy="1407915"/>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FFFFFF"/>
                </a:solidFill>
                <a:latin typeface="Roboto" pitchFamily="34" charset="0"/>
                <a:ea typeface="Roboto" pitchFamily="34" charset="-122"/>
                <a:cs typeface="Roboto" pitchFamily="34" charset="-120"/>
              </a:rPr>
              <a:t>Advanced Geriatrics</a:t>
            </a:r>
            <a:endParaRPr lang="en-US" sz="1467"/>
          </a:p>
          <a:p>
            <a:pPr marL="298019" indent="-298019">
              <a:lnSpc>
                <a:spcPct val="133000"/>
              </a:lnSpc>
              <a:buSzPct val="100000"/>
              <a:buChar char="•"/>
            </a:pPr>
            <a:r>
              <a:rPr lang="en-US" sz="1467">
                <a:solidFill>
                  <a:srgbClr val="FFFFFF"/>
                </a:solidFill>
                <a:latin typeface="Roboto" pitchFamily="34" charset="0"/>
                <a:ea typeface="Roboto" pitchFamily="34" charset="-122"/>
                <a:cs typeface="Roboto" pitchFamily="34" charset="-120"/>
              </a:rPr>
              <a:t>Health Services Research &amp; Development</a:t>
            </a:r>
            <a:endParaRPr lang="en-US" sz="1467"/>
          </a:p>
          <a:p>
            <a:pPr marL="298019" indent="-298019">
              <a:lnSpc>
                <a:spcPct val="133000"/>
              </a:lnSpc>
              <a:buSzPct val="100000"/>
              <a:buChar char="•"/>
            </a:pPr>
            <a:r>
              <a:rPr lang="en-US" sz="1467">
                <a:solidFill>
                  <a:srgbClr val="FFFFFF"/>
                </a:solidFill>
                <a:latin typeface="Roboto" pitchFamily="34" charset="0"/>
                <a:ea typeface="Roboto" pitchFamily="34" charset="-122"/>
                <a:cs typeface="Roboto" pitchFamily="34" charset="-120"/>
              </a:rPr>
              <a:t>Medical Informatics</a:t>
            </a:r>
            <a:endParaRPr lang="en-US" sz="1467"/>
          </a:p>
          <a:p>
            <a:pPr marL="298019" indent="-298019">
              <a:lnSpc>
                <a:spcPct val="133000"/>
              </a:lnSpc>
              <a:buSzPct val="100000"/>
              <a:buChar char="•"/>
            </a:pPr>
            <a:r>
              <a:rPr lang="en-US" sz="1467">
                <a:solidFill>
                  <a:srgbClr val="FFFFFF"/>
                </a:solidFill>
                <a:latin typeface="Roboto" pitchFamily="34" charset="0"/>
                <a:ea typeface="Roboto" pitchFamily="34" charset="-122"/>
                <a:cs typeface="Roboto" pitchFamily="34" charset="-120"/>
              </a:rPr>
              <a:t>Quality Scholars Clinical Simulation</a:t>
            </a:r>
            <a:endParaRPr lang="en-US" sz="1467"/>
          </a:p>
        </p:txBody>
      </p:sp>
      <p:sp>
        <p:nvSpPr>
          <p:cNvPr id="6" name="Text 4"/>
          <p:cNvSpPr/>
          <p:nvPr/>
        </p:nvSpPr>
        <p:spPr>
          <a:xfrm>
            <a:off x="6332935" y="1989237"/>
            <a:ext cx="5203924" cy="295275"/>
          </a:xfrm>
          <a:prstGeom prst="rect">
            <a:avLst/>
          </a:prstGeom>
          <a:noFill/>
          <a:ln/>
        </p:spPr>
        <p:txBody>
          <a:bodyPr wrap="none" lIns="0" tIns="0" rIns="0" bIns="0" rtlCol="0" anchor="t"/>
          <a:lstStyle/>
          <a:p>
            <a:pPr>
              <a:lnSpc>
                <a:spcPct val="104000"/>
              </a:lnSpc>
            </a:pPr>
            <a:r>
              <a:rPr lang="en-US">
                <a:solidFill>
                  <a:srgbClr val="1B1B27"/>
                </a:solidFill>
                <a:latin typeface="Raleway" pitchFamily="34" charset="0"/>
                <a:ea typeface="Raleway" pitchFamily="34" charset="-122"/>
                <a:cs typeface="Raleway" pitchFamily="34" charset="-120"/>
              </a:rPr>
              <a:t>Suitable for Select DCs</a:t>
            </a:r>
            <a:endParaRPr lang="en-US"/>
          </a:p>
        </p:txBody>
      </p:sp>
      <p:sp>
        <p:nvSpPr>
          <p:cNvPr id="7" name="Text 5"/>
          <p:cNvSpPr/>
          <p:nvPr/>
        </p:nvSpPr>
        <p:spPr>
          <a:xfrm>
            <a:off x="6332935" y="2473525"/>
            <a:ext cx="5203924" cy="2513409"/>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Health &amp; Aging Policy</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Health Professions Education Evaluation &amp; Research</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Health Systems Engineering</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Patient Safety</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Polytrauma &amp; TBI Rehabilitation</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War Related Illness</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Women's Health</a:t>
            </a:r>
            <a:endParaRPr lang="en-US" sz="1467"/>
          </a:p>
        </p:txBody>
      </p:sp>
      <p:sp>
        <p:nvSpPr>
          <p:cNvPr id="8" name="Text 6"/>
          <p:cNvSpPr/>
          <p:nvPr/>
        </p:nvSpPr>
        <p:spPr>
          <a:xfrm>
            <a:off x="6096000" y="5175947"/>
            <a:ext cx="5203924" cy="604837"/>
          </a:xfrm>
          <a:prstGeom prst="rect">
            <a:avLst/>
          </a:prstGeom>
          <a:noFill/>
          <a:ln/>
        </p:spPr>
        <p:txBody>
          <a:bodyPr wrap="square" lIns="0" tIns="0" rIns="0" bIns="0" rtlCol="0" anchor="t">
            <a:normAutofit/>
          </a:bodyPr>
          <a:lstStyle/>
          <a:p>
            <a:pPr>
              <a:lnSpc>
                <a:spcPct val="133000"/>
              </a:lnSpc>
            </a:pPr>
            <a:r>
              <a:rPr lang="en-US" sz="1467" i="1">
                <a:solidFill>
                  <a:srgbClr val="3C3939"/>
                </a:solidFill>
                <a:latin typeface="Roboto" pitchFamily="34" charset="0"/>
                <a:ea typeface="Roboto" pitchFamily="34" charset="-122"/>
                <a:cs typeface="Roboto" pitchFamily="34" charset="-120"/>
              </a:rPr>
              <a:t>Beyond the DC degree, additional experience in the</a:t>
            </a:r>
          </a:p>
          <a:p>
            <a:pPr>
              <a:lnSpc>
                <a:spcPct val="133000"/>
              </a:lnSpc>
            </a:pPr>
            <a:r>
              <a:rPr lang="en-US" sz="1467" i="1">
                <a:solidFill>
                  <a:srgbClr val="3C3939"/>
                </a:solidFill>
                <a:latin typeface="Roboto" pitchFamily="34" charset="0"/>
                <a:ea typeface="Roboto" pitchFamily="34" charset="-122"/>
                <a:cs typeface="Roboto" pitchFamily="34" charset="-120"/>
              </a:rPr>
              <a:t> program's content area is required to be competitive.</a:t>
            </a:r>
            <a:endParaRPr lang="en-US" sz="1467"/>
          </a:p>
        </p:txBody>
      </p:sp>
      <p:pic>
        <p:nvPicPr>
          <p:cNvPr id="9" name="Picture 8" descr="Qr code&#10;&#10;AI-generated content may be incorrect.">
            <a:extLst>
              <a:ext uri="{FF2B5EF4-FFF2-40B4-BE49-F238E27FC236}">
                <a16:creationId xmlns:a16="http://schemas.microsoft.com/office/drawing/2014/main" id="{E9F32AC0-4A8B-CB93-62DE-C1A7D298D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332" y="4764079"/>
            <a:ext cx="1428571" cy="142857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19262-ADFE-9E50-7C82-AD6E85424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59916-269E-8052-A525-9F608D78B77A}"/>
              </a:ext>
            </a:extLst>
          </p:cNvPr>
          <p:cNvSpPr>
            <a:spLocks noGrp="1"/>
          </p:cNvSpPr>
          <p:nvPr>
            <p:ph type="title" idx="4294967295"/>
          </p:nvPr>
        </p:nvSpPr>
        <p:spPr>
          <a:xfrm>
            <a:off x="427749" y="349250"/>
            <a:ext cx="11082936" cy="1576388"/>
          </a:xfrm>
        </p:spPr>
        <p:txBody>
          <a:bodyPr anchor="ctr">
            <a:normAutofit/>
          </a:bodyPr>
          <a:lstStyle/>
          <a:p>
            <a:r>
              <a:rPr lang="en-US" sz="3200">
                <a:latin typeface="Raleway"/>
              </a:rPr>
              <a:t>Non-VA Fellowship Positions</a:t>
            </a:r>
          </a:p>
        </p:txBody>
      </p:sp>
      <p:sp>
        <p:nvSpPr>
          <p:cNvPr id="11" name="TextBox 10">
            <a:extLst>
              <a:ext uri="{FF2B5EF4-FFF2-40B4-BE49-F238E27FC236}">
                <a16:creationId xmlns:a16="http://schemas.microsoft.com/office/drawing/2014/main" id="{30479AAB-28EA-C106-9290-F4A20A2166D3}"/>
              </a:ext>
            </a:extLst>
          </p:cNvPr>
          <p:cNvSpPr txBox="1"/>
          <p:nvPr/>
        </p:nvSpPr>
        <p:spPr>
          <a:xfrm>
            <a:off x="1295600" y="3727720"/>
            <a:ext cx="4351832" cy="1200329"/>
          </a:xfrm>
          <a:prstGeom prst="rect">
            <a:avLst/>
          </a:prstGeom>
          <a:noFill/>
        </p:spPr>
        <p:txBody>
          <a:bodyPr wrap="none" lIns="91440" tIns="45720" rIns="91440" bIns="45720" rtlCol="0" anchor="t">
            <a:spAutoFit/>
          </a:bodyPr>
          <a:lstStyle/>
          <a:p>
            <a:pPr algn="ctr"/>
            <a:r>
              <a:rPr lang="en-US" sz="2400"/>
              <a:t>Yale School of Medicine</a:t>
            </a:r>
            <a:endParaRPr lang="en-US"/>
          </a:p>
          <a:p>
            <a:pPr algn="ctr"/>
            <a:r>
              <a:rPr lang="en-US" sz="2400"/>
              <a:t>And</a:t>
            </a:r>
          </a:p>
          <a:p>
            <a:pPr algn="ctr"/>
            <a:r>
              <a:rPr lang="en-US" sz="2400"/>
              <a:t>VA Connecticut </a:t>
            </a:r>
            <a:r>
              <a:rPr lang="en-US" sz="2400" err="1"/>
              <a:t>Healthc</a:t>
            </a:r>
            <a:r>
              <a:rPr lang="en-US" sz="2400"/>
              <a:t>are System</a:t>
            </a:r>
          </a:p>
        </p:txBody>
      </p:sp>
      <p:sp>
        <p:nvSpPr>
          <p:cNvPr id="12" name="TextBox 11">
            <a:extLst>
              <a:ext uri="{FF2B5EF4-FFF2-40B4-BE49-F238E27FC236}">
                <a16:creationId xmlns:a16="http://schemas.microsoft.com/office/drawing/2014/main" id="{F97827C0-6D3F-756C-1344-FB5E96E0EED0}"/>
              </a:ext>
            </a:extLst>
          </p:cNvPr>
          <p:cNvSpPr txBox="1"/>
          <p:nvPr/>
        </p:nvSpPr>
        <p:spPr>
          <a:xfrm>
            <a:off x="7068259" y="3637565"/>
            <a:ext cx="4049534" cy="1200329"/>
          </a:xfrm>
          <a:prstGeom prst="rect">
            <a:avLst/>
          </a:prstGeom>
          <a:noFill/>
        </p:spPr>
        <p:txBody>
          <a:bodyPr wrap="square" lIns="91440" tIns="45720" rIns="91440" bIns="45720" rtlCol="0" anchor="t">
            <a:spAutoFit/>
          </a:bodyPr>
          <a:lstStyle/>
          <a:p>
            <a:pPr algn="ctr"/>
            <a:r>
              <a:rPr lang="en-US" sz="2400"/>
              <a:t>Harvard Medical School</a:t>
            </a:r>
            <a:endParaRPr lang="en-US"/>
          </a:p>
          <a:p>
            <a:pPr algn="ctr"/>
            <a:r>
              <a:rPr lang="en-US" sz="2400"/>
              <a:t>And </a:t>
            </a:r>
          </a:p>
          <a:p>
            <a:pPr algn="ctr"/>
            <a:r>
              <a:rPr lang="en-US" sz="2400"/>
              <a:t>Brigham and Woman's Hospital</a:t>
            </a:r>
          </a:p>
        </p:txBody>
      </p:sp>
      <p:pic>
        <p:nvPicPr>
          <p:cNvPr id="3" name="Picture 2">
            <a:extLst>
              <a:ext uri="{FF2B5EF4-FFF2-40B4-BE49-F238E27FC236}">
                <a16:creationId xmlns:a16="http://schemas.microsoft.com/office/drawing/2014/main" id="{E106D8CD-657A-AFF4-710B-EBF0B573CA83}"/>
              </a:ext>
            </a:extLst>
          </p:cNvPr>
          <p:cNvPicPr>
            <a:picLocks noChangeAspect="1"/>
          </p:cNvPicPr>
          <p:nvPr/>
        </p:nvPicPr>
        <p:blipFill>
          <a:blip r:embed="rId3"/>
          <a:stretch>
            <a:fillRect/>
          </a:stretch>
        </p:blipFill>
        <p:spPr>
          <a:xfrm>
            <a:off x="2588969" y="1915258"/>
            <a:ext cx="1762125" cy="1714500"/>
          </a:xfrm>
          <a:prstGeom prst="rect">
            <a:avLst/>
          </a:prstGeom>
        </p:spPr>
      </p:pic>
      <p:pic>
        <p:nvPicPr>
          <p:cNvPr id="4" name="Picture 3">
            <a:extLst>
              <a:ext uri="{FF2B5EF4-FFF2-40B4-BE49-F238E27FC236}">
                <a16:creationId xmlns:a16="http://schemas.microsoft.com/office/drawing/2014/main" id="{F3CCA9E6-F593-7880-2EC0-0E33011059D9}"/>
              </a:ext>
            </a:extLst>
          </p:cNvPr>
          <p:cNvPicPr>
            <a:picLocks noChangeAspect="1"/>
          </p:cNvPicPr>
          <p:nvPr/>
        </p:nvPicPr>
        <p:blipFill>
          <a:blip r:embed="rId4"/>
          <a:stretch>
            <a:fillRect/>
          </a:stretch>
        </p:blipFill>
        <p:spPr>
          <a:xfrm>
            <a:off x="2686778" y="5029149"/>
            <a:ext cx="1685925" cy="1736583"/>
          </a:xfrm>
          <a:prstGeom prst="rect">
            <a:avLst/>
          </a:prstGeom>
        </p:spPr>
      </p:pic>
      <p:pic>
        <p:nvPicPr>
          <p:cNvPr id="5" name="Picture 4">
            <a:extLst>
              <a:ext uri="{FF2B5EF4-FFF2-40B4-BE49-F238E27FC236}">
                <a16:creationId xmlns:a16="http://schemas.microsoft.com/office/drawing/2014/main" id="{47D9E70D-E806-A2D9-708F-9C20D9B0B7CC}"/>
              </a:ext>
            </a:extLst>
          </p:cNvPr>
          <p:cNvPicPr>
            <a:picLocks noChangeAspect="1"/>
          </p:cNvPicPr>
          <p:nvPr/>
        </p:nvPicPr>
        <p:blipFill>
          <a:blip r:embed="rId5"/>
          <a:stretch>
            <a:fillRect/>
          </a:stretch>
        </p:blipFill>
        <p:spPr>
          <a:xfrm>
            <a:off x="8175747" y="2057034"/>
            <a:ext cx="1819275" cy="1571625"/>
          </a:xfrm>
          <a:prstGeom prst="rect">
            <a:avLst/>
          </a:prstGeom>
        </p:spPr>
      </p:pic>
      <p:sp>
        <p:nvSpPr>
          <p:cNvPr id="8" name="Rectangle 7">
            <a:extLst>
              <a:ext uri="{FF2B5EF4-FFF2-40B4-BE49-F238E27FC236}">
                <a16:creationId xmlns:a16="http://schemas.microsoft.com/office/drawing/2014/main" id="{4F6EBEDB-96C2-E5D5-5BF6-535546216D0C}"/>
              </a:ext>
            </a:extLst>
          </p:cNvPr>
          <p:cNvSpPr/>
          <p:nvPr/>
        </p:nvSpPr>
        <p:spPr>
          <a:xfrm>
            <a:off x="9935307" y="1846384"/>
            <a:ext cx="351692" cy="4103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69E2214-39E4-9D8A-FDF0-5F666CA92040}"/>
              </a:ext>
            </a:extLst>
          </p:cNvPr>
          <p:cNvSpPr/>
          <p:nvPr/>
        </p:nvSpPr>
        <p:spPr>
          <a:xfrm>
            <a:off x="9806352" y="3335214"/>
            <a:ext cx="175846" cy="304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362F9A4-8078-CA5C-06D4-4D1BAD9754EB}"/>
              </a:ext>
            </a:extLst>
          </p:cNvPr>
          <p:cNvPicPr>
            <a:picLocks noChangeAspect="1"/>
          </p:cNvPicPr>
          <p:nvPr/>
        </p:nvPicPr>
        <p:blipFill>
          <a:blip r:embed="rId6"/>
          <a:stretch>
            <a:fillRect/>
          </a:stretch>
        </p:blipFill>
        <p:spPr>
          <a:xfrm>
            <a:off x="8336996" y="5116285"/>
            <a:ext cx="1511800" cy="1555820"/>
          </a:xfrm>
          <a:prstGeom prst="rect">
            <a:avLst/>
          </a:prstGeom>
        </p:spPr>
      </p:pic>
    </p:spTree>
    <p:extLst>
      <p:ext uri="{BB962C8B-B14F-4D97-AF65-F5344CB8AC3E}">
        <p14:creationId xmlns:p14="http://schemas.microsoft.com/office/powerpoint/2010/main" val="4284911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Shape 0"/>
          <p:cNvSpPr/>
          <p:nvPr/>
        </p:nvSpPr>
        <p:spPr>
          <a:xfrm>
            <a:off x="5233492" y="1580653"/>
            <a:ext cx="1019869"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5346899" y="1637309"/>
            <a:ext cx="1402656"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CHAPTER 4</a:t>
            </a:r>
            <a:endParaRPr lang="en-US" sz="1133"/>
          </a:p>
        </p:txBody>
      </p:sp>
      <p:sp>
        <p:nvSpPr>
          <p:cNvPr id="5" name="Text 2"/>
          <p:cNvSpPr/>
          <p:nvPr/>
        </p:nvSpPr>
        <p:spPr>
          <a:xfrm>
            <a:off x="5233493" y="1943397"/>
            <a:ext cx="6297017" cy="2445544"/>
          </a:xfrm>
          <a:prstGeom prst="rect">
            <a:avLst/>
          </a:prstGeom>
          <a:noFill/>
          <a:ln/>
        </p:spPr>
        <p:txBody>
          <a:bodyPr wrap="square" lIns="0" tIns="0" rIns="0" bIns="0" rtlCol="0" anchor="t">
            <a:normAutofit/>
          </a:bodyPr>
          <a:lstStyle/>
          <a:p>
            <a:pPr>
              <a:lnSpc>
                <a:spcPct val="104000"/>
              </a:lnSpc>
            </a:pPr>
            <a:r>
              <a:rPr lang="en-US" sz="5133">
                <a:solidFill>
                  <a:srgbClr val="1B1B27"/>
                </a:solidFill>
                <a:latin typeface="Raleway" pitchFamily="34" charset="0"/>
                <a:ea typeface="Raleway" pitchFamily="34" charset="-122"/>
                <a:cs typeface="Raleway" pitchFamily="34" charset="-120"/>
              </a:rPr>
              <a:t>VA Career: Employment &amp; Benefits</a:t>
            </a:r>
            <a:endParaRPr lang="en-US" sz="5133"/>
          </a:p>
        </p:txBody>
      </p:sp>
      <p:sp>
        <p:nvSpPr>
          <p:cNvPr id="6" name="Text 3"/>
          <p:cNvSpPr/>
          <p:nvPr/>
        </p:nvSpPr>
        <p:spPr>
          <a:xfrm>
            <a:off x="5233493" y="4672410"/>
            <a:ext cx="6297017"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A rewarding chiropractic career — without the headaches of private practice.</a:t>
            </a:r>
            <a:endParaRPr lang="en-US" sz="1467"/>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3CA1E-CCE5-FC7C-3CE5-9B2B2E18D539}"/>
              </a:ext>
            </a:extLst>
          </p:cNvPr>
          <p:cNvSpPr>
            <a:spLocks noGrp="1"/>
          </p:cNvSpPr>
          <p:nvPr>
            <p:ph type="title" idx="4294967295"/>
          </p:nvPr>
        </p:nvSpPr>
        <p:spPr>
          <a:xfrm>
            <a:off x="1024128" y="585216"/>
            <a:ext cx="6066818" cy="1499616"/>
          </a:xfrm>
        </p:spPr>
        <p:txBody>
          <a:bodyPr vert="horz" lIns="91440" tIns="45720" rIns="91440" bIns="45720" rtlCol="0" anchor="ctr">
            <a:normAutofit/>
          </a:bodyPr>
          <a:lstStyle/>
          <a:p>
            <a:r>
              <a:rPr lang="en-US"/>
              <a:t>Jason G. Napuli, DC, MBA</a:t>
            </a:r>
          </a:p>
        </p:txBody>
      </p:sp>
      <p:sp>
        <p:nvSpPr>
          <p:cNvPr id="4" name="TextBox 3">
            <a:extLst>
              <a:ext uri="{FF2B5EF4-FFF2-40B4-BE49-F238E27FC236}">
                <a16:creationId xmlns:a16="http://schemas.microsoft.com/office/drawing/2014/main" id="{B77D066B-0146-BECC-C727-D42BC7F67115}"/>
              </a:ext>
            </a:extLst>
          </p:cNvPr>
          <p:cNvSpPr txBox="1"/>
          <p:nvPr/>
        </p:nvSpPr>
        <p:spPr>
          <a:xfrm>
            <a:off x="1024128" y="2286000"/>
            <a:ext cx="6066818"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sz="1500"/>
              <a:t>Graduate: Northeast College of Health Sciences 2003 (Formally New York Chiropractic College) Doctorate of Chiropractic</a:t>
            </a:r>
          </a:p>
          <a:p>
            <a:pPr defTabSz="914400">
              <a:lnSpc>
                <a:spcPct val="90000"/>
              </a:lnSpc>
              <a:spcAft>
                <a:spcPts val="600"/>
              </a:spcAft>
              <a:buClr>
                <a:schemeClr val="accent1"/>
              </a:buClr>
            </a:pPr>
            <a:r>
              <a:rPr lang="en-US" sz="1500"/>
              <a:t>State University of NY, Binghamton University, School of Management, 2006: Masters of Business Administration </a:t>
            </a:r>
          </a:p>
          <a:p>
            <a:pPr defTabSz="914400">
              <a:lnSpc>
                <a:spcPct val="90000"/>
              </a:lnSpc>
              <a:spcAft>
                <a:spcPts val="600"/>
              </a:spcAft>
              <a:buClr>
                <a:schemeClr val="accent1"/>
              </a:buClr>
            </a:pPr>
            <a:endParaRPr lang="en-US" sz="1500"/>
          </a:p>
          <a:p>
            <a:pPr defTabSz="914400">
              <a:lnSpc>
                <a:spcPct val="90000"/>
              </a:lnSpc>
              <a:spcAft>
                <a:spcPts val="600"/>
              </a:spcAft>
              <a:buClr>
                <a:schemeClr val="accent1"/>
              </a:buClr>
            </a:pPr>
            <a:r>
              <a:rPr lang="en-US" sz="1500"/>
              <a:t>Fellowship: Integrative Health, NYCC: 2006</a:t>
            </a:r>
          </a:p>
          <a:p>
            <a:pPr defTabSz="914400">
              <a:lnSpc>
                <a:spcPct val="90000"/>
              </a:lnSpc>
              <a:spcAft>
                <a:spcPts val="600"/>
              </a:spcAft>
              <a:buClr>
                <a:schemeClr val="accent1"/>
              </a:buClr>
            </a:pPr>
            <a:endParaRPr lang="en-US" sz="1500"/>
          </a:p>
          <a:p>
            <a:pPr defTabSz="914400">
              <a:lnSpc>
                <a:spcPct val="90000"/>
              </a:lnSpc>
              <a:spcAft>
                <a:spcPts val="600"/>
              </a:spcAft>
              <a:buClr>
                <a:schemeClr val="accent1"/>
              </a:buClr>
            </a:pPr>
            <a:r>
              <a:rPr lang="en-US" sz="1500"/>
              <a:t>Bath VA Medical Center, 2006-2013</a:t>
            </a:r>
          </a:p>
          <a:p>
            <a:pPr defTabSz="914400">
              <a:lnSpc>
                <a:spcPct val="90000"/>
              </a:lnSpc>
              <a:spcAft>
                <a:spcPts val="600"/>
              </a:spcAft>
              <a:buClr>
                <a:schemeClr val="accent1"/>
              </a:buClr>
            </a:pPr>
            <a:r>
              <a:rPr lang="en-US" sz="1500"/>
              <a:t>Bay Pines VA Health Care System, 2013-2018</a:t>
            </a:r>
          </a:p>
          <a:p>
            <a:pPr defTabSz="914400">
              <a:lnSpc>
                <a:spcPct val="90000"/>
              </a:lnSpc>
              <a:spcAft>
                <a:spcPts val="600"/>
              </a:spcAft>
              <a:buClr>
                <a:schemeClr val="accent1"/>
              </a:buClr>
            </a:pPr>
            <a:r>
              <a:rPr lang="en-US" sz="1500"/>
              <a:t>VA St Louis Health Care System, 2018-present </a:t>
            </a:r>
          </a:p>
          <a:p>
            <a:pPr defTabSz="914400">
              <a:lnSpc>
                <a:spcPct val="90000"/>
              </a:lnSpc>
              <a:spcAft>
                <a:spcPts val="600"/>
              </a:spcAft>
              <a:buClr>
                <a:schemeClr val="accent1"/>
              </a:buClr>
            </a:pPr>
            <a:endParaRPr lang="en-US" sz="1500"/>
          </a:p>
          <a:p>
            <a:pPr defTabSz="914400">
              <a:lnSpc>
                <a:spcPct val="90000"/>
              </a:lnSpc>
              <a:spcAft>
                <a:spcPts val="600"/>
              </a:spcAft>
              <a:buClr>
                <a:schemeClr val="accent1"/>
              </a:buClr>
            </a:pPr>
            <a:r>
              <a:rPr lang="en-US" sz="1500"/>
              <a:t>Academic Affiliates: Cleveland </a:t>
            </a:r>
            <a:r>
              <a:rPr lang="en-US" sz="1400" b="1">
                <a:solidFill>
                  <a:srgbClr val="000000"/>
                </a:solidFill>
                <a:latin typeface="Tw Cen MT Condensed"/>
                <a:cs typeface="Segoe UI"/>
              </a:rPr>
              <a:t>University</a:t>
            </a:r>
            <a:r>
              <a:rPr lang="en-US" sz="1500"/>
              <a:t> Kansas City, Logan University, Palmer College of Chiropractic</a:t>
            </a:r>
          </a:p>
          <a:p>
            <a:pPr defTabSz="914400">
              <a:lnSpc>
                <a:spcPct val="90000"/>
              </a:lnSpc>
              <a:spcAft>
                <a:spcPts val="600"/>
              </a:spcAft>
              <a:buClr>
                <a:schemeClr val="accent1"/>
              </a:buClr>
            </a:pPr>
            <a:r>
              <a:rPr lang="en-US" sz="1500"/>
              <a:t>USAF Veteran: Operation Inherent Resolve, Freedom Sentinel, Afghan Refuge </a:t>
            </a:r>
          </a:p>
        </p:txBody>
      </p:sp>
      <p:pic>
        <p:nvPicPr>
          <p:cNvPr id="6" name="Picture 5">
            <a:extLst>
              <a:ext uri="{FF2B5EF4-FFF2-40B4-BE49-F238E27FC236}">
                <a16:creationId xmlns:a16="http://schemas.microsoft.com/office/drawing/2014/main" id="{BED8C43B-6AB1-D327-5CDB-4D537B06D95F}"/>
              </a:ext>
            </a:extLst>
          </p:cNvPr>
          <p:cNvPicPr>
            <a:picLocks noChangeAspect="1"/>
          </p:cNvPicPr>
          <p:nvPr/>
        </p:nvPicPr>
        <p:blipFill>
          <a:blip r:embed="rId2">
            <a:extLst>
              <a:ext uri="{28A0092B-C50C-407E-A947-70E740481C1C}">
                <a14:useLocalDpi xmlns:a14="http://schemas.microsoft.com/office/drawing/2010/main" val="0"/>
              </a:ext>
            </a:extLst>
          </a:blip>
          <a:srcRect l="4903" r="10529"/>
          <a:stretch>
            <a:fillRect/>
          </a:stretch>
        </p:blipFill>
        <p:spPr>
          <a:xfrm>
            <a:off x="7552266" y="10"/>
            <a:ext cx="4639733" cy="6857990"/>
          </a:xfrm>
          <a:prstGeom prst="rect">
            <a:avLst/>
          </a:prstGeom>
        </p:spPr>
      </p:pic>
    </p:spTree>
    <p:extLst>
      <p:ext uri="{BB962C8B-B14F-4D97-AF65-F5344CB8AC3E}">
        <p14:creationId xmlns:p14="http://schemas.microsoft.com/office/powerpoint/2010/main" val="4137782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5240" y="2230183"/>
            <a:ext cx="6903443" cy="1482725"/>
          </a:xfrm>
          <a:prstGeom prst="rect">
            <a:avLst/>
          </a:prstGeom>
        </p:spPr>
      </p:pic>
      <p:sp>
        <p:nvSpPr>
          <p:cNvPr id="3" name="Text 0"/>
          <p:cNvSpPr/>
          <p:nvPr/>
        </p:nvSpPr>
        <p:spPr>
          <a:xfrm>
            <a:off x="2768601" y="817036"/>
            <a:ext cx="5856416" cy="770119"/>
          </a:xfrm>
          <a:prstGeom prst="rect">
            <a:avLst/>
          </a:prstGeom>
          <a:noFill/>
          <a:ln/>
        </p:spPr>
        <p:txBody>
          <a:bodyPr wrap="square" lIns="0" tIns="0" rIns="0" bIns="0" rtlCol="0" anchor="t">
            <a:normAutofit/>
          </a:bodyPr>
          <a:lstStyle/>
          <a:p>
            <a:pPr>
              <a:lnSpc>
                <a:spcPct val="104000"/>
              </a:lnSpc>
            </a:pPr>
            <a:r>
              <a:rPr lang="en-US" sz="3667">
                <a:solidFill>
                  <a:srgbClr val="1B1B27"/>
                </a:solidFill>
                <a:latin typeface="Raleway" pitchFamily="34" charset="0"/>
                <a:ea typeface="Raleway" pitchFamily="34" charset="-122"/>
                <a:cs typeface="Raleway" pitchFamily="34" charset="-120"/>
              </a:rPr>
              <a:t>Why Choose a VA Career?</a:t>
            </a:r>
            <a:endParaRPr lang="en-US" sz="3667"/>
          </a:p>
        </p:txBody>
      </p:sp>
      <p:sp>
        <p:nvSpPr>
          <p:cNvPr id="4" name="Shape 1"/>
          <p:cNvSpPr/>
          <p:nvPr/>
        </p:nvSpPr>
        <p:spPr>
          <a:xfrm>
            <a:off x="8012133" y="2365870"/>
            <a:ext cx="45719" cy="3437467"/>
          </a:xfrm>
          <a:prstGeom prst="roundRect">
            <a:avLst>
              <a:gd name="adj" fmla="val 60000"/>
            </a:avLst>
          </a:prstGeom>
          <a:solidFill>
            <a:srgbClr val="1B1B27"/>
          </a:solidFill>
          <a:ln/>
        </p:spPr>
        <p:txBody>
          <a:bodyPr/>
          <a:lstStyle/>
          <a:p>
            <a:endParaRPr lang="en-US"/>
          </a:p>
        </p:txBody>
      </p:sp>
      <p:sp>
        <p:nvSpPr>
          <p:cNvPr id="5" name="Text 2"/>
          <p:cNvSpPr/>
          <p:nvPr/>
        </p:nvSpPr>
        <p:spPr>
          <a:xfrm>
            <a:off x="8335119" y="2365870"/>
            <a:ext cx="3220839" cy="1512093"/>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"What if you could have a rewarding chiropractic career without worrying about building a patient base, insurance authorizations, or running a business?"</a:t>
            </a:r>
            <a:endParaRPr lang="en-US" sz="1467"/>
          </a:p>
        </p:txBody>
      </p:sp>
      <p:sp>
        <p:nvSpPr>
          <p:cNvPr id="6" name="Text 3"/>
          <p:cNvSpPr/>
          <p:nvPr/>
        </p:nvSpPr>
        <p:spPr>
          <a:xfrm>
            <a:off x="8012133" y="4462791"/>
            <a:ext cx="3504307" cy="1578173"/>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VA ranked </a:t>
            </a:r>
            <a:r>
              <a:rPr lang="en-US" sz="1467" b="1">
                <a:solidFill>
                  <a:srgbClr val="3C3939"/>
                </a:solidFill>
                <a:latin typeface="Roboto Bold" pitchFamily="34" charset="0"/>
                <a:ea typeface="Roboto Bold" pitchFamily="34" charset="-122"/>
                <a:cs typeface="Roboto Bold" pitchFamily="34" charset="-120"/>
              </a:rPr>
              <a:t>7th among large federal agencies</a:t>
            </a:r>
            <a:r>
              <a:rPr lang="en-US" sz="1467">
                <a:solidFill>
                  <a:srgbClr val="3C3939"/>
                </a:solidFill>
                <a:latin typeface="Roboto" pitchFamily="34" charset="0"/>
                <a:ea typeface="Roboto" pitchFamily="34" charset="-122"/>
                <a:cs typeface="Roboto" pitchFamily="34" charset="-120"/>
              </a:rPr>
              <a:t> in Best Places to Work (Partnership for Public Service)</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78% of VA hospitals earned 4 or 5 stars in the 2026 CMS quality ratings</a:t>
            </a:r>
            <a:endParaRPr lang="en-US" sz="1467"/>
          </a:p>
        </p:txBody>
      </p:sp>
      <p:pic>
        <p:nvPicPr>
          <p:cNvPr id="8" name="Picture 7">
            <a:extLst>
              <a:ext uri="{FF2B5EF4-FFF2-40B4-BE49-F238E27FC236}">
                <a16:creationId xmlns:a16="http://schemas.microsoft.com/office/drawing/2014/main" id="{A0445947-B89A-C6FF-FC99-955DBAAFF58A}"/>
              </a:ext>
            </a:extLst>
          </p:cNvPr>
          <p:cNvPicPr>
            <a:picLocks noChangeAspect="1"/>
          </p:cNvPicPr>
          <p:nvPr/>
        </p:nvPicPr>
        <p:blipFill>
          <a:blip r:embed="rId4"/>
          <a:stretch>
            <a:fillRect/>
          </a:stretch>
        </p:blipFill>
        <p:spPr>
          <a:xfrm>
            <a:off x="2010956" y="4462791"/>
            <a:ext cx="4085044" cy="134054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899419"/>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Compensation &amp; Financial Benefits</a:t>
            </a:r>
            <a:endParaRPr lang="en-US" sz="3667"/>
          </a:p>
        </p:txBody>
      </p:sp>
      <p:sp>
        <p:nvSpPr>
          <p:cNvPr id="3" name="Shape 1"/>
          <p:cNvSpPr/>
          <p:nvPr/>
        </p:nvSpPr>
        <p:spPr>
          <a:xfrm>
            <a:off x="661493" y="2263379"/>
            <a:ext cx="5339953" cy="1706661"/>
          </a:xfrm>
          <a:prstGeom prst="roundRect">
            <a:avLst>
              <a:gd name="adj" fmla="val 4652"/>
            </a:avLst>
          </a:prstGeom>
          <a:solidFill>
            <a:srgbClr val="E1E1EA"/>
          </a:solidFill>
          <a:ln w="4763">
            <a:solidFill>
              <a:srgbClr val="C7C7D0"/>
            </a:solidFill>
            <a:prstDash val="solid"/>
          </a:ln>
        </p:spPr>
        <p:txBody>
          <a:bodyPr/>
          <a:lstStyle/>
          <a:p>
            <a:endParaRPr lang="en-US"/>
          </a:p>
        </p:txBody>
      </p:sp>
      <p:sp>
        <p:nvSpPr>
          <p:cNvPr id="4" name="Text 2"/>
          <p:cNvSpPr/>
          <p:nvPr/>
        </p:nvSpPr>
        <p:spPr>
          <a:xfrm>
            <a:off x="856854" y="2458740"/>
            <a:ext cx="49492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Salary</a:t>
            </a:r>
            <a:endParaRPr lang="en-US"/>
          </a:p>
        </p:txBody>
      </p:sp>
      <p:sp>
        <p:nvSpPr>
          <p:cNvPr id="5" name="Text 3"/>
          <p:cNvSpPr/>
          <p:nvPr/>
        </p:nvSpPr>
        <p:spPr>
          <a:xfrm>
            <a:off x="856854" y="2867422"/>
            <a:ext cx="4949229" cy="604837"/>
          </a:xfrm>
          <a:prstGeom prst="rect">
            <a:avLst/>
          </a:prstGeom>
          <a:noFill/>
          <a:ln/>
        </p:spPr>
        <p:txBody>
          <a:bodyPr wrap="square" lIns="0" tIns="0" rIns="0" bIns="0" rtlCol="0" anchor="t">
            <a:normAutofit/>
          </a:bodyPr>
          <a:lstStyle/>
          <a:p>
            <a:pPr>
              <a:lnSpc>
                <a:spcPct val="133000"/>
              </a:lnSpc>
            </a:pPr>
            <a:r>
              <a:rPr lang="en-US" sz="1467" b="1">
                <a:solidFill>
                  <a:srgbClr val="3C3939"/>
                </a:solidFill>
                <a:latin typeface="Roboto Bold" pitchFamily="34" charset="0"/>
                <a:ea typeface="Roboto Bold" pitchFamily="34" charset="-122"/>
                <a:cs typeface="Roboto Bold" pitchFamily="34" charset="-120"/>
              </a:rPr>
              <a:t>$75,000–$150,000+</a:t>
            </a:r>
            <a:r>
              <a:rPr lang="en-US" sz="1467">
                <a:solidFill>
                  <a:srgbClr val="3C3939"/>
                </a:solidFill>
                <a:latin typeface="Roboto" pitchFamily="34" charset="0"/>
                <a:ea typeface="Roboto" pitchFamily="34" charset="-122"/>
                <a:cs typeface="Roboto" pitchFamily="34" charset="-120"/>
              </a:rPr>
              <a:t> annually with scaled advancement opportunities</a:t>
            </a:r>
            <a:endParaRPr lang="en-US" sz="1467"/>
          </a:p>
        </p:txBody>
      </p:sp>
      <p:sp>
        <p:nvSpPr>
          <p:cNvPr id="6" name="Shape 4"/>
          <p:cNvSpPr/>
          <p:nvPr/>
        </p:nvSpPr>
        <p:spPr>
          <a:xfrm>
            <a:off x="6190457" y="2263379"/>
            <a:ext cx="5340052" cy="1706661"/>
          </a:xfrm>
          <a:prstGeom prst="roundRect">
            <a:avLst>
              <a:gd name="adj" fmla="val 4652"/>
            </a:avLst>
          </a:prstGeom>
          <a:solidFill>
            <a:srgbClr val="E1E1EA"/>
          </a:solidFill>
          <a:ln w="4763">
            <a:solidFill>
              <a:srgbClr val="C7C7D0"/>
            </a:solidFill>
            <a:prstDash val="solid"/>
          </a:ln>
        </p:spPr>
        <p:txBody>
          <a:bodyPr/>
          <a:lstStyle/>
          <a:p>
            <a:endParaRPr lang="en-US"/>
          </a:p>
        </p:txBody>
      </p:sp>
      <p:sp>
        <p:nvSpPr>
          <p:cNvPr id="7" name="Text 5"/>
          <p:cNvSpPr/>
          <p:nvPr/>
        </p:nvSpPr>
        <p:spPr>
          <a:xfrm>
            <a:off x="6385818" y="2458740"/>
            <a:ext cx="49493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Student Loan Relief</a:t>
            </a:r>
            <a:endParaRPr lang="en-US"/>
          </a:p>
        </p:txBody>
      </p:sp>
      <p:sp>
        <p:nvSpPr>
          <p:cNvPr id="8" name="Text 6"/>
          <p:cNvSpPr/>
          <p:nvPr/>
        </p:nvSpPr>
        <p:spPr>
          <a:xfrm>
            <a:off x="6385818" y="2867421"/>
            <a:ext cx="4949329"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Public Service Loan Forgiveness (PSLF) after 10 years; Education Debt Reduction Program (EDRP) for hard-to-fill positions</a:t>
            </a:r>
            <a:endParaRPr lang="en-US" sz="1467"/>
          </a:p>
        </p:txBody>
      </p:sp>
      <p:sp>
        <p:nvSpPr>
          <p:cNvPr id="9" name="Shape 7"/>
          <p:cNvSpPr/>
          <p:nvPr/>
        </p:nvSpPr>
        <p:spPr>
          <a:xfrm>
            <a:off x="661493" y="4159052"/>
            <a:ext cx="5339953"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10" name="Text 8"/>
          <p:cNvSpPr/>
          <p:nvPr/>
        </p:nvSpPr>
        <p:spPr>
          <a:xfrm>
            <a:off x="856854" y="4354413"/>
            <a:ext cx="49492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FSAs</a:t>
            </a:r>
            <a:endParaRPr lang="en-US"/>
          </a:p>
        </p:txBody>
      </p:sp>
      <p:sp>
        <p:nvSpPr>
          <p:cNvPr id="11" name="Text 9"/>
          <p:cNvSpPr/>
          <p:nvPr/>
        </p:nvSpPr>
        <p:spPr>
          <a:xfrm>
            <a:off x="856854" y="4763095"/>
            <a:ext cx="4949229"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Health Care FSA up to </a:t>
            </a:r>
            <a:r>
              <a:rPr lang="en-US" sz="1467" b="1">
                <a:solidFill>
                  <a:srgbClr val="3C3939"/>
                </a:solidFill>
                <a:latin typeface="Roboto Bold" pitchFamily="34" charset="0"/>
                <a:ea typeface="Roboto Bold" pitchFamily="34" charset="-122"/>
                <a:cs typeface="Roboto Bold" pitchFamily="34" charset="-120"/>
              </a:rPr>
              <a:t>$4,000/year</a:t>
            </a:r>
            <a:r>
              <a:rPr lang="en-US" sz="1467">
                <a:solidFill>
                  <a:srgbClr val="3C3939"/>
                </a:solidFill>
                <a:latin typeface="Roboto" pitchFamily="34" charset="0"/>
                <a:ea typeface="Roboto" pitchFamily="34" charset="-122"/>
                <a:cs typeface="Roboto" pitchFamily="34" charset="-120"/>
              </a:rPr>
              <a:t>; Dependent Care FSA up to </a:t>
            </a:r>
            <a:r>
              <a:rPr lang="en-US" sz="1467" b="1">
                <a:solidFill>
                  <a:srgbClr val="3C3939"/>
                </a:solidFill>
                <a:latin typeface="Roboto Bold" pitchFamily="34" charset="0"/>
                <a:ea typeface="Roboto Bold" pitchFamily="34" charset="-122"/>
                <a:cs typeface="Roboto Bold" pitchFamily="34" charset="-120"/>
              </a:rPr>
              <a:t>$5,000/year</a:t>
            </a:r>
            <a:endParaRPr lang="en-US" sz="1467"/>
          </a:p>
        </p:txBody>
      </p:sp>
      <p:sp>
        <p:nvSpPr>
          <p:cNvPr id="12" name="Shape 10"/>
          <p:cNvSpPr/>
          <p:nvPr/>
        </p:nvSpPr>
        <p:spPr>
          <a:xfrm>
            <a:off x="6190457" y="4159052"/>
            <a:ext cx="5340052" cy="1404243"/>
          </a:xfrm>
          <a:prstGeom prst="roundRect">
            <a:avLst>
              <a:gd name="adj" fmla="val 5654"/>
            </a:avLst>
          </a:prstGeom>
          <a:solidFill>
            <a:srgbClr val="E1E1EA"/>
          </a:solidFill>
          <a:ln w="4763">
            <a:solidFill>
              <a:srgbClr val="C7C7D0"/>
            </a:solidFill>
            <a:prstDash val="solid"/>
          </a:ln>
        </p:spPr>
        <p:txBody>
          <a:bodyPr/>
          <a:lstStyle/>
          <a:p>
            <a:endParaRPr lang="en-US"/>
          </a:p>
        </p:txBody>
      </p:sp>
      <p:sp>
        <p:nvSpPr>
          <p:cNvPr id="13" name="Text 11"/>
          <p:cNvSpPr/>
          <p:nvPr/>
        </p:nvSpPr>
        <p:spPr>
          <a:xfrm>
            <a:off x="6385818" y="4354413"/>
            <a:ext cx="4949329"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Retirement</a:t>
            </a:r>
            <a:endParaRPr lang="en-US"/>
          </a:p>
        </p:txBody>
      </p:sp>
      <p:sp>
        <p:nvSpPr>
          <p:cNvPr id="14" name="Text 12"/>
          <p:cNvSpPr/>
          <p:nvPr/>
        </p:nvSpPr>
        <p:spPr>
          <a:xfrm>
            <a:off x="6385818" y="4763095"/>
            <a:ext cx="4949329"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Federal Employees Retirement System (FERS) + Thrift Savings Plan (TSP) with up to </a:t>
            </a:r>
            <a:r>
              <a:rPr lang="en-US" sz="1467" b="1">
                <a:solidFill>
                  <a:srgbClr val="3C3939"/>
                </a:solidFill>
                <a:latin typeface="Roboto Bold" pitchFamily="34" charset="0"/>
                <a:ea typeface="Roboto Bold" pitchFamily="34" charset="-122"/>
                <a:cs typeface="Roboto Bold" pitchFamily="34" charset="-120"/>
              </a:rPr>
              <a:t>5% government match</a:t>
            </a:r>
            <a:endParaRPr lang="en-US" sz="1467"/>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440360"/>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Meet the Presenters</a:t>
            </a:r>
            <a:endParaRPr lang="en-US" sz="3667"/>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92" y="2409032"/>
            <a:ext cx="3496965" cy="1737617"/>
          </a:xfrm>
          <a:prstGeom prst="rect">
            <a:avLst/>
          </a:prstGeom>
        </p:spPr>
      </p:pic>
      <p:sp>
        <p:nvSpPr>
          <p:cNvPr id="4" name="Text 1"/>
          <p:cNvSpPr/>
          <p:nvPr/>
        </p:nvSpPr>
        <p:spPr>
          <a:xfrm>
            <a:off x="977503" y="2623443"/>
            <a:ext cx="2966541" cy="590551"/>
          </a:xfrm>
          <a:prstGeom prst="rect">
            <a:avLst/>
          </a:prstGeom>
          <a:noFill/>
          <a:ln/>
        </p:spPr>
        <p:txBody>
          <a:bodyPr wrap="square" lIns="0" tIns="0" rIns="0" bIns="0" rtlCol="0" anchor="t">
            <a:normAutofit/>
          </a:bodyPr>
          <a:lstStyle/>
          <a:p>
            <a:pPr>
              <a:lnSpc>
                <a:spcPct val="104000"/>
              </a:lnSpc>
            </a:pPr>
            <a:r>
              <a:rPr lang="en-US">
                <a:solidFill>
                  <a:srgbClr val="3C3939"/>
                </a:solidFill>
                <a:latin typeface="Raleway" pitchFamily="34" charset="0"/>
                <a:ea typeface="Raleway" pitchFamily="34" charset="-122"/>
                <a:cs typeface="Raleway" pitchFamily="34" charset="-120"/>
              </a:rPr>
              <a:t>Gina Bonavito-Larragoite, DC, MBA</a:t>
            </a:r>
            <a:endParaRPr lang="en-US"/>
          </a:p>
        </p:txBody>
      </p:sp>
      <p:sp>
        <p:nvSpPr>
          <p:cNvPr id="5" name="Text 2"/>
          <p:cNvSpPr/>
          <p:nvPr/>
        </p:nvSpPr>
        <p:spPr>
          <a:xfrm>
            <a:off x="977503" y="3268785"/>
            <a:ext cx="2966541" cy="604837"/>
          </a:xfrm>
          <a:prstGeom prst="rect">
            <a:avLst/>
          </a:prstGeom>
          <a:noFill/>
          <a:ln/>
        </p:spPr>
        <p:txBody>
          <a:bodyPr wrap="square" lIns="0" tIns="0" rIns="0" bIns="0" rtlCol="0" anchor="t">
            <a:normAutofit/>
          </a:bodyPr>
          <a:lstStyle/>
          <a:p>
            <a:pPr>
              <a:lnSpc>
                <a:spcPct val="133000"/>
              </a:lnSpc>
            </a:pPr>
            <a:r>
              <a:rPr lang="en-US" sz="1450">
                <a:solidFill>
                  <a:srgbClr val="3C3939"/>
                </a:solidFill>
                <a:latin typeface="Roboto"/>
                <a:ea typeface="Roboto"/>
                <a:cs typeface="Roboto"/>
              </a:rPr>
              <a:t>Miami VA Healthcare System Residency Director</a:t>
            </a:r>
            <a:endParaRPr lang="en-US" sz="900">
              <a:solidFill>
                <a:srgbClr val="000000"/>
              </a:solidFill>
              <a:latin typeface="Roboto"/>
              <a:ea typeface="Roboto"/>
              <a:cs typeface="Roboto"/>
            </a:endParaRPr>
          </a:p>
          <a:p>
            <a:pPr>
              <a:lnSpc>
                <a:spcPct val="133000"/>
              </a:lnSpc>
            </a:pPr>
            <a:endParaRPr lang="en-US" sz="1450">
              <a:solidFill>
                <a:srgbClr val="3C3939"/>
              </a:solidFill>
              <a:latin typeface="Roboto"/>
              <a:ea typeface="Roboto"/>
              <a:cs typeface="Roboto"/>
            </a:endParaRPr>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7468" y="2409032"/>
            <a:ext cx="3496965" cy="1737617"/>
          </a:xfrm>
          <a:prstGeom prst="rect">
            <a:avLst/>
          </a:prstGeom>
        </p:spPr>
      </p:pic>
      <p:sp>
        <p:nvSpPr>
          <p:cNvPr id="7" name="Text 3"/>
          <p:cNvSpPr/>
          <p:nvPr/>
        </p:nvSpPr>
        <p:spPr>
          <a:xfrm>
            <a:off x="4663480" y="2623443"/>
            <a:ext cx="2966541"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Ryan M. Diana, DC</a:t>
            </a:r>
            <a:endParaRPr lang="en-US"/>
          </a:p>
        </p:txBody>
      </p:sp>
      <p:sp>
        <p:nvSpPr>
          <p:cNvPr id="8" name="Text 4"/>
          <p:cNvSpPr/>
          <p:nvPr/>
        </p:nvSpPr>
        <p:spPr>
          <a:xfrm>
            <a:off x="4663480" y="3278311"/>
            <a:ext cx="2966541" cy="604837"/>
          </a:xfrm>
          <a:prstGeom prst="rect">
            <a:avLst/>
          </a:prstGeom>
          <a:noFill/>
          <a:ln/>
        </p:spPr>
        <p:txBody>
          <a:bodyPr wrap="square" lIns="0" tIns="0" rIns="0" bIns="0" rtlCol="0" anchor="t">
            <a:normAutofit/>
          </a:bodyPr>
          <a:lstStyle/>
          <a:p>
            <a:pPr>
              <a:lnSpc>
                <a:spcPct val="133000"/>
              </a:lnSpc>
            </a:pPr>
            <a:r>
              <a:rPr lang="en-US" sz="1450">
                <a:solidFill>
                  <a:srgbClr val="3C3939"/>
                </a:solidFill>
                <a:latin typeface="Roboto"/>
                <a:ea typeface="Roboto"/>
                <a:cs typeface="Roboto"/>
              </a:rPr>
              <a:t>Bay Pines VA Healthcare System Residency Director</a:t>
            </a:r>
            <a:endParaRPr lang="en-US" sz="1450">
              <a:latin typeface="Roboto"/>
              <a:ea typeface="Roboto"/>
              <a:cs typeface="Roboto"/>
            </a:endParaRPr>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3444" y="2409032"/>
            <a:ext cx="3496965" cy="1737617"/>
          </a:xfrm>
          <a:prstGeom prst="rect">
            <a:avLst/>
          </a:prstGeom>
        </p:spPr>
      </p:pic>
      <p:sp>
        <p:nvSpPr>
          <p:cNvPr id="10" name="Text 5"/>
          <p:cNvSpPr/>
          <p:nvPr/>
        </p:nvSpPr>
        <p:spPr>
          <a:xfrm>
            <a:off x="8349456" y="2623443"/>
            <a:ext cx="2966541"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Jason G. Napuli, DC, MBA</a:t>
            </a:r>
            <a:endParaRPr lang="en-US"/>
          </a:p>
        </p:txBody>
      </p:sp>
      <p:sp>
        <p:nvSpPr>
          <p:cNvPr id="11" name="Text 6"/>
          <p:cNvSpPr/>
          <p:nvPr/>
        </p:nvSpPr>
        <p:spPr>
          <a:xfrm>
            <a:off x="8349456" y="3278311"/>
            <a:ext cx="2966541" cy="604837"/>
          </a:xfrm>
          <a:prstGeom prst="rect">
            <a:avLst/>
          </a:prstGeom>
          <a:noFill/>
          <a:ln/>
        </p:spPr>
        <p:txBody>
          <a:bodyPr wrap="square" lIns="0" tIns="0" rIns="0" bIns="0" rtlCol="0" anchor="t">
            <a:normAutofit/>
          </a:bodyPr>
          <a:lstStyle/>
          <a:p>
            <a:pPr>
              <a:lnSpc>
                <a:spcPct val="133000"/>
              </a:lnSpc>
            </a:pPr>
            <a:r>
              <a:rPr lang="en-US" sz="1450">
                <a:solidFill>
                  <a:srgbClr val="3C3939"/>
                </a:solidFill>
                <a:latin typeface="Roboto"/>
                <a:ea typeface="Roboto"/>
                <a:cs typeface="Roboto"/>
              </a:rPr>
              <a:t>VA St Louis Health Care System</a:t>
            </a:r>
          </a:p>
          <a:p>
            <a:pPr>
              <a:lnSpc>
                <a:spcPct val="133000"/>
              </a:lnSpc>
            </a:pPr>
            <a:r>
              <a:rPr lang="en-US" sz="1450">
                <a:solidFill>
                  <a:srgbClr val="3C3939"/>
                </a:solidFill>
                <a:latin typeface="Roboto"/>
                <a:ea typeface="Roboto"/>
                <a:cs typeface="Roboto"/>
              </a:rPr>
              <a:t>Residency Director</a:t>
            </a:r>
          </a:p>
          <a:p>
            <a:pPr>
              <a:lnSpc>
                <a:spcPct val="133000"/>
              </a:lnSpc>
            </a:pPr>
            <a:endParaRPr lang="en-US" sz="1450">
              <a:solidFill>
                <a:srgbClr val="3C3939"/>
              </a:solidFill>
              <a:latin typeface="Roboto"/>
              <a:ea typeface="Roboto"/>
              <a:cs typeface="Roboto"/>
            </a:endParaRPr>
          </a:p>
          <a:p>
            <a:pPr>
              <a:lnSpc>
                <a:spcPct val="133000"/>
              </a:lnSpc>
            </a:pPr>
            <a:endParaRPr lang="en-US" sz="1450">
              <a:solidFill>
                <a:srgbClr val="3C3939"/>
              </a:solidFill>
              <a:latin typeface="Roboto"/>
              <a:ea typeface="Roboto"/>
              <a:cs typeface="Roboto"/>
            </a:endParaRPr>
          </a:p>
        </p:txBody>
      </p:sp>
      <p:sp>
        <p:nvSpPr>
          <p:cNvPr id="12" name="Shape 7"/>
          <p:cNvSpPr/>
          <p:nvPr/>
        </p:nvSpPr>
        <p:spPr>
          <a:xfrm>
            <a:off x="661493" y="4359275"/>
            <a:ext cx="10869017" cy="1058367"/>
          </a:xfrm>
          <a:prstGeom prst="roundRect">
            <a:avLst>
              <a:gd name="adj" fmla="val 7501"/>
            </a:avLst>
          </a:prstGeom>
          <a:solidFill>
            <a:srgbClr val="E1E1EA"/>
          </a:solidFill>
          <a:ln/>
        </p:spPr>
        <p:txBody>
          <a:bodyPr/>
          <a:lstStyle/>
          <a:p>
            <a:endParaRPr lang="en-US"/>
          </a:p>
        </p:txBody>
      </p:sp>
      <p:sp>
        <p:nvSpPr>
          <p:cNvPr id="14" name="Text 8"/>
          <p:cNvSpPr/>
          <p:nvPr/>
        </p:nvSpPr>
        <p:spPr>
          <a:xfrm>
            <a:off x="1275755" y="4595515"/>
            <a:ext cx="10065743" cy="604837"/>
          </a:xfrm>
          <a:prstGeom prst="rect">
            <a:avLst/>
          </a:prstGeom>
          <a:noFill/>
          <a:ln/>
        </p:spPr>
        <p:txBody>
          <a:bodyPr wrap="square" lIns="0" tIns="0" rIns="0" bIns="0" rtlCol="0" anchor="t">
            <a:normAutofit/>
          </a:bodyPr>
          <a:lstStyle/>
          <a:p>
            <a:pPr>
              <a:lnSpc>
                <a:spcPct val="133000"/>
              </a:lnSpc>
            </a:pPr>
            <a:r>
              <a:rPr lang="en-US" sz="1467" i="1">
                <a:solidFill>
                  <a:srgbClr val="000000"/>
                </a:solidFill>
                <a:latin typeface="Roboto" pitchFamily="34" charset="0"/>
                <a:ea typeface="Roboto" pitchFamily="34" charset="-122"/>
                <a:cs typeface="Roboto" pitchFamily="34" charset="-120"/>
              </a:rPr>
              <a:t>The views expressed are those of the presenters and do not reflect the official policy or position of the Department of Veterans Affairs, the U.S. Government, or the Florida Chiropractic Association.</a:t>
            </a:r>
            <a:endParaRPr lang="en-US" sz="1467"/>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1"/>
            <a:ext cx="4572000" cy="6859588"/>
          </a:xfrm>
          <a:prstGeom prst="rect">
            <a:avLst/>
          </a:prstGeom>
        </p:spPr>
      </p:pic>
      <p:sp>
        <p:nvSpPr>
          <p:cNvPr id="3" name="Text 0"/>
          <p:cNvSpPr/>
          <p:nvPr/>
        </p:nvSpPr>
        <p:spPr>
          <a:xfrm>
            <a:off x="661493" y="519807"/>
            <a:ext cx="6297017" cy="1052116"/>
          </a:xfrm>
          <a:prstGeom prst="rect">
            <a:avLst/>
          </a:prstGeom>
          <a:noFill/>
          <a:ln/>
        </p:spPr>
        <p:txBody>
          <a:bodyPr wrap="square" lIns="0" tIns="0" rIns="0" bIns="0" rtlCol="0" anchor="t">
            <a:normAutofit/>
          </a:bodyPr>
          <a:lstStyle/>
          <a:p>
            <a:pPr>
              <a:lnSpc>
                <a:spcPct val="104000"/>
              </a:lnSpc>
            </a:pPr>
            <a:r>
              <a:rPr lang="en-US" sz="3267">
                <a:solidFill>
                  <a:srgbClr val="1B1B27"/>
                </a:solidFill>
                <a:latin typeface="Raleway" pitchFamily="34" charset="0"/>
                <a:ea typeface="Raleway" pitchFamily="34" charset="-122"/>
                <a:cs typeface="Raleway" pitchFamily="34" charset="-120"/>
              </a:rPr>
              <a:t>The Student Loan Math: VA Service Can Eliminate Your Debt</a:t>
            </a:r>
            <a:endParaRPr lang="en-US" sz="3267"/>
          </a:p>
        </p:txBody>
      </p:sp>
      <p:sp>
        <p:nvSpPr>
          <p:cNvPr id="4" name="Text 1"/>
          <p:cNvSpPr/>
          <p:nvPr/>
        </p:nvSpPr>
        <p:spPr>
          <a:xfrm>
            <a:off x="661493" y="1796753"/>
            <a:ext cx="6297017" cy="763785"/>
          </a:xfrm>
          <a:prstGeom prst="rect">
            <a:avLst/>
          </a:prstGeom>
          <a:noFill/>
          <a:ln/>
        </p:spPr>
        <p:txBody>
          <a:bodyPr wrap="square" lIns="0" tIns="0" rIns="0" bIns="0" rtlCol="0" anchor="t">
            <a:normAutofit/>
          </a:bodyPr>
          <a:lstStyle/>
          <a:p>
            <a:pPr>
              <a:lnSpc>
                <a:spcPct val="126000"/>
              </a:lnSpc>
            </a:pPr>
            <a:r>
              <a:rPr lang="en-US" sz="1267">
                <a:solidFill>
                  <a:srgbClr val="3C3939"/>
                </a:solidFill>
                <a:latin typeface="Roboto" pitchFamily="34" charset="0"/>
                <a:ea typeface="Roboto" pitchFamily="34" charset="-122"/>
                <a:cs typeface="Roboto" pitchFamily="34" charset="-120"/>
              </a:rPr>
              <a:t>Chiropractic graduates carry an average of $150,000–$250,000 in student loan debt. VA employment offers two powerful federal programs that can eliminate that debt entirely.</a:t>
            </a:r>
            <a:endParaRPr lang="en-US" sz="1267"/>
          </a:p>
        </p:txBody>
      </p:sp>
      <p:sp>
        <p:nvSpPr>
          <p:cNvPr id="5" name="Text 2"/>
          <p:cNvSpPr/>
          <p:nvPr/>
        </p:nvSpPr>
        <p:spPr>
          <a:xfrm>
            <a:off x="661493" y="2813348"/>
            <a:ext cx="6297017" cy="555525"/>
          </a:xfrm>
          <a:prstGeom prst="rect">
            <a:avLst/>
          </a:prstGeom>
          <a:noFill/>
          <a:ln/>
        </p:spPr>
        <p:txBody>
          <a:bodyPr wrap="none" lIns="0" tIns="0" rIns="0" bIns="0" rtlCol="0" anchor="t"/>
          <a:lstStyle/>
          <a:p>
            <a:pPr algn="ctr">
              <a:lnSpc>
                <a:spcPct val="83000"/>
              </a:lnSpc>
            </a:pPr>
            <a:r>
              <a:rPr lang="en-US" sz="4333">
                <a:solidFill>
                  <a:srgbClr val="3C3939"/>
                </a:solidFill>
                <a:latin typeface="Raleway" pitchFamily="34" charset="0"/>
                <a:ea typeface="Raleway" pitchFamily="34" charset="-122"/>
                <a:cs typeface="Raleway" pitchFamily="34" charset="-120"/>
              </a:rPr>
              <a:t>$200K</a:t>
            </a:r>
            <a:endParaRPr lang="en-US" sz="4333"/>
          </a:p>
        </p:txBody>
      </p:sp>
      <p:sp>
        <p:nvSpPr>
          <p:cNvPr id="6" name="Text 3"/>
          <p:cNvSpPr/>
          <p:nvPr/>
        </p:nvSpPr>
        <p:spPr>
          <a:xfrm>
            <a:off x="661493" y="3565426"/>
            <a:ext cx="6297017" cy="263029"/>
          </a:xfrm>
          <a:prstGeom prst="rect">
            <a:avLst/>
          </a:prstGeom>
          <a:noFill/>
          <a:ln/>
        </p:spPr>
        <p:txBody>
          <a:bodyPr wrap="none" lIns="0" tIns="0" rIns="0" bIns="0" rtlCol="0" anchor="t"/>
          <a:lstStyle/>
          <a:p>
            <a:pPr algn="ctr">
              <a:lnSpc>
                <a:spcPct val="104000"/>
              </a:lnSpc>
            </a:pPr>
            <a:r>
              <a:rPr lang="en-US" sz="1600">
                <a:solidFill>
                  <a:srgbClr val="3C3939"/>
                </a:solidFill>
                <a:latin typeface="Raleway" pitchFamily="34" charset="0"/>
                <a:ea typeface="Raleway" pitchFamily="34" charset="-122"/>
                <a:cs typeface="Raleway" pitchFamily="34" charset="-120"/>
              </a:rPr>
              <a:t>Max EDRP Award</a:t>
            </a:r>
            <a:endParaRPr lang="en-US" sz="1600"/>
          </a:p>
        </p:txBody>
      </p:sp>
      <p:sp>
        <p:nvSpPr>
          <p:cNvPr id="7" name="Text 4"/>
          <p:cNvSpPr/>
          <p:nvPr/>
        </p:nvSpPr>
        <p:spPr>
          <a:xfrm>
            <a:off x="661493" y="3918347"/>
            <a:ext cx="6297017" cy="254595"/>
          </a:xfrm>
          <a:prstGeom prst="rect">
            <a:avLst/>
          </a:prstGeom>
          <a:noFill/>
          <a:ln/>
        </p:spPr>
        <p:txBody>
          <a:bodyPr wrap="none" lIns="0" tIns="0" rIns="0" bIns="0" rtlCol="0" anchor="t"/>
          <a:lstStyle/>
          <a:p>
            <a:pPr algn="ctr">
              <a:lnSpc>
                <a:spcPct val="126000"/>
              </a:lnSpc>
            </a:pPr>
            <a:r>
              <a:rPr lang="en-US" sz="1267">
                <a:solidFill>
                  <a:srgbClr val="3C3939"/>
                </a:solidFill>
                <a:latin typeface="Roboto" pitchFamily="34" charset="0"/>
                <a:ea typeface="Roboto" pitchFamily="34" charset="-122"/>
                <a:cs typeface="Roboto" pitchFamily="34" charset="-120"/>
              </a:rPr>
              <a:t>Education Debt Reduction Program — for hard-to-fill VA positions</a:t>
            </a:r>
            <a:endParaRPr lang="en-US" sz="1267"/>
          </a:p>
        </p:txBody>
      </p:sp>
      <p:sp>
        <p:nvSpPr>
          <p:cNvPr id="8" name="Text 5"/>
          <p:cNvSpPr/>
          <p:nvPr/>
        </p:nvSpPr>
        <p:spPr>
          <a:xfrm>
            <a:off x="661493" y="4556919"/>
            <a:ext cx="6297017" cy="555525"/>
          </a:xfrm>
          <a:prstGeom prst="rect">
            <a:avLst/>
          </a:prstGeom>
          <a:noFill/>
          <a:ln/>
        </p:spPr>
        <p:txBody>
          <a:bodyPr wrap="none" lIns="0" tIns="0" rIns="0" bIns="0" rtlCol="0" anchor="t"/>
          <a:lstStyle/>
          <a:p>
            <a:pPr algn="ctr">
              <a:lnSpc>
                <a:spcPct val="83000"/>
              </a:lnSpc>
            </a:pPr>
            <a:r>
              <a:rPr lang="en-US" sz="4333">
                <a:solidFill>
                  <a:srgbClr val="3C3939"/>
                </a:solidFill>
                <a:latin typeface="Raleway" pitchFamily="34" charset="0"/>
                <a:ea typeface="Raleway" pitchFamily="34" charset="-122"/>
                <a:cs typeface="Raleway" pitchFamily="34" charset="-120"/>
              </a:rPr>
              <a:t>$0</a:t>
            </a:r>
            <a:endParaRPr lang="en-US" sz="4333"/>
          </a:p>
        </p:txBody>
      </p:sp>
      <p:sp>
        <p:nvSpPr>
          <p:cNvPr id="9" name="Text 6"/>
          <p:cNvSpPr/>
          <p:nvPr/>
        </p:nvSpPr>
        <p:spPr>
          <a:xfrm>
            <a:off x="661493" y="5308998"/>
            <a:ext cx="6297017" cy="263029"/>
          </a:xfrm>
          <a:prstGeom prst="rect">
            <a:avLst/>
          </a:prstGeom>
          <a:noFill/>
          <a:ln/>
        </p:spPr>
        <p:txBody>
          <a:bodyPr wrap="none" lIns="0" tIns="0" rIns="0" bIns="0" rtlCol="0" anchor="t"/>
          <a:lstStyle/>
          <a:p>
            <a:pPr algn="ctr">
              <a:lnSpc>
                <a:spcPct val="104000"/>
              </a:lnSpc>
            </a:pPr>
            <a:r>
              <a:rPr lang="en-US" sz="1600">
                <a:solidFill>
                  <a:srgbClr val="3C3939"/>
                </a:solidFill>
                <a:latin typeface="Raleway" pitchFamily="34" charset="0"/>
                <a:ea typeface="Raleway" pitchFamily="34" charset="-122"/>
                <a:cs typeface="Raleway" pitchFamily="34" charset="-120"/>
              </a:rPr>
              <a:t>Remaining Balance</a:t>
            </a:r>
            <a:endParaRPr lang="en-US" sz="1600"/>
          </a:p>
        </p:txBody>
      </p:sp>
      <p:sp>
        <p:nvSpPr>
          <p:cNvPr id="10" name="Text 7"/>
          <p:cNvSpPr/>
          <p:nvPr/>
        </p:nvSpPr>
        <p:spPr>
          <a:xfrm>
            <a:off x="661493" y="5661917"/>
            <a:ext cx="6297017" cy="254595"/>
          </a:xfrm>
          <a:prstGeom prst="rect">
            <a:avLst/>
          </a:prstGeom>
          <a:noFill/>
          <a:ln/>
        </p:spPr>
        <p:txBody>
          <a:bodyPr wrap="none" lIns="0" tIns="0" rIns="0" bIns="0" rtlCol="0" anchor="t"/>
          <a:lstStyle/>
          <a:p>
            <a:pPr algn="ctr">
              <a:lnSpc>
                <a:spcPct val="126000"/>
              </a:lnSpc>
            </a:pPr>
            <a:r>
              <a:rPr lang="en-US" sz="1267">
                <a:solidFill>
                  <a:srgbClr val="3C3939"/>
                </a:solidFill>
                <a:latin typeface="Roboto" pitchFamily="34" charset="0"/>
                <a:ea typeface="Roboto" pitchFamily="34" charset="-122"/>
                <a:cs typeface="Roboto" pitchFamily="34" charset="-120"/>
              </a:rPr>
              <a:t>After 10 years of PSLF qualifying payments</a:t>
            </a:r>
            <a:endParaRPr lang="en-US" sz="1267"/>
          </a:p>
        </p:txBody>
      </p:sp>
      <p:sp>
        <p:nvSpPr>
          <p:cNvPr id="11" name="Text 8"/>
          <p:cNvSpPr/>
          <p:nvPr/>
        </p:nvSpPr>
        <p:spPr>
          <a:xfrm>
            <a:off x="661493" y="6085185"/>
            <a:ext cx="6906617" cy="254595"/>
          </a:xfrm>
          <a:prstGeom prst="rect">
            <a:avLst/>
          </a:prstGeom>
          <a:noFill/>
          <a:ln/>
        </p:spPr>
        <p:txBody>
          <a:bodyPr wrap="none" lIns="0" tIns="0" rIns="0" bIns="0" rtlCol="0" anchor="t"/>
          <a:lstStyle/>
          <a:p>
            <a:pPr>
              <a:lnSpc>
                <a:spcPct val="126000"/>
              </a:lnSpc>
            </a:pPr>
            <a:r>
              <a:rPr lang="en-US" sz="1267">
                <a:solidFill>
                  <a:srgbClr val="3C3939"/>
                </a:solidFill>
                <a:latin typeface="Roboto" pitchFamily="34" charset="0"/>
                <a:ea typeface="Roboto" pitchFamily="34" charset="-122"/>
                <a:cs typeface="Roboto" pitchFamily="34" charset="-120"/>
              </a:rPr>
              <a:t>Two programs work together to make this possible — PSLF and EDRP.</a:t>
            </a:r>
            <a:endParaRPr lang="en-US" sz="1267"/>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3" y="625873"/>
            <a:ext cx="6297017" cy="378321"/>
          </a:xfrm>
          <a:prstGeom prst="rect">
            <a:avLst/>
          </a:prstGeom>
          <a:noFill/>
          <a:ln/>
        </p:spPr>
        <p:txBody>
          <a:bodyPr wrap="none" lIns="0" tIns="0" rIns="0" bIns="0" rtlCol="0" anchor="t"/>
          <a:lstStyle/>
          <a:p>
            <a:pPr>
              <a:lnSpc>
                <a:spcPct val="104000"/>
              </a:lnSpc>
            </a:pPr>
            <a:r>
              <a:rPr lang="en-US" sz="2333">
                <a:solidFill>
                  <a:srgbClr val="1B1B27"/>
                </a:solidFill>
                <a:latin typeface="Raleway" pitchFamily="34" charset="0"/>
                <a:ea typeface="Raleway" pitchFamily="34" charset="-122"/>
                <a:cs typeface="Raleway" pitchFamily="34" charset="-120"/>
              </a:rPr>
              <a:t>Public Service Loan Forgiveness (PSLF)</a:t>
            </a:r>
            <a:endParaRPr lang="en-US" sz="2333"/>
          </a:p>
        </p:txBody>
      </p:sp>
      <p:sp>
        <p:nvSpPr>
          <p:cNvPr id="4" name="Text 1"/>
          <p:cNvSpPr/>
          <p:nvPr/>
        </p:nvSpPr>
        <p:spPr>
          <a:xfrm>
            <a:off x="5233493" y="1120478"/>
            <a:ext cx="6906617" cy="158849"/>
          </a:xfrm>
          <a:prstGeom prst="rect">
            <a:avLst/>
          </a:prstGeom>
          <a:noFill/>
          <a:ln/>
        </p:spPr>
        <p:txBody>
          <a:bodyPr wrap="none" lIns="0" tIns="0" rIns="0" bIns="0" rtlCol="0" anchor="t"/>
          <a:lstStyle/>
          <a:p>
            <a:pPr>
              <a:lnSpc>
                <a:spcPct val="109000"/>
              </a:lnSpc>
            </a:pPr>
            <a:r>
              <a:rPr lang="en-US" sz="933">
                <a:solidFill>
                  <a:srgbClr val="3C3939"/>
                </a:solidFill>
                <a:latin typeface="Roboto" pitchFamily="34" charset="0"/>
                <a:ea typeface="Roboto" pitchFamily="34" charset="-122"/>
                <a:cs typeface="Roboto" pitchFamily="34" charset="-120"/>
              </a:rPr>
              <a:t>Work for the federal government for 10 years — and your remaining student loan balance is forgiven, tax-free.</a:t>
            </a:r>
            <a:endParaRPr lang="en-US" sz="933"/>
          </a:p>
        </p:txBody>
      </p:sp>
      <p:sp>
        <p:nvSpPr>
          <p:cNvPr id="5" name="Text 2"/>
          <p:cNvSpPr/>
          <p:nvPr/>
        </p:nvSpPr>
        <p:spPr>
          <a:xfrm>
            <a:off x="5233492" y="1366541"/>
            <a:ext cx="242093" cy="151308"/>
          </a:xfrm>
          <a:prstGeom prst="rect">
            <a:avLst/>
          </a:prstGeom>
          <a:noFill/>
          <a:ln/>
        </p:spPr>
        <p:txBody>
          <a:bodyPr wrap="none" lIns="0" tIns="0" rIns="0" bIns="0" rtlCol="0" anchor="ctr"/>
          <a:lstStyle/>
          <a:p>
            <a:r>
              <a:rPr lang="en-US" sz="933">
                <a:solidFill>
                  <a:srgbClr val="3C3939"/>
                </a:solidFill>
                <a:latin typeface="Raleway Light" pitchFamily="34" charset="0"/>
                <a:ea typeface="Raleway Light" pitchFamily="34" charset="-122"/>
                <a:cs typeface="Raleway Light" pitchFamily="34" charset="-120"/>
              </a:rPr>
              <a:t>01</a:t>
            </a:r>
            <a:endParaRPr lang="en-US" sz="933"/>
          </a:p>
        </p:txBody>
      </p:sp>
      <p:sp>
        <p:nvSpPr>
          <p:cNvPr id="6" name="Shape 3"/>
          <p:cNvSpPr/>
          <p:nvPr/>
        </p:nvSpPr>
        <p:spPr>
          <a:xfrm>
            <a:off x="5233492" y="1559621"/>
            <a:ext cx="3109715" cy="12700"/>
          </a:xfrm>
          <a:prstGeom prst="rect">
            <a:avLst/>
          </a:prstGeom>
          <a:solidFill>
            <a:srgbClr val="1B1B27"/>
          </a:solidFill>
          <a:ln/>
        </p:spPr>
        <p:txBody>
          <a:bodyPr/>
          <a:lstStyle/>
          <a:p>
            <a:endParaRPr lang="en-US"/>
          </a:p>
        </p:txBody>
      </p:sp>
      <p:sp>
        <p:nvSpPr>
          <p:cNvPr id="7" name="Text 4"/>
          <p:cNvSpPr/>
          <p:nvPr/>
        </p:nvSpPr>
        <p:spPr>
          <a:xfrm>
            <a:off x="5233492" y="1645543"/>
            <a:ext cx="3109715" cy="189211"/>
          </a:xfrm>
          <a:prstGeom prst="rect">
            <a:avLst/>
          </a:prstGeom>
          <a:noFill/>
          <a:ln/>
        </p:spPr>
        <p:txBody>
          <a:bodyPr wrap="none" lIns="0" tIns="0" rIns="0" bIns="0" rtlCol="0" anchor="t"/>
          <a:lstStyle/>
          <a:p>
            <a:pPr>
              <a:lnSpc>
                <a:spcPct val="104000"/>
              </a:lnSpc>
            </a:pPr>
            <a:r>
              <a:rPr lang="en-US" sz="1133">
                <a:solidFill>
                  <a:srgbClr val="3C3939"/>
                </a:solidFill>
                <a:latin typeface="Raleway" pitchFamily="34" charset="0"/>
                <a:ea typeface="Raleway" pitchFamily="34" charset="-122"/>
                <a:cs typeface="Raleway" pitchFamily="34" charset="-120"/>
              </a:rPr>
              <a:t>Enroll in an Income-Driven Repayment Plan</a:t>
            </a:r>
            <a:endParaRPr lang="en-US" sz="1133"/>
          </a:p>
        </p:txBody>
      </p:sp>
      <p:sp>
        <p:nvSpPr>
          <p:cNvPr id="8" name="Text 5"/>
          <p:cNvSpPr/>
          <p:nvPr/>
        </p:nvSpPr>
        <p:spPr>
          <a:xfrm>
            <a:off x="5233492" y="1881287"/>
            <a:ext cx="3109715" cy="476548"/>
          </a:xfrm>
          <a:prstGeom prst="rect">
            <a:avLst/>
          </a:prstGeom>
          <a:noFill/>
          <a:ln/>
        </p:spPr>
        <p:txBody>
          <a:bodyPr wrap="square" lIns="0" tIns="0" rIns="0" bIns="0" rtlCol="0" anchor="t">
            <a:normAutofit/>
          </a:bodyPr>
          <a:lstStyle/>
          <a:p>
            <a:pPr>
              <a:lnSpc>
                <a:spcPct val="109000"/>
              </a:lnSpc>
            </a:pPr>
            <a:r>
              <a:rPr lang="en-US" sz="933">
                <a:solidFill>
                  <a:srgbClr val="3C3939"/>
                </a:solidFill>
                <a:latin typeface="Roboto" pitchFamily="34" charset="0"/>
                <a:ea typeface="Roboto" pitchFamily="34" charset="-122"/>
                <a:cs typeface="Roboto" pitchFamily="34" charset="-120"/>
              </a:rPr>
              <a:t>IDR plans (SAVE, PAYE, IBR) base your monthly payment on income, not loan balance — keeping payments low during early career</a:t>
            </a:r>
            <a:endParaRPr lang="en-US" sz="933"/>
          </a:p>
        </p:txBody>
      </p:sp>
      <p:sp>
        <p:nvSpPr>
          <p:cNvPr id="9" name="Text 6"/>
          <p:cNvSpPr/>
          <p:nvPr/>
        </p:nvSpPr>
        <p:spPr>
          <a:xfrm>
            <a:off x="8420695" y="1366541"/>
            <a:ext cx="242093" cy="151308"/>
          </a:xfrm>
          <a:prstGeom prst="rect">
            <a:avLst/>
          </a:prstGeom>
          <a:noFill/>
          <a:ln/>
        </p:spPr>
        <p:txBody>
          <a:bodyPr wrap="none" lIns="0" tIns="0" rIns="0" bIns="0" rtlCol="0" anchor="ctr"/>
          <a:lstStyle/>
          <a:p>
            <a:r>
              <a:rPr lang="en-US" sz="933">
                <a:solidFill>
                  <a:srgbClr val="3C3939"/>
                </a:solidFill>
                <a:latin typeface="Raleway Light" pitchFamily="34" charset="0"/>
                <a:ea typeface="Raleway Light" pitchFamily="34" charset="-122"/>
                <a:cs typeface="Raleway Light" pitchFamily="34" charset="-120"/>
              </a:rPr>
              <a:t>02</a:t>
            </a:r>
            <a:endParaRPr lang="en-US" sz="933"/>
          </a:p>
        </p:txBody>
      </p:sp>
      <p:sp>
        <p:nvSpPr>
          <p:cNvPr id="10" name="Shape 7"/>
          <p:cNvSpPr/>
          <p:nvPr/>
        </p:nvSpPr>
        <p:spPr>
          <a:xfrm>
            <a:off x="8420695" y="1559621"/>
            <a:ext cx="3109813" cy="12700"/>
          </a:xfrm>
          <a:prstGeom prst="rect">
            <a:avLst/>
          </a:prstGeom>
          <a:solidFill>
            <a:srgbClr val="1B1B27"/>
          </a:solidFill>
          <a:ln/>
        </p:spPr>
        <p:txBody>
          <a:bodyPr/>
          <a:lstStyle/>
          <a:p>
            <a:endParaRPr lang="en-US"/>
          </a:p>
        </p:txBody>
      </p:sp>
      <p:sp>
        <p:nvSpPr>
          <p:cNvPr id="11" name="Text 8"/>
          <p:cNvSpPr/>
          <p:nvPr/>
        </p:nvSpPr>
        <p:spPr>
          <a:xfrm>
            <a:off x="8420695" y="1645543"/>
            <a:ext cx="3109813" cy="189211"/>
          </a:xfrm>
          <a:prstGeom prst="rect">
            <a:avLst/>
          </a:prstGeom>
          <a:noFill/>
          <a:ln/>
        </p:spPr>
        <p:txBody>
          <a:bodyPr wrap="none" lIns="0" tIns="0" rIns="0" bIns="0" rtlCol="0" anchor="t"/>
          <a:lstStyle/>
          <a:p>
            <a:pPr>
              <a:lnSpc>
                <a:spcPct val="104000"/>
              </a:lnSpc>
            </a:pPr>
            <a:r>
              <a:rPr lang="en-US" sz="1133">
                <a:solidFill>
                  <a:srgbClr val="3C3939"/>
                </a:solidFill>
                <a:latin typeface="Raleway" pitchFamily="34" charset="0"/>
                <a:ea typeface="Raleway" pitchFamily="34" charset="-122"/>
                <a:cs typeface="Raleway" pitchFamily="34" charset="-120"/>
              </a:rPr>
              <a:t>Certify Your Employment Annually</a:t>
            </a:r>
            <a:endParaRPr lang="en-US" sz="1133"/>
          </a:p>
        </p:txBody>
      </p:sp>
      <p:sp>
        <p:nvSpPr>
          <p:cNvPr id="12" name="Text 9"/>
          <p:cNvSpPr/>
          <p:nvPr/>
        </p:nvSpPr>
        <p:spPr>
          <a:xfrm>
            <a:off x="8420695" y="1881287"/>
            <a:ext cx="3109813" cy="476548"/>
          </a:xfrm>
          <a:prstGeom prst="rect">
            <a:avLst/>
          </a:prstGeom>
          <a:noFill/>
          <a:ln/>
        </p:spPr>
        <p:txBody>
          <a:bodyPr wrap="square" lIns="0" tIns="0" rIns="0" bIns="0" rtlCol="0" anchor="t">
            <a:normAutofit/>
          </a:bodyPr>
          <a:lstStyle/>
          <a:p>
            <a:pPr>
              <a:lnSpc>
                <a:spcPct val="109000"/>
              </a:lnSpc>
            </a:pPr>
            <a:r>
              <a:rPr lang="en-US" sz="933">
                <a:solidFill>
                  <a:srgbClr val="3C3939"/>
                </a:solidFill>
                <a:latin typeface="Roboto" pitchFamily="34" charset="0"/>
                <a:ea typeface="Roboto" pitchFamily="34" charset="-122"/>
                <a:cs typeface="Roboto" pitchFamily="34" charset="-120"/>
              </a:rPr>
              <a:t>Submit the PSLF Employment Certification Form each year at studentaid.gov to confirm your VA employment qualifies</a:t>
            </a:r>
            <a:endParaRPr lang="en-US" sz="933"/>
          </a:p>
        </p:txBody>
      </p:sp>
      <p:sp>
        <p:nvSpPr>
          <p:cNvPr id="13" name="Text 10"/>
          <p:cNvSpPr/>
          <p:nvPr/>
        </p:nvSpPr>
        <p:spPr>
          <a:xfrm>
            <a:off x="5233492" y="2526110"/>
            <a:ext cx="242093" cy="151308"/>
          </a:xfrm>
          <a:prstGeom prst="rect">
            <a:avLst/>
          </a:prstGeom>
          <a:noFill/>
          <a:ln/>
        </p:spPr>
        <p:txBody>
          <a:bodyPr wrap="none" lIns="0" tIns="0" rIns="0" bIns="0" rtlCol="0" anchor="ctr"/>
          <a:lstStyle/>
          <a:p>
            <a:r>
              <a:rPr lang="en-US" sz="933">
                <a:solidFill>
                  <a:srgbClr val="3C3939"/>
                </a:solidFill>
                <a:latin typeface="Raleway Light" pitchFamily="34" charset="0"/>
                <a:ea typeface="Raleway Light" pitchFamily="34" charset="-122"/>
                <a:cs typeface="Raleway Light" pitchFamily="34" charset="-120"/>
              </a:rPr>
              <a:t>03</a:t>
            </a:r>
            <a:endParaRPr lang="en-US" sz="933"/>
          </a:p>
        </p:txBody>
      </p:sp>
      <p:sp>
        <p:nvSpPr>
          <p:cNvPr id="14" name="Shape 11"/>
          <p:cNvSpPr/>
          <p:nvPr/>
        </p:nvSpPr>
        <p:spPr>
          <a:xfrm>
            <a:off x="5233492" y="2719190"/>
            <a:ext cx="3109715" cy="12700"/>
          </a:xfrm>
          <a:prstGeom prst="rect">
            <a:avLst/>
          </a:prstGeom>
          <a:solidFill>
            <a:srgbClr val="1B1B27"/>
          </a:solidFill>
          <a:ln/>
        </p:spPr>
        <p:txBody>
          <a:bodyPr/>
          <a:lstStyle/>
          <a:p>
            <a:endParaRPr lang="en-US"/>
          </a:p>
        </p:txBody>
      </p:sp>
      <p:sp>
        <p:nvSpPr>
          <p:cNvPr id="15" name="Text 12"/>
          <p:cNvSpPr/>
          <p:nvPr/>
        </p:nvSpPr>
        <p:spPr>
          <a:xfrm>
            <a:off x="5233492" y="2805112"/>
            <a:ext cx="3109715" cy="189211"/>
          </a:xfrm>
          <a:prstGeom prst="rect">
            <a:avLst/>
          </a:prstGeom>
          <a:noFill/>
          <a:ln/>
        </p:spPr>
        <p:txBody>
          <a:bodyPr wrap="none" lIns="0" tIns="0" rIns="0" bIns="0" rtlCol="0" anchor="t"/>
          <a:lstStyle/>
          <a:p>
            <a:pPr>
              <a:lnSpc>
                <a:spcPct val="104000"/>
              </a:lnSpc>
            </a:pPr>
            <a:r>
              <a:rPr lang="en-US" sz="1133">
                <a:solidFill>
                  <a:srgbClr val="3C3939"/>
                </a:solidFill>
                <a:latin typeface="Raleway" pitchFamily="34" charset="0"/>
                <a:ea typeface="Raleway" pitchFamily="34" charset="-122"/>
                <a:cs typeface="Raleway" pitchFamily="34" charset="-120"/>
              </a:rPr>
              <a:t>Make 120 Qualifying Payments</a:t>
            </a:r>
            <a:endParaRPr lang="en-US" sz="1133"/>
          </a:p>
        </p:txBody>
      </p:sp>
      <p:sp>
        <p:nvSpPr>
          <p:cNvPr id="16" name="Text 13"/>
          <p:cNvSpPr/>
          <p:nvPr/>
        </p:nvSpPr>
        <p:spPr>
          <a:xfrm>
            <a:off x="5233492" y="3040856"/>
            <a:ext cx="3109715" cy="317699"/>
          </a:xfrm>
          <a:prstGeom prst="rect">
            <a:avLst/>
          </a:prstGeom>
          <a:noFill/>
          <a:ln/>
        </p:spPr>
        <p:txBody>
          <a:bodyPr wrap="square" lIns="0" tIns="0" rIns="0" bIns="0" rtlCol="0" anchor="t">
            <a:normAutofit/>
          </a:bodyPr>
          <a:lstStyle/>
          <a:p>
            <a:pPr>
              <a:lnSpc>
                <a:spcPct val="109000"/>
              </a:lnSpc>
            </a:pPr>
            <a:r>
              <a:rPr lang="en-US" sz="933">
                <a:solidFill>
                  <a:srgbClr val="3C3939"/>
                </a:solidFill>
                <a:latin typeface="Roboto" pitchFamily="34" charset="0"/>
                <a:ea typeface="Roboto" pitchFamily="34" charset="-122"/>
                <a:cs typeface="Roboto" pitchFamily="34" charset="-120"/>
              </a:rPr>
              <a:t>10 years of on-time monthly payments while working full-time for a qualifying federal employer</a:t>
            </a:r>
            <a:endParaRPr lang="en-US" sz="933"/>
          </a:p>
        </p:txBody>
      </p:sp>
      <p:sp>
        <p:nvSpPr>
          <p:cNvPr id="17" name="Text 14"/>
          <p:cNvSpPr/>
          <p:nvPr/>
        </p:nvSpPr>
        <p:spPr>
          <a:xfrm>
            <a:off x="8420695" y="2526110"/>
            <a:ext cx="242093" cy="151308"/>
          </a:xfrm>
          <a:prstGeom prst="rect">
            <a:avLst/>
          </a:prstGeom>
          <a:noFill/>
          <a:ln/>
        </p:spPr>
        <p:txBody>
          <a:bodyPr wrap="none" lIns="0" tIns="0" rIns="0" bIns="0" rtlCol="0" anchor="ctr"/>
          <a:lstStyle/>
          <a:p>
            <a:r>
              <a:rPr lang="en-US" sz="933">
                <a:solidFill>
                  <a:srgbClr val="3C3939"/>
                </a:solidFill>
                <a:latin typeface="Raleway Light" pitchFamily="34" charset="0"/>
                <a:ea typeface="Raleway Light" pitchFamily="34" charset="-122"/>
                <a:cs typeface="Raleway Light" pitchFamily="34" charset="-120"/>
              </a:rPr>
              <a:t>04</a:t>
            </a:r>
            <a:endParaRPr lang="en-US" sz="933"/>
          </a:p>
        </p:txBody>
      </p:sp>
      <p:sp>
        <p:nvSpPr>
          <p:cNvPr id="18" name="Shape 15"/>
          <p:cNvSpPr/>
          <p:nvPr/>
        </p:nvSpPr>
        <p:spPr>
          <a:xfrm>
            <a:off x="8420695" y="2719190"/>
            <a:ext cx="3109813" cy="12700"/>
          </a:xfrm>
          <a:prstGeom prst="rect">
            <a:avLst/>
          </a:prstGeom>
          <a:solidFill>
            <a:srgbClr val="1B1B27"/>
          </a:solidFill>
          <a:ln/>
        </p:spPr>
        <p:txBody>
          <a:bodyPr/>
          <a:lstStyle/>
          <a:p>
            <a:endParaRPr lang="en-US"/>
          </a:p>
        </p:txBody>
      </p:sp>
      <p:sp>
        <p:nvSpPr>
          <p:cNvPr id="19" name="Text 16"/>
          <p:cNvSpPr/>
          <p:nvPr/>
        </p:nvSpPr>
        <p:spPr>
          <a:xfrm>
            <a:off x="8420695" y="2805112"/>
            <a:ext cx="3109813" cy="189211"/>
          </a:xfrm>
          <a:prstGeom prst="rect">
            <a:avLst/>
          </a:prstGeom>
          <a:noFill/>
          <a:ln/>
        </p:spPr>
        <p:txBody>
          <a:bodyPr wrap="none" lIns="0" tIns="0" rIns="0" bIns="0" rtlCol="0" anchor="t"/>
          <a:lstStyle/>
          <a:p>
            <a:pPr>
              <a:lnSpc>
                <a:spcPct val="104000"/>
              </a:lnSpc>
            </a:pPr>
            <a:r>
              <a:rPr lang="en-US" sz="1133">
                <a:solidFill>
                  <a:srgbClr val="3C3939"/>
                </a:solidFill>
                <a:latin typeface="Raleway" pitchFamily="34" charset="0"/>
                <a:ea typeface="Raleway" pitchFamily="34" charset="-122"/>
                <a:cs typeface="Raleway" pitchFamily="34" charset="-120"/>
              </a:rPr>
              <a:t>Apply for Forgiveness</a:t>
            </a:r>
            <a:endParaRPr lang="en-US" sz="1133"/>
          </a:p>
        </p:txBody>
      </p:sp>
      <p:sp>
        <p:nvSpPr>
          <p:cNvPr id="20" name="Text 17"/>
          <p:cNvSpPr/>
          <p:nvPr/>
        </p:nvSpPr>
        <p:spPr>
          <a:xfrm>
            <a:off x="8420695" y="3040856"/>
            <a:ext cx="3109813" cy="317699"/>
          </a:xfrm>
          <a:prstGeom prst="rect">
            <a:avLst/>
          </a:prstGeom>
          <a:noFill/>
          <a:ln/>
        </p:spPr>
        <p:txBody>
          <a:bodyPr wrap="square" lIns="0" tIns="0" rIns="0" bIns="0" rtlCol="0" anchor="t">
            <a:normAutofit/>
          </a:bodyPr>
          <a:lstStyle/>
          <a:p>
            <a:pPr>
              <a:lnSpc>
                <a:spcPct val="109000"/>
              </a:lnSpc>
            </a:pPr>
            <a:r>
              <a:rPr lang="en-US" sz="933">
                <a:solidFill>
                  <a:srgbClr val="3C3939"/>
                </a:solidFill>
                <a:latin typeface="Roboto" pitchFamily="34" charset="0"/>
                <a:ea typeface="Roboto" pitchFamily="34" charset="-122"/>
                <a:cs typeface="Roboto" pitchFamily="34" charset="-120"/>
              </a:rPr>
              <a:t>After 120 payments, submit the PSLF Application — remaining balance is forgiven</a:t>
            </a:r>
            <a:endParaRPr lang="en-US" sz="933"/>
          </a:p>
        </p:txBody>
      </p:sp>
      <p:sp>
        <p:nvSpPr>
          <p:cNvPr id="21" name="Text 18"/>
          <p:cNvSpPr/>
          <p:nvPr/>
        </p:nvSpPr>
        <p:spPr>
          <a:xfrm>
            <a:off x="5233492" y="3526830"/>
            <a:ext cx="242093" cy="151308"/>
          </a:xfrm>
          <a:prstGeom prst="rect">
            <a:avLst/>
          </a:prstGeom>
          <a:noFill/>
          <a:ln/>
        </p:spPr>
        <p:txBody>
          <a:bodyPr wrap="none" lIns="0" tIns="0" rIns="0" bIns="0" rtlCol="0" anchor="ctr"/>
          <a:lstStyle/>
          <a:p>
            <a:r>
              <a:rPr lang="en-US" sz="933">
                <a:solidFill>
                  <a:srgbClr val="3C3939"/>
                </a:solidFill>
                <a:latin typeface="Raleway Light" pitchFamily="34" charset="0"/>
                <a:ea typeface="Raleway Light" pitchFamily="34" charset="-122"/>
                <a:cs typeface="Raleway Light" pitchFamily="34" charset="-120"/>
              </a:rPr>
              <a:t>05</a:t>
            </a:r>
            <a:endParaRPr lang="en-US" sz="933"/>
          </a:p>
        </p:txBody>
      </p:sp>
      <p:sp>
        <p:nvSpPr>
          <p:cNvPr id="22" name="Shape 19"/>
          <p:cNvSpPr/>
          <p:nvPr/>
        </p:nvSpPr>
        <p:spPr>
          <a:xfrm>
            <a:off x="5233493" y="3719910"/>
            <a:ext cx="6297017" cy="12700"/>
          </a:xfrm>
          <a:prstGeom prst="rect">
            <a:avLst/>
          </a:prstGeom>
          <a:solidFill>
            <a:srgbClr val="1B1B27"/>
          </a:solidFill>
          <a:ln/>
        </p:spPr>
        <p:txBody>
          <a:bodyPr/>
          <a:lstStyle/>
          <a:p>
            <a:endParaRPr lang="en-US"/>
          </a:p>
        </p:txBody>
      </p:sp>
      <p:sp>
        <p:nvSpPr>
          <p:cNvPr id="23" name="Text 20"/>
          <p:cNvSpPr/>
          <p:nvPr/>
        </p:nvSpPr>
        <p:spPr>
          <a:xfrm>
            <a:off x="5233493" y="3805833"/>
            <a:ext cx="6297017" cy="189211"/>
          </a:xfrm>
          <a:prstGeom prst="rect">
            <a:avLst/>
          </a:prstGeom>
          <a:noFill/>
          <a:ln/>
        </p:spPr>
        <p:txBody>
          <a:bodyPr wrap="none" lIns="0" tIns="0" rIns="0" bIns="0" rtlCol="0" anchor="t"/>
          <a:lstStyle/>
          <a:p>
            <a:pPr>
              <a:lnSpc>
                <a:spcPct val="104000"/>
              </a:lnSpc>
            </a:pPr>
            <a:r>
              <a:rPr lang="en-US" sz="1133">
                <a:solidFill>
                  <a:srgbClr val="3C3939"/>
                </a:solidFill>
                <a:latin typeface="Raleway" pitchFamily="34" charset="0"/>
                <a:ea typeface="Raleway" pitchFamily="34" charset="-122"/>
                <a:cs typeface="Raleway" pitchFamily="34" charset="-120"/>
              </a:rPr>
              <a:t>Zero Balance, Tax-Free</a:t>
            </a:r>
            <a:endParaRPr lang="en-US" sz="1133"/>
          </a:p>
        </p:txBody>
      </p:sp>
      <p:sp>
        <p:nvSpPr>
          <p:cNvPr id="24" name="Text 21"/>
          <p:cNvSpPr/>
          <p:nvPr/>
        </p:nvSpPr>
        <p:spPr>
          <a:xfrm>
            <a:off x="5233493" y="4041577"/>
            <a:ext cx="6297017" cy="158849"/>
          </a:xfrm>
          <a:prstGeom prst="rect">
            <a:avLst/>
          </a:prstGeom>
          <a:noFill/>
          <a:ln/>
        </p:spPr>
        <p:txBody>
          <a:bodyPr wrap="none" lIns="0" tIns="0" rIns="0" bIns="0" rtlCol="0" anchor="t"/>
          <a:lstStyle/>
          <a:p>
            <a:pPr>
              <a:lnSpc>
                <a:spcPct val="109000"/>
              </a:lnSpc>
            </a:pPr>
            <a:r>
              <a:rPr lang="en-US" sz="933">
                <a:solidFill>
                  <a:srgbClr val="3C3939"/>
                </a:solidFill>
                <a:latin typeface="Roboto" pitchFamily="34" charset="0"/>
                <a:ea typeface="Roboto" pitchFamily="34" charset="-122"/>
                <a:cs typeface="Roboto" pitchFamily="34" charset="-120"/>
              </a:rPr>
              <a:t>Unlike some forgiveness programs, PSLF forgiveness is NOT taxable income</a:t>
            </a:r>
            <a:endParaRPr lang="en-US" sz="933"/>
          </a:p>
        </p:txBody>
      </p:sp>
      <p:sp>
        <p:nvSpPr>
          <p:cNvPr id="25" name="Text 22"/>
          <p:cNvSpPr/>
          <p:nvPr/>
        </p:nvSpPr>
        <p:spPr>
          <a:xfrm>
            <a:off x="5233493" y="4407495"/>
            <a:ext cx="6297017" cy="302716"/>
          </a:xfrm>
          <a:prstGeom prst="rect">
            <a:avLst/>
          </a:prstGeom>
          <a:noFill/>
          <a:ln/>
        </p:spPr>
        <p:txBody>
          <a:bodyPr wrap="none" lIns="0" tIns="0" rIns="0" bIns="0" rtlCol="0" anchor="t"/>
          <a:lstStyle/>
          <a:p>
            <a:pPr>
              <a:lnSpc>
                <a:spcPct val="104000"/>
              </a:lnSpc>
            </a:pPr>
            <a:r>
              <a:rPr lang="en-US" sz="1867">
                <a:solidFill>
                  <a:srgbClr val="1B1B27"/>
                </a:solidFill>
                <a:latin typeface="Raleway" pitchFamily="34" charset="0"/>
                <a:ea typeface="Raleway" pitchFamily="34" charset="-122"/>
                <a:cs typeface="Raleway" pitchFamily="34" charset="-120"/>
              </a:rPr>
              <a:t>Key Details</a:t>
            </a:r>
            <a:endParaRPr lang="en-US" sz="1867"/>
          </a:p>
        </p:txBody>
      </p:sp>
      <p:sp>
        <p:nvSpPr>
          <p:cNvPr id="26" name="Text 23"/>
          <p:cNvSpPr/>
          <p:nvPr/>
        </p:nvSpPr>
        <p:spPr>
          <a:xfrm>
            <a:off x="5233493" y="4903985"/>
            <a:ext cx="3000871" cy="189211"/>
          </a:xfrm>
          <a:prstGeom prst="rect">
            <a:avLst/>
          </a:prstGeom>
          <a:noFill/>
          <a:ln/>
        </p:spPr>
        <p:txBody>
          <a:bodyPr wrap="none" lIns="0" tIns="0" rIns="0" bIns="0" rtlCol="0" anchor="t"/>
          <a:lstStyle/>
          <a:p>
            <a:pPr>
              <a:lnSpc>
                <a:spcPct val="104000"/>
              </a:lnSpc>
            </a:pPr>
            <a:r>
              <a:rPr lang="en-US" sz="1133">
                <a:solidFill>
                  <a:srgbClr val="1B1B27"/>
                </a:solidFill>
                <a:latin typeface="Raleway" pitchFamily="34" charset="0"/>
                <a:ea typeface="Raleway" pitchFamily="34" charset="-122"/>
                <a:cs typeface="Raleway" pitchFamily="34" charset="-120"/>
              </a:rPr>
              <a:t>What Loans Qualify</a:t>
            </a:r>
            <a:endParaRPr lang="en-US" sz="1133"/>
          </a:p>
        </p:txBody>
      </p:sp>
      <p:sp>
        <p:nvSpPr>
          <p:cNvPr id="27" name="Text 24"/>
          <p:cNvSpPr/>
          <p:nvPr/>
        </p:nvSpPr>
        <p:spPr>
          <a:xfrm>
            <a:off x="5233493" y="5170685"/>
            <a:ext cx="3000871" cy="689571"/>
          </a:xfrm>
          <a:prstGeom prst="rect">
            <a:avLst/>
          </a:prstGeom>
          <a:noFill/>
          <a:ln/>
        </p:spPr>
        <p:txBody>
          <a:bodyPr wrap="square" lIns="0" tIns="0" rIns="0" bIns="0" rtlCol="0" anchor="t">
            <a:normAutofit/>
          </a:bodyPr>
          <a:lstStyle/>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Federal Direct Loans only (not FFEL or Perkins — but these can be consolidated)</a:t>
            </a:r>
            <a:endParaRPr lang="en-US" sz="933"/>
          </a:p>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Graduate PLUS loans qualify</a:t>
            </a:r>
            <a:endParaRPr lang="en-US" sz="933"/>
          </a:p>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Private loans do NOT qualify</a:t>
            </a:r>
            <a:endParaRPr lang="en-US" sz="933"/>
          </a:p>
        </p:txBody>
      </p:sp>
      <p:sp>
        <p:nvSpPr>
          <p:cNvPr id="28" name="Text 25"/>
          <p:cNvSpPr/>
          <p:nvPr/>
        </p:nvSpPr>
        <p:spPr>
          <a:xfrm>
            <a:off x="8535989" y="4903985"/>
            <a:ext cx="3000871" cy="189211"/>
          </a:xfrm>
          <a:prstGeom prst="rect">
            <a:avLst/>
          </a:prstGeom>
          <a:noFill/>
          <a:ln/>
        </p:spPr>
        <p:txBody>
          <a:bodyPr wrap="none" lIns="0" tIns="0" rIns="0" bIns="0" rtlCol="0" anchor="t"/>
          <a:lstStyle/>
          <a:p>
            <a:pPr>
              <a:lnSpc>
                <a:spcPct val="104000"/>
              </a:lnSpc>
            </a:pPr>
            <a:r>
              <a:rPr lang="en-US" sz="1133">
                <a:solidFill>
                  <a:srgbClr val="1B1B27"/>
                </a:solidFill>
                <a:latin typeface="Raleway" pitchFamily="34" charset="0"/>
                <a:ea typeface="Raleway" pitchFamily="34" charset="-122"/>
                <a:cs typeface="Raleway" pitchFamily="34" charset="-120"/>
              </a:rPr>
              <a:t>Important Notes</a:t>
            </a:r>
            <a:endParaRPr lang="en-US" sz="1133"/>
          </a:p>
        </p:txBody>
      </p:sp>
      <p:sp>
        <p:nvSpPr>
          <p:cNvPr id="29" name="Text 26"/>
          <p:cNvSpPr/>
          <p:nvPr/>
        </p:nvSpPr>
        <p:spPr>
          <a:xfrm>
            <a:off x="8535989" y="5170686"/>
            <a:ext cx="3000871" cy="1034356"/>
          </a:xfrm>
          <a:prstGeom prst="rect">
            <a:avLst/>
          </a:prstGeom>
          <a:noFill/>
          <a:ln/>
        </p:spPr>
        <p:txBody>
          <a:bodyPr wrap="square" lIns="0" tIns="0" rIns="0" bIns="0" rtlCol="0" anchor="t">
            <a:normAutofit/>
          </a:bodyPr>
          <a:lstStyle/>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VA employment qualifies from Day 1</a:t>
            </a:r>
            <a:endParaRPr lang="en-US" sz="933"/>
          </a:p>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Residency years (as a VA employee) count toward PSLF</a:t>
            </a:r>
            <a:endParaRPr lang="en-US" sz="933"/>
          </a:p>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Part-time does not qualify — must be full-time (30+ hrs/week)</a:t>
            </a:r>
            <a:endParaRPr lang="en-US" sz="933"/>
          </a:p>
          <a:p>
            <a:pPr marL="189649" indent="-189649">
              <a:lnSpc>
                <a:spcPct val="109000"/>
              </a:lnSpc>
              <a:buSzPct val="100000"/>
              <a:buChar char="•"/>
            </a:pPr>
            <a:r>
              <a:rPr lang="en-US" sz="933">
                <a:solidFill>
                  <a:srgbClr val="3C3939"/>
                </a:solidFill>
                <a:latin typeface="Roboto" pitchFamily="34" charset="0"/>
                <a:ea typeface="Roboto" pitchFamily="34" charset="-122"/>
                <a:cs typeface="Roboto" pitchFamily="34" charset="-120"/>
              </a:rPr>
              <a:t>Visit </a:t>
            </a:r>
            <a:r>
              <a:rPr lang="en-US" sz="933" b="1" u="sng">
                <a:solidFill>
                  <a:srgbClr val="1B1B27"/>
                </a:solidFill>
                <a:latin typeface="Roboto Bold" pitchFamily="34" charset="0"/>
                <a:ea typeface="Roboto Bold" pitchFamily="34" charset="-122"/>
                <a:cs typeface="Roboto Bold" pitchFamily="34" charset="-120"/>
                <a:hlinkClick r:id="rId4">
                  <a:extLst>
                    <a:ext uri="{A12FA001-AC4F-418D-AE19-62706E023703}">
                      <ahyp:hlinkClr xmlns:ahyp="http://schemas.microsoft.com/office/drawing/2018/hyperlinkcolor" val="tx"/>
                    </a:ext>
                  </a:extLst>
                </a:hlinkClick>
              </a:rPr>
              <a:t>studentaid.gov/pslf</a:t>
            </a:r>
            <a:r>
              <a:rPr lang="en-US" sz="933">
                <a:solidFill>
                  <a:srgbClr val="3C3939"/>
                </a:solidFill>
                <a:latin typeface="Roboto" pitchFamily="34" charset="0"/>
                <a:ea typeface="Roboto" pitchFamily="34" charset="-122"/>
                <a:cs typeface="Roboto" pitchFamily="34" charset="-120"/>
              </a:rPr>
              <a:t> to track progress</a:t>
            </a:r>
            <a:endParaRPr lang="en-US" sz="933"/>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3" y="580430"/>
            <a:ext cx="6297017" cy="341412"/>
          </a:xfrm>
          <a:prstGeom prst="rect">
            <a:avLst/>
          </a:prstGeom>
          <a:noFill/>
          <a:ln/>
        </p:spPr>
        <p:txBody>
          <a:bodyPr wrap="none" lIns="0" tIns="0" rIns="0" bIns="0" rtlCol="0" anchor="t"/>
          <a:lstStyle/>
          <a:p>
            <a:pPr>
              <a:lnSpc>
                <a:spcPct val="104000"/>
              </a:lnSpc>
            </a:pPr>
            <a:r>
              <a:rPr lang="en-US" sz="2133">
                <a:solidFill>
                  <a:srgbClr val="1B1B27"/>
                </a:solidFill>
                <a:latin typeface="Raleway" pitchFamily="34" charset="0"/>
                <a:ea typeface="Raleway" pitchFamily="34" charset="-122"/>
                <a:cs typeface="Raleway" pitchFamily="34" charset="-120"/>
              </a:rPr>
              <a:t>Education Debt Reduction Program (EDRP)</a:t>
            </a:r>
            <a:endParaRPr lang="en-US" sz="2133"/>
          </a:p>
        </p:txBody>
      </p:sp>
      <p:sp>
        <p:nvSpPr>
          <p:cNvPr id="4" name="Text 1"/>
          <p:cNvSpPr/>
          <p:nvPr/>
        </p:nvSpPr>
        <p:spPr>
          <a:xfrm>
            <a:off x="661493" y="1016595"/>
            <a:ext cx="6906617" cy="137915"/>
          </a:xfrm>
          <a:prstGeom prst="rect">
            <a:avLst/>
          </a:prstGeom>
          <a:noFill/>
          <a:ln/>
        </p:spPr>
        <p:txBody>
          <a:bodyPr wrap="none" lIns="0" tIns="0" rIns="0" bIns="0" rtlCol="0" anchor="t"/>
          <a:lstStyle/>
          <a:p>
            <a:pPr>
              <a:lnSpc>
                <a:spcPct val="105000"/>
              </a:lnSpc>
            </a:pPr>
            <a:r>
              <a:rPr lang="en-US" sz="800">
                <a:solidFill>
                  <a:srgbClr val="3C3939"/>
                </a:solidFill>
                <a:latin typeface="Roboto" pitchFamily="34" charset="0"/>
                <a:ea typeface="Roboto" pitchFamily="34" charset="-122"/>
                <a:cs typeface="Roboto" pitchFamily="34" charset="-120"/>
              </a:rPr>
              <a:t>A VA-exclusive program that pays down your student loans directly — up to $200,000 over 5 years.</a:t>
            </a:r>
            <a:endParaRPr lang="en-US" sz="800"/>
          </a:p>
        </p:txBody>
      </p:sp>
      <p:sp>
        <p:nvSpPr>
          <p:cNvPr id="5" name="Text 2"/>
          <p:cNvSpPr/>
          <p:nvPr/>
        </p:nvSpPr>
        <p:spPr>
          <a:xfrm>
            <a:off x="661493" y="1280121"/>
            <a:ext cx="6297017" cy="360660"/>
          </a:xfrm>
          <a:prstGeom prst="rect">
            <a:avLst/>
          </a:prstGeom>
          <a:noFill/>
          <a:ln/>
        </p:spPr>
        <p:txBody>
          <a:bodyPr wrap="none" lIns="0" tIns="0" rIns="0" bIns="0" rtlCol="0" anchor="t"/>
          <a:lstStyle/>
          <a:p>
            <a:pPr algn="ctr">
              <a:lnSpc>
                <a:spcPct val="83000"/>
              </a:lnSpc>
            </a:pPr>
            <a:r>
              <a:rPr lang="en-US" sz="2800">
                <a:solidFill>
                  <a:srgbClr val="3C3939"/>
                </a:solidFill>
                <a:latin typeface="Raleway" pitchFamily="34" charset="0"/>
                <a:ea typeface="Raleway" pitchFamily="34" charset="-122"/>
                <a:cs typeface="Raleway" pitchFamily="34" charset="-120"/>
              </a:rPr>
              <a:t>$200K</a:t>
            </a:r>
            <a:endParaRPr lang="en-US" sz="2800"/>
          </a:p>
        </p:txBody>
      </p:sp>
      <p:sp>
        <p:nvSpPr>
          <p:cNvPr id="6" name="Text 3"/>
          <p:cNvSpPr/>
          <p:nvPr/>
        </p:nvSpPr>
        <p:spPr>
          <a:xfrm>
            <a:off x="661493" y="1742679"/>
            <a:ext cx="6297017" cy="170756"/>
          </a:xfrm>
          <a:prstGeom prst="rect">
            <a:avLst/>
          </a:prstGeom>
          <a:noFill/>
          <a:ln/>
        </p:spPr>
        <p:txBody>
          <a:bodyPr wrap="none" lIns="0" tIns="0" rIns="0" bIns="0" rtlCol="0" anchor="t"/>
          <a:lstStyle/>
          <a:p>
            <a:pPr algn="ctr">
              <a:lnSpc>
                <a:spcPct val="104000"/>
              </a:lnSpc>
            </a:pPr>
            <a:r>
              <a:rPr lang="en-US" sz="1067">
                <a:solidFill>
                  <a:srgbClr val="3C3939"/>
                </a:solidFill>
                <a:latin typeface="Raleway" pitchFamily="34" charset="0"/>
                <a:ea typeface="Raleway" pitchFamily="34" charset="-122"/>
                <a:cs typeface="Raleway" pitchFamily="34" charset="-120"/>
              </a:rPr>
              <a:t>Maximum Award</a:t>
            </a:r>
            <a:endParaRPr lang="en-US" sz="1067"/>
          </a:p>
        </p:txBody>
      </p:sp>
      <p:sp>
        <p:nvSpPr>
          <p:cNvPr id="7" name="Text 4"/>
          <p:cNvSpPr/>
          <p:nvPr/>
        </p:nvSpPr>
        <p:spPr>
          <a:xfrm>
            <a:off x="661493" y="1951335"/>
            <a:ext cx="6297017" cy="137915"/>
          </a:xfrm>
          <a:prstGeom prst="rect">
            <a:avLst/>
          </a:prstGeom>
          <a:noFill/>
          <a:ln/>
        </p:spPr>
        <p:txBody>
          <a:bodyPr wrap="none" lIns="0" tIns="0" rIns="0" bIns="0" rtlCol="0" anchor="t"/>
          <a:lstStyle/>
          <a:p>
            <a:pPr algn="ctr">
              <a:lnSpc>
                <a:spcPct val="105000"/>
              </a:lnSpc>
            </a:pPr>
            <a:r>
              <a:rPr lang="en-US" sz="800">
                <a:solidFill>
                  <a:srgbClr val="3C3939"/>
                </a:solidFill>
                <a:latin typeface="Roboto" pitchFamily="34" charset="0"/>
                <a:ea typeface="Roboto" pitchFamily="34" charset="-122"/>
                <a:cs typeface="Roboto" pitchFamily="34" charset="-120"/>
              </a:rPr>
              <a:t>Total lifetime benefit over 5 years of service</a:t>
            </a:r>
            <a:endParaRPr lang="en-US" sz="800"/>
          </a:p>
        </p:txBody>
      </p:sp>
      <p:sp>
        <p:nvSpPr>
          <p:cNvPr id="8" name="Text 5"/>
          <p:cNvSpPr/>
          <p:nvPr/>
        </p:nvSpPr>
        <p:spPr>
          <a:xfrm>
            <a:off x="661493" y="2270126"/>
            <a:ext cx="6297017" cy="360660"/>
          </a:xfrm>
          <a:prstGeom prst="rect">
            <a:avLst/>
          </a:prstGeom>
          <a:noFill/>
          <a:ln/>
        </p:spPr>
        <p:txBody>
          <a:bodyPr wrap="none" lIns="0" tIns="0" rIns="0" bIns="0" rtlCol="0" anchor="t"/>
          <a:lstStyle/>
          <a:p>
            <a:pPr algn="ctr">
              <a:lnSpc>
                <a:spcPct val="83000"/>
              </a:lnSpc>
            </a:pPr>
            <a:r>
              <a:rPr lang="en-US" sz="2800">
                <a:solidFill>
                  <a:srgbClr val="3C3939"/>
                </a:solidFill>
                <a:latin typeface="Raleway" pitchFamily="34" charset="0"/>
                <a:ea typeface="Raleway" pitchFamily="34" charset="-122"/>
                <a:cs typeface="Raleway" pitchFamily="34" charset="-120"/>
              </a:rPr>
              <a:t>$40K</a:t>
            </a:r>
            <a:endParaRPr lang="en-US" sz="2800"/>
          </a:p>
        </p:txBody>
      </p:sp>
      <p:sp>
        <p:nvSpPr>
          <p:cNvPr id="9" name="Text 6"/>
          <p:cNvSpPr/>
          <p:nvPr/>
        </p:nvSpPr>
        <p:spPr>
          <a:xfrm>
            <a:off x="661493" y="2732683"/>
            <a:ext cx="6297017" cy="170756"/>
          </a:xfrm>
          <a:prstGeom prst="rect">
            <a:avLst/>
          </a:prstGeom>
          <a:noFill/>
          <a:ln/>
        </p:spPr>
        <p:txBody>
          <a:bodyPr wrap="none" lIns="0" tIns="0" rIns="0" bIns="0" rtlCol="0" anchor="t"/>
          <a:lstStyle/>
          <a:p>
            <a:pPr algn="ctr">
              <a:lnSpc>
                <a:spcPct val="104000"/>
              </a:lnSpc>
            </a:pPr>
            <a:r>
              <a:rPr lang="en-US" sz="1067">
                <a:solidFill>
                  <a:srgbClr val="3C3939"/>
                </a:solidFill>
                <a:latin typeface="Raleway" pitchFamily="34" charset="0"/>
                <a:ea typeface="Raleway" pitchFamily="34" charset="-122"/>
                <a:cs typeface="Raleway" pitchFamily="34" charset="-120"/>
              </a:rPr>
              <a:t>Per Year</a:t>
            </a:r>
            <a:endParaRPr lang="en-US" sz="1067"/>
          </a:p>
        </p:txBody>
      </p:sp>
      <p:sp>
        <p:nvSpPr>
          <p:cNvPr id="10" name="Text 7"/>
          <p:cNvSpPr/>
          <p:nvPr/>
        </p:nvSpPr>
        <p:spPr>
          <a:xfrm>
            <a:off x="661493" y="2941340"/>
            <a:ext cx="6297017" cy="137915"/>
          </a:xfrm>
          <a:prstGeom prst="rect">
            <a:avLst/>
          </a:prstGeom>
          <a:noFill/>
          <a:ln/>
        </p:spPr>
        <p:txBody>
          <a:bodyPr wrap="none" lIns="0" tIns="0" rIns="0" bIns="0" rtlCol="0" anchor="t"/>
          <a:lstStyle/>
          <a:p>
            <a:pPr algn="ctr">
              <a:lnSpc>
                <a:spcPct val="105000"/>
              </a:lnSpc>
            </a:pPr>
            <a:r>
              <a:rPr lang="en-US" sz="800">
                <a:solidFill>
                  <a:srgbClr val="3C3939"/>
                </a:solidFill>
                <a:latin typeface="Roboto" pitchFamily="34" charset="0"/>
                <a:ea typeface="Roboto" pitchFamily="34" charset="-122"/>
                <a:cs typeface="Roboto" pitchFamily="34" charset="-120"/>
              </a:rPr>
              <a:t>Up to $40,000 annually paid directly toward your student loans</a:t>
            </a:r>
            <a:endParaRPr lang="en-US" sz="800"/>
          </a:p>
        </p:txBody>
      </p:sp>
      <p:sp>
        <p:nvSpPr>
          <p:cNvPr id="11" name="Text 8"/>
          <p:cNvSpPr/>
          <p:nvPr/>
        </p:nvSpPr>
        <p:spPr>
          <a:xfrm>
            <a:off x="661493" y="3260130"/>
            <a:ext cx="6297017" cy="360660"/>
          </a:xfrm>
          <a:prstGeom prst="rect">
            <a:avLst/>
          </a:prstGeom>
          <a:noFill/>
          <a:ln/>
        </p:spPr>
        <p:txBody>
          <a:bodyPr wrap="none" lIns="0" tIns="0" rIns="0" bIns="0" rtlCol="0" anchor="t"/>
          <a:lstStyle/>
          <a:p>
            <a:pPr algn="ctr">
              <a:lnSpc>
                <a:spcPct val="83000"/>
              </a:lnSpc>
            </a:pPr>
            <a:r>
              <a:rPr lang="en-US" sz="2800">
                <a:solidFill>
                  <a:srgbClr val="3C3939"/>
                </a:solidFill>
                <a:latin typeface="Raleway" pitchFamily="34" charset="0"/>
                <a:ea typeface="Raleway" pitchFamily="34" charset="-122"/>
                <a:cs typeface="Raleway" pitchFamily="34" charset="-120"/>
              </a:rPr>
              <a:t>5 Yrs</a:t>
            </a:r>
            <a:endParaRPr lang="en-US" sz="2800"/>
          </a:p>
        </p:txBody>
      </p:sp>
      <p:sp>
        <p:nvSpPr>
          <p:cNvPr id="12" name="Text 9"/>
          <p:cNvSpPr/>
          <p:nvPr/>
        </p:nvSpPr>
        <p:spPr>
          <a:xfrm>
            <a:off x="661493" y="3722689"/>
            <a:ext cx="6297017" cy="170756"/>
          </a:xfrm>
          <a:prstGeom prst="rect">
            <a:avLst/>
          </a:prstGeom>
          <a:noFill/>
          <a:ln/>
        </p:spPr>
        <p:txBody>
          <a:bodyPr wrap="none" lIns="0" tIns="0" rIns="0" bIns="0" rtlCol="0" anchor="t"/>
          <a:lstStyle/>
          <a:p>
            <a:pPr algn="ctr">
              <a:lnSpc>
                <a:spcPct val="104000"/>
              </a:lnSpc>
            </a:pPr>
            <a:r>
              <a:rPr lang="en-US" sz="1067">
                <a:solidFill>
                  <a:srgbClr val="3C3939"/>
                </a:solidFill>
                <a:latin typeface="Raleway" pitchFamily="34" charset="0"/>
                <a:ea typeface="Raleway" pitchFamily="34" charset="-122"/>
                <a:cs typeface="Raleway" pitchFamily="34" charset="-120"/>
              </a:rPr>
              <a:t>Service Commitment</a:t>
            </a:r>
            <a:endParaRPr lang="en-US" sz="1067"/>
          </a:p>
        </p:txBody>
      </p:sp>
      <p:sp>
        <p:nvSpPr>
          <p:cNvPr id="13" name="Text 10"/>
          <p:cNvSpPr/>
          <p:nvPr/>
        </p:nvSpPr>
        <p:spPr>
          <a:xfrm>
            <a:off x="661493" y="3931344"/>
            <a:ext cx="6297017" cy="137915"/>
          </a:xfrm>
          <a:prstGeom prst="rect">
            <a:avLst/>
          </a:prstGeom>
          <a:noFill/>
          <a:ln/>
        </p:spPr>
        <p:txBody>
          <a:bodyPr wrap="none" lIns="0" tIns="0" rIns="0" bIns="0" rtlCol="0" anchor="t"/>
          <a:lstStyle/>
          <a:p>
            <a:pPr algn="ctr">
              <a:lnSpc>
                <a:spcPct val="105000"/>
              </a:lnSpc>
            </a:pPr>
            <a:r>
              <a:rPr lang="en-US" sz="800">
                <a:solidFill>
                  <a:srgbClr val="3C3939"/>
                </a:solidFill>
                <a:latin typeface="Roboto" pitchFamily="34" charset="0"/>
                <a:ea typeface="Roboto" pitchFamily="34" charset="-122"/>
                <a:cs typeface="Roboto" pitchFamily="34" charset="-120"/>
              </a:rPr>
              <a:t>Must remain in the qualifying VA position for the award period</a:t>
            </a:r>
            <a:endParaRPr lang="en-US" sz="800"/>
          </a:p>
        </p:txBody>
      </p:sp>
      <p:sp>
        <p:nvSpPr>
          <p:cNvPr id="14" name="Text 11"/>
          <p:cNvSpPr/>
          <p:nvPr/>
        </p:nvSpPr>
        <p:spPr>
          <a:xfrm>
            <a:off x="661493" y="4203403"/>
            <a:ext cx="3015257" cy="170756"/>
          </a:xfrm>
          <a:prstGeom prst="rect">
            <a:avLst/>
          </a:prstGeom>
          <a:noFill/>
          <a:ln/>
        </p:spPr>
        <p:txBody>
          <a:bodyPr wrap="none" lIns="0" tIns="0" rIns="0" bIns="0" rtlCol="0" anchor="t"/>
          <a:lstStyle/>
          <a:p>
            <a:pPr>
              <a:lnSpc>
                <a:spcPct val="104000"/>
              </a:lnSpc>
            </a:pPr>
            <a:r>
              <a:rPr lang="en-US" sz="1067">
                <a:solidFill>
                  <a:srgbClr val="1B1B27"/>
                </a:solidFill>
                <a:latin typeface="Raleway" pitchFamily="34" charset="0"/>
                <a:ea typeface="Raleway" pitchFamily="34" charset="-122"/>
                <a:cs typeface="Raleway" pitchFamily="34" charset="-120"/>
              </a:rPr>
              <a:t>How It Works</a:t>
            </a:r>
            <a:endParaRPr lang="en-US" sz="1067"/>
          </a:p>
        </p:txBody>
      </p:sp>
      <p:sp>
        <p:nvSpPr>
          <p:cNvPr id="15" name="Text 12"/>
          <p:cNvSpPr/>
          <p:nvPr/>
        </p:nvSpPr>
        <p:spPr>
          <a:xfrm>
            <a:off x="661493" y="4437262"/>
            <a:ext cx="3015257" cy="1329333"/>
          </a:xfrm>
          <a:prstGeom prst="rect">
            <a:avLst/>
          </a:prstGeom>
          <a:noFill/>
          <a:ln/>
        </p:spPr>
        <p:txBody>
          <a:bodyPr wrap="square" lIns="0" tIns="0" rIns="0" bIns="0" rtlCol="0" anchor="t">
            <a:normAutofit/>
          </a:bodyPr>
          <a:lstStyle/>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Available for hard-to-fill VA clinical positions — not all positions qualify</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Negotiated at time of hire — ask about EDRP eligibility before accepting an offer</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Payments made directly to your loan servicer on your behalf</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Taxable benefit — factor this into your financial planning</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Can be combined with PSLF for maximum debt elimination</a:t>
            </a:r>
            <a:endParaRPr lang="en-US" sz="800"/>
          </a:p>
        </p:txBody>
      </p:sp>
      <p:sp>
        <p:nvSpPr>
          <p:cNvPr id="16" name="Text 13"/>
          <p:cNvSpPr/>
          <p:nvPr/>
        </p:nvSpPr>
        <p:spPr>
          <a:xfrm>
            <a:off x="3949602" y="4203403"/>
            <a:ext cx="3015257" cy="170756"/>
          </a:xfrm>
          <a:prstGeom prst="rect">
            <a:avLst/>
          </a:prstGeom>
          <a:noFill/>
          <a:ln/>
        </p:spPr>
        <p:txBody>
          <a:bodyPr wrap="none" lIns="0" tIns="0" rIns="0" bIns="0" rtlCol="0" anchor="t"/>
          <a:lstStyle/>
          <a:p>
            <a:pPr>
              <a:lnSpc>
                <a:spcPct val="104000"/>
              </a:lnSpc>
            </a:pPr>
            <a:r>
              <a:rPr lang="en-US" sz="1067">
                <a:solidFill>
                  <a:srgbClr val="1B1B27"/>
                </a:solidFill>
                <a:latin typeface="Raleway" pitchFamily="34" charset="0"/>
                <a:ea typeface="Raleway" pitchFamily="34" charset="-122"/>
                <a:cs typeface="Raleway" pitchFamily="34" charset="-120"/>
              </a:rPr>
              <a:t>How to Pursue It</a:t>
            </a:r>
            <a:endParaRPr lang="en-US" sz="1067"/>
          </a:p>
        </p:txBody>
      </p:sp>
      <p:sp>
        <p:nvSpPr>
          <p:cNvPr id="17" name="Text 14"/>
          <p:cNvSpPr/>
          <p:nvPr/>
        </p:nvSpPr>
        <p:spPr>
          <a:xfrm>
            <a:off x="3949602" y="4437261"/>
            <a:ext cx="3015257" cy="1169392"/>
          </a:xfrm>
          <a:prstGeom prst="rect">
            <a:avLst/>
          </a:prstGeom>
          <a:noFill/>
          <a:ln/>
        </p:spPr>
        <p:txBody>
          <a:bodyPr wrap="square" lIns="0" tIns="0" rIns="0" bIns="0" rtlCol="0" anchor="t">
            <a:normAutofit/>
          </a:bodyPr>
          <a:lstStyle/>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When applying for VA positions, look for EDRP-eligible job postings on USAJobs.gov</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Ask the hiring manager or HR: "Is this position EDRP-eligible?"</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Work with your VA HR office to complete the EDRP application after hire</a:t>
            </a:r>
            <a:endParaRPr lang="en-US" sz="800"/>
          </a:p>
          <a:p>
            <a:pPr marL="162556" indent="-162556">
              <a:lnSpc>
                <a:spcPct val="105000"/>
              </a:lnSpc>
              <a:buSzPct val="100000"/>
              <a:buChar char="•"/>
            </a:pPr>
            <a:r>
              <a:rPr lang="en-US" sz="800">
                <a:solidFill>
                  <a:srgbClr val="3C3939"/>
                </a:solidFill>
                <a:latin typeface="Roboto" pitchFamily="34" charset="0"/>
                <a:ea typeface="Roboto" pitchFamily="34" charset="-122"/>
                <a:cs typeface="Roboto" pitchFamily="34" charset="-120"/>
              </a:rPr>
              <a:t>Consult a student loan advisor to model PSLF + EDRP combined impact</a:t>
            </a:r>
            <a:endParaRPr lang="en-US" sz="800"/>
          </a:p>
        </p:txBody>
      </p:sp>
      <p:sp>
        <p:nvSpPr>
          <p:cNvPr id="18" name="Shape 15"/>
          <p:cNvSpPr/>
          <p:nvPr/>
        </p:nvSpPr>
        <p:spPr>
          <a:xfrm>
            <a:off x="661493" y="5859662"/>
            <a:ext cx="12700" cy="417909"/>
          </a:xfrm>
          <a:prstGeom prst="roundRect">
            <a:avLst>
              <a:gd name="adj" fmla="val 60000"/>
            </a:avLst>
          </a:prstGeom>
          <a:solidFill>
            <a:srgbClr val="1B1B27"/>
          </a:solidFill>
          <a:ln/>
        </p:spPr>
        <p:txBody>
          <a:bodyPr/>
          <a:lstStyle/>
          <a:p>
            <a:endParaRPr lang="en-US"/>
          </a:p>
        </p:txBody>
      </p:sp>
      <p:sp>
        <p:nvSpPr>
          <p:cNvPr id="19" name="Text 16"/>
          <p:cNvSpPr/>
          <p:nvPr/>
        </p:nvSpPr>
        <p:spPr>
          <a:xfrm>
            <a:off x="825402" y="5930702"/>
            <a:ext cx="6133108" cy="275828"/>
          </a:xfrm>
          <a:prstGeom prst="rect">
            <a:avLst/>
          </a:prstGeom>
          <a:noFill/>
          <a:ln/>
        </p:spPr>
        <p:txBody>
          <a:bodyPr wrap="square" lIns="0" tIns="0" rIns="0" bIns="0" rtlCol="0" anchor="t">
            <a:normAutofit/>
          </a:bodyPr>
          <a:lstStyle/>
          <a:p>
            <a:pPr>
              <a:lnSpc>
                <a:spcPct val="105000"/>
              </a:lnSpc>
            </a:pPr>
            <a:r>
              <a:rPr lang="en-US" sz="800" b="1">
                <a:solidFill>
                  <a:srgbClr val="3C3939"/>
                </a:solidFill>
                <a:latin typeface="Roboto Bold" pitchFamily="34" charset="0"/>
                <a:ea typeface="Roboto Bold" pitchFamily="34" charset="-122"/>
                <a:cs typeface="Roboto Bold" pitchFamily="34" charset="-120"/>
              </a:rPr>
              <a:t>PSLF + EDRP combined: A chiropractor with $200K in loans could have their entire debt eliminated — EDRP pays it down, PSLF forgives the rest.</a:t>
            </a:r>
            <a:endParaRPr lang="en-US" sz="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3" y="556121"/>
            <a:ext cx="6297017" cy="1181299"/>
          </a:xfrm>
          <a:prstGeom prst="rect">
            <a:avLst/>
          </a:prstGeom>
          <a:noFill/>
          <a:ln/>
        </p:spPr>
        <p:txBody>
          <a:bodyPr wrap="square" lIns="0" tIns="0" rIns="0" bIns="0" rtlCol="0" anchor="t">
            <a:normAutofit/>
          </a:bodyPr>
          <a:lstStyle/>
          <a:p>
            <a:pPr>
              <a:lnSpc>
                <a:spcPct val="104000"/>
              </a:lnSpc>
            </a:pPr>
            <a:r>
              <a:rPr lang="en-US" sz="3667">
                <a:solidFill>
                  <a:srgbClr val="1B1B27"/>
                </a:solidFill>
                <a:latin typeface="Raleway" pitchFamily="34" charset="0"/>
                <a:ea typeface="Raleway" pitchFamily="34" charset="-122"/>
                <a:cs typeface="Raleway" pitchFamily="34" charset="-120"/>
              </a:rPr>
              <a:t>Work/Life Balance &amp; Benefits</a:t>
            </a:r>
            <a:endParaRPr lang="en-US" sz="3667"/>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92" y="2020888"/>
            <a:ext cx="472480" cy="472480"/>
          </a:xfrm>
          <a:prstGeom prst="rect">
            <a:avLst/>
          </a:prstGeom>
        </p:spPr>
      </p:pic>
      <p:sp>
        <p:nvSpPr>
          <p:cNvPr id="5" name="Text 1"/>
          <p:cNvSpPr/>
          <p:nvPr/>
        </p:nvSpPr>
        <p:spPr>
          <a:xfrm>
            <a:off x="1370212" y="2020888"/>
            <a:ext cx="5588297"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Generous Time Off</a:t>
            </a:r>
            <a:endParaRPr lang="en-US"/>
          </a:p>
        </p:txBody>
      </p:sp>
      <p:sp>
        <p:nvSpPr>
          <p:cNvPr id="6" name="Text 2"/>
          <p:cNvSpPr/>
          <p:nvPr/>
        </p:nvSpPr>
        <p:spPr>
          <a:xfrm>
            <a:off x="1370212" y="2429569"/>
            <a:ext cx="5588297"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26 vacation days + 13 sick days + 11 federal holidays annually</a:t>
            </a:r>
            <a:endParaRPr lang="en-US" sz="1467"/>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2" y="3110012"/>
            <a:ext cx="472480" cy="472480"/>
          </a:xfrm>
          <a:prstGeom prst="rect">
            <a:avLst/>
          </a:prstGeom>
        </p:spPr>
      </p:pic>
      <p:sp>
        <p:nvSpPr>
          <p:cNvPr id="8" name="Text 3"/>
          <p:cNvSpPr/>
          <p:nvPr/>
        </p:nvSpPr>
        <p:spPr>
          <a:xfrm>
            <a:off x="1370212" y="3110012"/>
            <a:ext cx="5588297"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Family Leave</a:t>
            </a:r>
            <a:endParaRPr lang="en-US"/>
          </a:p>
        </p:txBody>
      </p:sp>
      <p:sp>
        <p:nvSpPr>
          <p:cNvPr id="9" name="Text 4"/>
          <p:cNvSpPr/>
          <p:nvPr/>
        </p:nvSpPr>
        <p:spPr>
          <a:xfrm>
            <a:off x="1370212" y="3518693"/>
            <a:ext cx="5588297"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Up to 12 weeks paid parental leave; full FMLA protections</a:t>
            </a:r>
            <a:endParaRPr lang="en-US" sz="1467"/>
          </a:p>
        </p:txBody>
      </p:sp>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92" y="4199136"/>
            <a:ext cx="472480" cy="472480"/>
          </a:xfrm>
          <a:prstGeom prst="rect">
            <a:avLst/>
          </a:prstGeom>
        </p:spPr>
      </p:pic>
      <p:sp>
        <p:nvSpPr>
          <p:cNvPr id="11" name="Text 5"/>
          <p:cNvSpPr/>
          <p:nvPr/>
        </p:nvSpPr>
        <p:spPr>
          <a:xfrm>
            <a:off x="1370212" y="4199136"/>
            <a:ext cx="5588297"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Insurance &amp; Liability</a:t>
            </a:r>
            <a:endParaRPr lang="en-US"/>
          </a:p>
        </p:txBody>
      </p:sp>
      <p:sp>
        <p:nvSpPr>
          <p:cNvPr id="12" name="Text 6"/>
          <p:cNvSpPr/>
          <p:nvPr/>
        </p:nvSpPr>
        <p:spPr>
          <a:xfrm>
            <a:off x="1370212" y="4607818"/>
            <a:ext cx="5588297" cy="604837"/>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Federal health &amp; life insurance (VA pays up to 75% of premiums); federal liability protection — no private malpractice needed</a:t>
            </a:r>
            <a:endParaRPr lang="en-US" sz="1467"/>
          </a:p>
        </p:txBody>
      </p:sp>
      <p:pic>
        <p:nvPicPr>
          <p:cNvPr id="13"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1492" y="5590679"/>
            <a:ext cx="472480" cy="472480"/>
          </a:xfrm>
          <a:prstGeom prst="rect">
            <a:avLst/>
          </a:prstGeom>
        </p:spPr>
      </p:pic>
      <p:sp>
        <p:nvSpPr>
          <p:cNvPr id="14" name="Text 7"/>
          <p:cNvSpPr/>
          <p:nvPr/>
        </p:nvSpPr>
        <p:spPr>
          <a:xfrm>
            <a:off x="1370212" y="5590679"/>
            <a:ext cx="5588297"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Flexible Scheduling</a:t>
            </a:r>
            <a:endParaRPr lang="en-US"/>
          </a:p>
        </p:txBody>
      </p:sp>
      <p:sp>
        <p:nvSpPr>
          <p:cNvPr id="15" name="Text 8"/>
          <p:cNvSpPr/>
          <p:nvPr/>
        </p:nvSpPr>
        <p:spPr>
          <a:xfrm>
            <a:off x="1370212" y="5999361"/>
            <a:ext cx="5588297"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Potential for alternate work schedules to support your lifestyle</a:t>
            </a:r>
            <a:endParaRPr lang="en-US" sz="1467"/>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519807"/>
            <a:ext cx="10869017" cy="295275"/>
          </a:xfrm>
          <a:prstGeom prst="rect">
            <a:avLst/>
          </a:prstGeom>
          <a:noFill/>
          <a:ln/>
        </p:spPr>
        <p:txBody>
          <a:bodyPr wrap="none" lIns="0" tIns="0" rIns="0" bIns="0" rtlCol="0" anchor="t"/>
          <a:lstStyle/>
          <a:p>
            <a:pPr>
              <a:lnSpc>
                <a:spcPct val="104000"/>
              </a:lnSpc>
            </a:pPr>
            <a:r>
              <a:rPr lang="en-US" sz="3000">
                <a:solidFill>
                  <a:srgbClr val="1B1B27"/>
                </a:solidFill>
                <a:latin typeface="Raleway" pitchFamily="34" charset="0"/>
                <a:ea typeface="Raleway" pitchFamily="34" charset="-122"/>
                <a:cs typeface="Raleway" pitchFamily="34" charset="-120"/>
              </a:rPr>
              <a:t>Career Growth Pathways</a:t>
            </a:r>
            <a:endParaRPr lang="en-US" sz="3000"/>
          </a:p>
        </p:txBody>
      </p:sp>
      <p:pic>
        <p:nvPicPr>
          <p:cNvPr id="3" name="Image 0" descr="preencoded.png"/>
          <p:cNvPicPr>
            <a:picLocks noChangeAspect="1"/>
          </p:cNvPicPr>
          <p:nvPr/>
        </p:nvPicPr>
        <p:blipFill>
          <a:blip r:embed="rId3"/>
          <a:stretch>
            <a:fillRect/>
          </a:stretch>
        </p:blipFill>
        <p:spPr>
          <a:xfrm>
            <a:off x="2125859" y="498627"/>
            <a:ext cx="7940179" cy="5402064"/>
          </a:xfrm>
          <a:prstGeom prst="rect">
            <a:avLst/>
          </a:prstGeom>
        </p:spPr>
      </p:pic>
      <p:sp>
        <p:nvSpPr>
          <p:cNvPr id="4" name="Text 1"/>
          <p:cNvSpPr/>
          <p:nvPr/>
        </p:nvSpPr>
        <p:spPr>
          <a:xfrm>
            <a:off x="2361784" y="4811354"/>
            <a:ext cx="1641217" cy="611380"/>
          </a:xfrm>
          <a:prstGeom prst="rect">
            <a:avLst/>
          </a:prstGeom>
          <a:noFill/>
          <a:ln/>
        </p:spPr>
        <p:txBody>
          <a:bodyPr wrap="square" lIns="0" tIns="0" rIns="0" bIns="0" rtlCol="0" anchor="t">
            <a:normAutofit/>
          </a:bodyPr>
          <a:lstStyle/>
          <a:p>
            <a:pPr algn="ctr">
              <a:lnSpc>
                <a:spcPct val="104000"/>
              </a:lnSpc>
            </a:pPr>
            <a:r>
              <a:rPr lang="en-US" sz="1867">
                <a:solidFill>
                  <a:srgbClr val="FFFFFF"/>
                </a:solidFill>
                <a:latin typeface="Raleway" pitchFamily="34" charset="0"/>
                <a:ea typeface="Raleway" pitchFamily="34" charset="-122"/>
                <a:cs typeface="Raleway" pitchFamily="34" charset="-120"/>
              </a:rPr>
              <a:t>Staff Chiropractor</a:t>
            </a:r>
            <a:endParaRPr lang="en-US" sz="1867"/>
          </a:p>
        </p:txBody>
      </p:sp>
      <p:sp>
        <p:nvSpPr>
          <p:cNvPr id="5" name="Text 2"/>
          <p:cNvSpPr/>
          <p:nvPr/>
        </p:nvSpPr>
        <p:spPr>
          <a:xfrm>
            <a:off x="4307502" y="4453357"/>
            <a:ext cx="1641217" cy="305691"/>
          </a:xfrm>
          <a:prstGeom prst="rect">
            <a:avLst/>
          </a:prstGeom>
          <a:noFill/>
          <a:ln/>
        </p:spPr>
        <p:txBody>
          <a:bodyPr wrap="none" lIns="0" tIns="0" rIns="0" bIns="0" rtlCol="0" anchor="t"/>
          <a:lstStyle/>
          <a:p>
            <a:pPr algn="ctr">
              <a:lnSpc>
                <a:spcPct val="104000"/>
              </a:lnSpc>
            </a:pPr>
            <a:r>
              <a:rPr lang="en-US" sz="1867">
                <a:solidFill>
                  <a:srgbClr val="FFFFFF"/>
                </a:solidFill>
                <a:latin typeface="Raleway" pitchFamily="34" charset="0"/>
                <a:ea typeface="Raleway" pitchFamily="34" charset="-122"/>
                <a:cs typeface="Raleway" pitchFamily="34" charset="-120"/>
              </a:rPr>
              <a:t>Clinical Lead</a:t>
            </a:r>
            <a:endParaRPr lang="en-US" sz="1867"/>
          </a:p>
        </p:txBody>
      </p:sp>
      <p:sp>
        <p:nvSpPr>
          <p:cNvPr id="6" name="Text 3"/>
          <p:cNvSpPr/>
          <p:nvPr/>
        </p:nvSpPr>
        <p:spPr>
          <a:xfrm>
            <a:off x="6242181" y="3789670"/>
            <a:ext cx="1641217" cy="611380"/>
          </a:xfrm>
          <a:prstGeom prst="rect">
            <a:avLst/>
          </a:prstGeom>
          <a:noFill/>
          <a:ln/>
        </p:spPr>
        <p:txBody>
          <a:bodyPr wrap="square" lIns="0" tIns="0" rIns="0" bIns="0" rtlCol="0" anchor="t">
            <a:normAutofit/>
          </a:bodyPr>
          <a:lstStyle/>
          <a:p>
            <a:pPr algn="ctr">
              <a:lnSpc>
                <a:spcPct val="104000"/>
              </a:lnSpc>
            </a:pPr>
            <a:r>
              <a:rPr lang="en-US" sz="1867">
                <a:solidFill>
                  <a:srgbClr val="FFFFFF"/>
                </a:solidFill>
                <a:latin typeface="Raleway" pitchFamily="34" charset="0"/>
                <a:ea typeface="Raleway" pitchFamily="34" charset="-122"/>
                <a:cs typeface="Raleway" pitchFamily="34" charset="-120"/>
              </a:rPr>
              <a:t>Residency Director</a:t>
            </a:r>
            <a:endParaRPr lang="en-US" sz="1867"/>
          </a:p>
        </p:txBody>
      </p:sp>
      <p:sp>
        <p:nvSpPr>
          <p:cNvPr id="7" name="Text 4"/>
          <p:cNvSpPr/>
          <p:nvPr/>
        </p:nvSpPr>
        <p:spPr>
          <a:xfrm>
            <a:off x="8165821" y="3431672"/>
            <a:ext cx="1641216" cy="305691"/>
          </a:xfrm>
          <a:prstGeom prst="rect">
            <a:avLst/>
          </a:prstGeom>
          <a:noFill/>
          <a:ln/>
        </p:spPr>
        <p:txBody>
          <a:bodyPr wrap="none" lIns="0" tIns="0" rIns="0" bIns="0" rtlCol="0" anchor="t"/>
          <a:lstStyle/>
          <a:p>
            <a:pPr algn="ctr">
              <a:lnSpc>
                <a:spcPct val="104000"/>
              </a:lnSpc>
            </a:pPr>
            <a:r>
              <a:rPr lang="en-US" sz="1867">
                <a:solidFill>
                  <a:srgbClr val="FFFFFF"/>
                </a:solidFill>
                <a:latin typeface="Raleway" pitchFamily="34" charset="0"/>
                <a:ea typeface="Raleway" pitchFamily="34" charset="-122"/>
                <a:cs typeface="Raleway" pitchFamily="34" charset="-120"/>
              </a:rPr>
              <a:t>Section Chief</a:t>
            </a:r>
            <a:endParaRPr lang="en-US" sz="1867"/>
          </a:p>
        </p:txBody>
      </p:sp>
      <p:sp>
        <p:nvSpPr>
          <p:cNvPr id="8" name="Text 5"/>
          <p:cNvSpPr/>
          <p:nvPr/>
        </p:nvSpPr>
        <p:spPr>
          <a:xfrm>
            <a:off x="356691" y="6008392"/>
            <a:ext cx="11478617" cy="441402"/>
          </a:xfrm>
          <a:prstGeom prst="rect">
            <a:avLst/>
          </a:prstGeom>
          <a:noFill/>
          <a:ln/>
        </p:spPr>
        <p:txBody>
          <a:bodyPr wrap="none" lIns="0" tIns="0" rIns="0" bIns="0" rtlCol="0" anchor="t"/>
          <a:lstStyle/>
          <a:p>
            <a:pPr algn="ctr"/>
            <a:r>
              <a:rPr lang="en-US" sz="2000">
                <a:solidFill>
                  <a:srgbClr val="3C3939"/>
                </a:solidFill>
                <a:latin typeface="Roboto" pitchFamily="34" charset="0"/>
                <a:ea typeface="Roboto" pitchFamily="34" charset="-122"/>
                <a:cs typeface="Roboto" pitchFamily="34" charset="-120"/>
              </a:rPr>
              <a:t>With over </a:t>
            </a:r>
            <a:r>
              <a:rPr lang="en-US" sz="2000" b="1">
                <a:solidFill>
                  <a:srgbClr val="3C3939"/>
                </a:solidFill>
                <a:latin typeface="Roboto Bold" pitchFamily="34" charset="0"/>
                <a:ea typeface="Roboto Bold" pitchFamily="34" charset="-122"/>
                <a:cs typeface="Roboto Bold" pitchFamily="34" charset="-120"/>
              </a:rPr>
              <a:t>1,200 VA locations nationwide</a:t>
            </a:r>
            <a:r>
              <a:rPr lang="en-US" sz="2000">
                <a:solidFill>
                  <a:srgbClr val="3C3939"/>
                </a:solidFill>
                <a:latin typeface="Roboto" pitchFamily="34" charset="0"/>
                <a:ea typeface="Roboto" pitchFamily="34" charset="-122"/>
                <a:cs typeface="Roboto" pitchFamily="34" charset="-120"/>
              </a:rPr>
              <a:t>, career mobility spans all 50 states </a:t>
            </a:r>
          </a:p>
          <a:p>
            <a:pPr algn="ctr"/>
            <a:r>
              <a:rPr lang="en-US" sz="2000">
                <a:solidFill>
                  <a:srgbClr val="3C3939"/>
                </a:solidFill>
                <a:latin typeface="Roboto" pitchFamily="34" charset="0"/>
                <a:ea typeface="Roboto" pitchFamily="34" charset="-122"/>
                <a:cs typeface="Roboto" pitchFamily="34" charset="-120"/>
              </a:rPr>
              <a:t>— research, leadership, and academic tracks are all within reach.</a:t>
            </a:r>
            <a:endParaRPr lang="en-US"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Shape 0"/>
          <p:cNvSpPr/>
          <p:nvPr/>
        </p:nvSpPr>
        <p:spPr>
          <a:xfrm>
            <a:off x="5233492" y="1988244"/>
            <a:ext cx="1019869"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5346899" y="2044899"/>
            <a:ext cx="1402656"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CHAPTER 5</a:t>
            </a:r>
            <a:endParaRPr lang="en-US" sz="1133"/>
          </a:p>
        </p:txBody>
      </p:sp>
      <p:sp>
        <p:nvSpPr>
          <p:cNvPr id="5" name="Text 2"/>
          <p:cNvSpPr/>
          <p:nvPr/>
        </p:nvSpPr>
        <p:spPr>
          <a:xfrm>
            <a:off x="5233493" y="2350988"/>
            <a:ext cx="6297017" cy="1630363"/>
          </a:xfrm>
          <a:prstGeom prst="rect">
            <a:avLst/>
          </a:prstGeom>
          <a:noFill/>
          <a:ln/>
        </p:spPr>
        <p:txBody>
          <a:bodyPr wrap="square" lIns="0" tIns="0" rIns="0" bIns="0" rtlCol="0" anchor="t">
            <a:normAutofit/>
          </a:bodyPr>
          <a:lstStyle/>
          <a:p>
            <a:pPr>
              <a:lnSpc>
                <a:spcPct val="104000"/>
              </a:lnSpc>
            </a:pPr>
            <a:r>
              <a:rPr lang="en-US" sz="5133">
                <a:solidFill>
                  <a:srgbClr val="1B1B27"/>
                </a:solidFill>
                <a:latin typeface="Raleway" pitchFamily="34" charset="0"/>
                <a:ea typeface="Raleway" pitchFamily="34" charset="-122"/>
                <a:cs typeface="Raleway" pitchFamily="34" charset="-120"/>
              </a:rPr>
              <a:t>VA Community Care: Another Path In</a:t>
            </a:r>
            <a:endParaRPr lang="en-US" sz="5133"/>
          </a:p>
        </p:txBody>
      </p:sp>
      <p:sp>
        <p:nvSpPr>
          <p:cNvPr id="6" name="Text 3"/>
          <p:cNvSpPr/>
          <p:nvPr/>
        </p:nvSpPr>
        <p:spPr>
          <a:xfrm>
            <a:off x="5233493" y="4264819"/>
            <a:ext cx="6297017" cy="604837"/>
          </a:xfrm>
          <a:prstGeom prst="rect">
            <a:avLst/>
          </a:prstGeom>
          <a:noFill/>
          <a:ln/>
        </p:spPr>
        <p:txBody>
          <a:bodyPr wrap="square" lIns="0" tIns="0" rIns="0" bIns="0" rtlCol="0" anchor="t">
            <a:noAutofit/>
          </a:bodyPr>
          <a:lstStyle/>
          <a:p>
            <a:pPr>
              <a:lnSpc>
                <a:spcPct val="133000"/>
              </a:lnSpc>
            </a:pPr>
            <a:r>
              <a:rPr lang="en-US" sz="1600">
                <a:solidFill>
                  <a:srgbClr val="3C3939"/>
                </a:solidFill>
                <a:latin typeface="Roboto" pitchFamily="34" charset="0"/>
                <a:ea typeface="Roboto" pitchFamily="34" charset="-122"/>
                <a:cs typeface="Roboto" pitchFamily="34" charset="-120"/>
              </a:rPr>
              <a:t>You don't have to be inside a VA facility to serve Veterans</a:t>
            </a:r>
          </a:p>
          <a:p>
            <a:pPr>
              <a:lnSpc>
                <a:spcPct val="133000"/>
              </a:lnSpc>
            </a:pPr>
            <a:r>
              <a:rPr lang="en-US" sz="1600">
                <a:solidFill>
                  <a:srgbClr val="3C3939"/>
                </a:solidFill>
                <a:latin typeface="Roboto" pitchFamily="34" charset="0"/>
                <a:ea typeface="Roboto" pitchFamily="34" charset="-122"/>
                <a:cs typeface="Roboto" pitchFamily="34" charset="-120"/>
              </a:rPr>
              <a:t> — community providers play a vital role.</a:t>
            </a:r>
            <a:endParaRPr lang="en-US" sz="16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563886"/>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VA Community Care Program</a:t>
            </a:r>
            <a:endParaRPr lang="en-US" sz="3667"/>
          </a:p>
        </p:txBody>
      </p:sp>
      <p:sp>
        <p:nvSpPr>
          <p:cNvPr id="3" name="Text 1"/>
          <p:cNvSpPr/>
          <p:nvPr/>
        </p:nvSpPr>
        <p:spPr>
          <a:xfrm>
            <a:off x="661493" y="2627015"/>
            <a:ext cx="5203924" cy="295275"/>
          </a:xfrm>
          <a:prstGeom prst="rect">
            <a:avLst/>
          </a:prstGeom>
          <a:noFill/>
          <a:ln/>
        </p:spPr>
        <p:txBody>
          <a:bodyPr wrap="none" lIns="0" tIns="0" rIns="0" bIns="0" rtlCol="0" anchor="t"/>
          <a:lstStyle/>
          <a:p>
            <a:pPr>
              <a:lnSpc>
                <a:spcPct val="104000"/>
              </a:lnSpc>
            </a:pPr>
            <a:r>
              <a:rPr lang="en-US">
                <a:solidFill>
                  <a:srgbClr val="1B1B27"/>
                </a:solidFill>
                <a:latin typeface="Raleway" pitchFamily="34" charset="0"/>
                <a:ea typeface="Raleway" pitchFamily="34" charset="-122"/>
                <a:cs typeface="Raleway" pitchFamily="34" charset="-120"/>
              </a:rPr>
              <a:t>What Is It?</a:t>
            </a:r>
            <a:endParaRPr lang="en-US"/>
          </a:p>
        </p:txBody>
      </p:sp>
      <p:sp>
        <p:nvSpPr>
          <p:cNvPr id="4" name="Text 2"/>
          <p:cNvSpPr/>
          <p:nvPr/>
        </p:nvSpPr>
        <p:spPr>
          <a:xfrm>
            <a:off x="661493" y="3111301"/>
            <a:ext cx="5203924" cy="907256"/>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The </a:t>
            </a:r>
            <a:r>
              <a:rPr lang="en-US" sz="1467" b="1">
                <a:solidFill>
                  <a:srgbClr val="3C3939"/>
                </a:solidFill>
                <a:latin typeface="Roboto Bold" pitchFamily="34" charset="0"/>
                <a:ea typeface="Roboto Bold" pitchFamily="34" charset="-122"/>
                <a:cs typeface="Roboto Bold" pitchFamily="34" charset="-120"/>
              </a:rPr>
              <a:t>VA MISSION Act of 2018</a:t>
            </a:r>
            <a:r>
              <a:rPr lang="en-US" sz="1467">
                <a:solidFill>
                  <a:srgbClr val="3C3939"/>
                </a:solidFill>
                <a:latin typeface="Roboto" pitchFamily="34" charset="0"/>
                <a:ea typeface="Roboto" pitchFamily="34" charset="-122"/>
                <a:cs typeface="Roboto" pitchFamily="34" charset="-120"/>
              </a:rPr>
              <a:t> expanded Veterans' access to community providers beyond VA facilities. Veterans can now access community care based on:</a:t>
            </a:r>
            <a:endParaRPr lang="en-US" sz="1467"/>
          </a:p>
        </p:txBody>
      </p:sp>
      <p:sp>
        <p:nvSpPr>
          <p:cNvPr id="5" name="Text 3"/>
          <p:cNvSpPr/>
          <p:nvPr/>
        </p:nvSpPr>
        <p:spPr>
          <a:xfrm>
            <a:off x="661493" y="4188619"/>
            <a:ext cx="5203924" cy="1039416"/>
          </a:xfrm>
          <a:prstGeom prst="rect">
            <a:avLst/>
          </a:prstGeom>
          <a:noFill/>
          <a:ln/>
        </p:spPr>
        <p:txBody>
          <a:bodyPr wrap="square" lIns="0" tIns="0" rIns="0" bIns="0" rtlCol="0" anchor="t">
            <a:normAutofit/>
          </a:bodyPr>
          <a:lstStyle/>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Wait times at VA facilities</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Travel burden and geographic access</a:t>
            </a:r>
            <a:endParaRPr lang="en-US" sz="1467"/>
          </a:p>
          <a:p>
            <a:pPr marL="298019" indent="-298019">
              <a:lnSpc>
                <a:spcPct val="133000"/>
              </a:lnSpc>
              <a:buSzPct val="100000"/>
              <a:buChar char="•"/>
            </a:pPr>
            <a:r>
              <a:rPr lang="en-US" sz="1467">
                <a:solidFill>
                  <a:srgbClr val="3C3939"/>
                </a:solidFill>
                <a:latin typeface="Roboto" pitchFamily="34" charset="0"/>
                <a:ea typeface="Roboto" pitchFamily="34" charset="-122"/>
                <a:cs typeface="Roboto" pitchFamily="34" charset="-120"/>
              </a:rPr>
              <a:t>Best medical interest determination</a:t>
            </a:r>
            <a:endParaRPr lang="en-US" sz="1467"/>
          </a:p>
        </p:txBody>
      </p:sp>
      <p:sp>
        <p:nvSpPr>
          <p:cNvPr id="6" name="Text 4"/>
          <p:cNvSpPr/>
          <p:nvPr/>
        </p:nvSpPr>
        <p:spPr>
          <a:xfrm>
            <a:off x="6332935" y="2627015"/>
            <a:ext cx="5203924" cy="295275"/>
          </a:xfrm>
          <a:prstGeom prst="rect">
            <a:avLst/>
          </a:prstGeom>
          <a:noFill/>
          <a:ln/>
        </p:spPr>
        <p:txBody>
          <a:bodyPr wrap="none" lIns="0" tIns="0" rIns="0" bIns="0" rtlCol="0" anchor="t"/>
          <a:lstStyle/>
          <a:p>
            <a:pPr>
              <a:lnSpc>
                <a:spcPct val="104000"/>
              </a:lnSpc>
            </a:pPr>
            <a:r>
              <a:rPr lang="en-US">
                <a:solidFill>
                  <a:srgbClr val="1B1B27"/>
                </a:solidFill>
                <a:latin typeface="Raleway" pitchFamily="34" charset="0"/>
                <a:ea typeface="Raleway" pitchFamily="34" charset="-122"/>
                <a:cs typeface="Raleway" pitchFamily="34" charset="-120"/>
              </a:rPr>
              <a:t>Your Role as a Community Provider</a:t>
            </a:r>
            <a:endParaRPr lang="en-US"/>
          </a:p>
        </p:txBody>
      </p:sp>
      <p:sp>
        <p:nvSpPr>
          <p:cNvPr id="7" name="Text 5"/>
          <p:cNvSpPr/>
          <p:nvPr/>
        </p:nvSpPr>
        <p:spPr>
          <a:xfrm>
            <a:off x="6332935" y="3111301"/>
            <a:ext cx="5203924" cy="1209675"/>
          </a:xfrm>
          <a:prstGeom prst="rect">
            <a:avLst/>
          </a:prstGeom>
          <a:noFill/>
          <a:ln/>
        </p:spPr>
        <p:txBody>
          <a:bodyPr wrap="square" lIns="0" tIns="0" rIns="0" bIns="0" rtlCol="0" anchor="t">
            <a:normAutofit/>
          </a:bodyPr>
          <a:lstStyle/>
          <a:p>
            <a:pPr>
              <a:lnSpc>
                <a:spcPct val="133000"/>
              </a:lnSpc>
            </a:pPr>
            <a:r>
              <a:rPr lang="en-US" sz="1467">
                <a:solidFill>
                  <a:srgbClr val="3C3939"/>
                </a:solidFill>
                <a:latin typeface="Roboto" pitchFamily="34" charset="0"/>
                <a:ea typeface="Roboto" pitchFamily="34" charset="-122"/>
                <a:cs typeface="Roboto" pitchFamily="34" charset="-120"/>
              </a:rPr>
              <a:t>As a community chiropractor enrolled in the VA Community Care Network, you play a vital role in </a:t>
            </a:r>
            <a:r>
              <a:rPr lang="en-US" sz="1467" b="1">
                <a:solidFill>
                  <a:srgbClr val="3C3939"/>
                </a:solidFill>
                <a:latin typeface="Roboto Bold" pitchFamily="34" charset="0"/>
                <a:ea typeface="Roboto Bold" pitchFamily="34" charset="-122"/>
                <a:cs typeface="Roboto Bold" pitchFamily="34" charset="-120"/>
              </a:rPr>
              <a:t>coordinating high-quality, Veteran-centered care</a:t>
            </a:r>
            <a:r>
              <a:rPr lang="en-US" sz="1467">
                <a:solidFill>
                  <a:srgbClr val="3C3939"/>
                </a:solidFill>
                <a:latin typeface="Roboto" pitchFamily="34" charset="0"/>
                <a:ea typeface="Roboto" pitchFamily="34" charset="-122"/>
                <a:cs typeface="Roboto" pitchFamily="34" charset="-120"/>
              </a:rPr>
              <a:t> — extending the VA's reach into your own practice.</a:t>
            </a:r>
            <a:endParaRPr lang="en-US" sz="1467"/>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B9705-4F6A-1F75-890A-914A793B72F6}"/>
              </a:ext>
            </a:extLst>
          </p:cNvPr>
          <p:cNvSpPr>
            <a:spLocks noGrp="1"/>
          </p:cNvSpPr>
          <p:nvPr>
            <p:ph type="title"/>
          </p:nvPr>
        </p:nvSpPr>
        <p:spPr/>
        <p:txBody>
          <a:bodyPr/>
          <a:lstStyle/>
          <a:p>
            <a:r>
              <a:rPr lang="en-US"/>
              <a:t>Join the Network</a:t>
            </a:r>
          </a:p>
        </p:txBody>
      </p:sp>
      <p:pic>
        <p:nvPicPr>
          <p:cNvPr id="1026" name="Picture 2" descr="U.S. map with the five Community Care Network regions divided by color.">
            <a:extLst>
              <a:ext uri="{FF2B5EF4-FFF2-40B4-BE49-F238E27FC236}">
                <a16:creationId xmlns:a16="http://schemas.microsoft.com/office/drawing/2014/main" id="{D54235C8-BD13-D4B7-6185-21A3AAAF33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4128" y="2083645"/>
            <a:ext cx="6288962" cy="40227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68DB032-0F6D-7B16-40F9-3C1648D0CADF}"/>
              </a:ext>
            </a:extLst>
          </p:cNvPr>
          <p:cNvPicPr>
            <a:picLocks noChangeAspect="1"/>
          </p:cNvPicPr>
          <p:nvPr/>
        </p:nvPicPr>
        <p:blipFill>
          <a:blip r:embed="rId3"/>
          <a:stretch>
            <a:fillRect/>
          </a:stretch>
        </p:blipFill>
        <p:spPr>
          <a:xfrm>
            <a:off x="7737872" y="585216"/>
            <a:ext cx="4128249" cy="5521154"/>
          </a:xfrm>
          <a:prstGeom prst="rect">
            <a:avLst/>
          </a:prstGeom>
        </p:spPr>
      </p:pic>
      <p:pic>
        <p:nvPicPr>
          <p:cNvPr id="7" name="Picture 6">
            <a:extLst>
              <a:ext uri="{FF2B5EF4-FFF2-40B4-BE49-F238E27FC236}">
                <a16:creationId xmlns:a16="http://schemas.microsoft.com/office/drawing/2014/main" id="{8C2E60C7-1DDC-10A2-1E55-919CF2D53E63}"/>
              </a:ext>
            </a:extLst>
          </p:cNvPr>
          <p:cNvPicPr>
            <a:picLocks noChangeAspect="1"/>
          </p:cNvPicPr>
          <p:nvPr/>
        </p:nvPicPr>
        <p:blipFill>
          <a:blip r:embed="rId4"/>
          <a:stretch>
            <a:fillRect/>
          </a:stretch>
        </p:blipFill>
        <p:spPr>
          <a:xfrm>
            <a:off x="5691415" y="460135"/>
            <a:ext cx="1973107" cy="1973107"/>
          </a:xfrm>
          <a:prstGeom prst="rect">
            <a:avLst/>
          </a:prstGeom>
        </p:spPr>
      </p:pic>
    </p:spTree>
    <p:extLst>
      <p:ext uri="{BB962C8B-B14F-4D97-AF65-F5344CB8AC3E}">
        <p14:creationId xmlns:p14="http://schemas.microsoft.com/office/powerpoint/2010/main" val="1073476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71100" y="537269"/>
            <a:ext cx="10540314" cy="1661220"/>
          </a:xfrm>
          <a:prstGeom prst="rect">
            <a:avLst/>
          </a:prstGeom>
          <a:noFill/>
          <a:ln/>
        </p:spPr>
        <p:txBody>
          <a:bodyPr wrap="square" lIns="0" tIns="0" rIns="0" bIns="0" rtlCol="0" anchor="t">
            <a:normAutofit/>
          </a:bodyPr>
          <a:lstStyle/>
          <a:p>
            <a:pPr algn="ctr">
              <a:lnSpc>
                <a:spcPct val="104000"/>
              </a:lnSpc>
            </a:pPr>
            <a:r>
              <a:rPr lang="en-US" sz="3467">
                <a:solidFill>
                  <a:srgbClr val="1B1B27"/>
                </a:solidFill>
                <a:latin typeface="Raleway" pitchFamily="34" charset="0"/>
                <a:ea typeface="Raleway" pitchFamily="34" charset="-122"/>
                <a:cs typeface="Raleway" pitchFamily="34" charset="-120"/>
              </a:rPr>
              <a:t>Your Path Forward:</a:t>
            </a:r>
          </a:p>
          <a:p>
            <a:pPr algn="ctr">
              <a:lnSpc>
                <a:spcPct val="104000"/>
              </a:lnSpc>
            </a:pPr>
            <a:r>
              <a:rPr lang="en-US" sz="3467">
                <a:solidFill>
                  <a:srgbClr val="1B1B27"/>
                </a:solidFill>
                <a:latin typeface="Raleway" pitchFamily="34" charset="0"/>
                <a:ea typeface="Raleway" pitchFamily="34" charset="-122"/>
                <a:cs typeface="Raleway" pitchFamily="34" charset="-120"/>
              </a:rPr>
              <a:t>Clerkship → Residency → Federal Career</a:t>
            </a:r>
            <a:endParaRPr lang="en-US" sz="3467"/>
          </a:p>
        </p:txBody>
      </p:sp>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99870" y="2166761"/>
            <a:ext cx="265807" cy="265807"/>
          </a:xfrm>
          <a:prstGeom prst="rect">
            <a:avLst/>
          </a:prstGeom>
        </p:spPr>
      </p:pic>
      <p:sp>
        <p:nvSpPr>
          <p:cNvPr id="5" name="Text 1"/>
          <p:cNvSpPr/>
          <p:nvPr/>
        </p:nvSpPr>
        <p:spPr>
          <a:xfrm>
            <a:off x="5809358" y="2131911"/>
            <a:ext cx="2468761" cy="276920"/>
          </a:xfrm>
          <a:prstGeom prst="rect">
            <a:avLst/>
          </a:prstGeom>
          <a:noFill/>
          <a:ln/>
        </p:spPr>
        <p:txBody>
          <a:bodyPr wrap="none" lIns="0" tIns="0" rIns="0" bIns="0" rtlCol="0" anchor="t"/>
          <a:lstStyle/>
          <a:p>
            <a:pPr>
              <a:lnSpc>
                <a:spcPct val="104000"/>
              </a:lnSpc>
            </a:pPr>
            <a:r>
              <a:rPr lang="en-US" sz="1733">
                <a:solidFill>
                  <a:srgbClr val="3C3939"/>
                </a:solidFill>
                <a:latin typeface="Raleway" pitchFamily="34" charset="0"/>
                <a:ea typeface="Raleway" pitchFamily="34" charset="-122"/>
                <a:cs typeface="Raleway" pitchFamily="34" charset="-120"/>
              </a:rPr>
              <a:t>Start with the Clerkship</a:t>
            </a:r>
            <a:endParaRPr lang="en-US" sz="1733"/>
          </a:p>
        </p:txBody>
      </p:sp>
      <p:sp>
        <p:nvSpPr>
          <p:cNvPr id="6" name="Text 2"/>
          <p:cNvSpPr/>
          <p:nvPr/>
        </p:nvSpPr>
        <p:spPr>
          <a:xfrm>
            <a:off x="5809358" y="2508446"/>
            <a:ext cx="2468761" cy="1098551"/>
          </a:xfrm>
          <a:prstGeom prst="rect">
            <a:avLst/>
          </a:prstGeom>
          <a:noFill/>
          <a:ln/>
        </p:spPr>
        <p:txBody>
          <a:bodyPr wrap="square" lIns="0" tIns="0" rIns="0" bIns="0" rtlCol="0" anchor="t">
            <a:normAutofit/>
          </a:bodyPr>
          <a:lstStyle/>
          <a:p>
            <a:pPr>
              <a:lnSpc>
                <a:spcPct val="129000"/>
              </a:lnSpc>
            </a:pPr>
            <a:r>
              <a:rPr lang="en-US" sz="1333">
                <a:solidFill>
                  <a:srgbClr val="3C3939"/>
                </a:solidFill>
                <a:latin typeface="Roboto" pitchFamily="34" charset="0"/>
                <a:ea typeface="Roboto" pitchFamily="34" charset="-122"/>
                <a:cs typeface="Roboto" pitchFamily="34" charset="-120"/>
              </a:rPr>
              <a:t>Students who complete the VA clerkship are among the most competitive residency applicants nationwide</a:t>
            </a:r>
            <a:endParaRPr lang="en-US" sz="1333"/>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52161" y="2166761"/>
            <a:ext cx="265807" cy="265807"/>
          </a:xfrm>
          <a:prstGeom prst="rect">
            <a:avLst/>
          </a:prstGeom>
        </p:spPr>
      </p:pic>
      <p:sp>
        <p:nvSpPr>
          <p:cNvPr id="8" name="Text 3"/>
          <p:cNvSpPr/>
          <p:nvPr/>
        </p:nvSpPr>
        <p:spPr>
          <a:xfrm>
            <a:off x="9061649" y="2131911"/>
            <a:ext cx="2468860" cy="276920"/>
          </a:xfrm>
          <a:prstGeom prst="rect">
            <a:avLst/>
          </a:prstGeom>
          <a:noFill/>
          <a:ln/>
        </p:spPr>
        <p:txBody>
          <a:bodyPr wrap="none" lIns="0" tIns="0" rIns="0" bIns="0" rtlCol="0" anchor="t"/>
          <a:lstStyle/>
          <a:p>
            <a:pPr>
              <a:lnSpc>
                <a:spcPct val="104000"/>
              </a:lnSpc>
            </a:pPr>
            <a:r>
              <a:rPr lang="en-US" sz="1733">
                <a:solidFill>
                  <a:srgbClr val="3C3939"/>
                </a:solidFill>
                <a:latin typeface="Raleway" pitchFamily="34" charset="0"/>
                <a:ea typeface="Raleway" pitchFamily="34" charset="-122"/>
                <a:cs typeface="Raleway" pitchFamily="34" charset="-120"/>
              </a:rPr>
              <a:t>Eliminate Student Debt</a:t>
            </a:r>
            <a:endParaRPr lang="en-US" sz="1733"/>
          </a:p>
        </p:txBody>
      </p:sp>
      <p:sp>
        <p:nvSpPr>
          <p:cNvPr id="9" name="Text 4"/>
          <p:cNvSpPr/>
          <p:nvPr/>
        </p:nvSpPr>
        <p:spPr>
          <a:xfrm>
            <a:off x="9061649" y="2508446"/>
            <a:ext cx="2468860" cy="1098551"/>
          </a:xfrm>
          <a:prstGeom prst="rect">
            <a:avLst/>
          </a:prstGeom>
          <a:noFill/>
          <a:ln/>
        </p:spPr>
        <p:txBody>
          <a:bodyPr wrap="square" lIns="0" tIns="0" rIns="0" bIns="0" rtlCol="0" anchor="t">
            <a:normAutofit/>
          </a:bodyPr>
          <a:lstStyle/>
          <a:p>
            <a:pPr>
              <a:lnSpc>
                <a:spcPct val="129000"/>
              </a:lnSpc>
            </a:pPr>
            <a:r>
              <a:rPr lang="en-US" sz="1333">
                <a:solidFill>
                  <a:srgbClr val="3C3939"/>
                </a:solidFill>
                <a:latin typeface="Roboto" pitchFamily="34" charset="0"/>
                <a:ea typeface="Roboto" pitchFamily="34" charset="-122"/>
                <a:cs typeface="Roboto" pitchFamily="34" charset="-120"/>
              </a:rPr>
              <a:t>PSLF can eliminate hundreds of thousands of dollars in student loan debt over 10 years of service</a:t>
            </a:r>
            <a:endParaRPr lang="en-US" sz="1333"/>
          </a:p>
        </p:txBody>
      </p:sp>
      <p:pic>
        <p:nvPicPr>
          <p:cNvPr id="10"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99870" y="3943077"/>
            <a:ext cx="265807" cy="265807"/>
          </a:xfrm>
          <a:prstGeom prst="rect">
            <a:avLst/>
          </a:prstGeom>
        </p:spPr>
      </p:pic>
      <p:sp>
        <p:nvSpPr>
          <p:cNvPr id="11" name="Text 5"/>
          <p:cNvSpPr/>
          <p:nvPr/>
        </p:nvSpPr>
        <p:spPr>
          <a:xfrm>
            <a:off x="5809357" y="3937619"/>
            <a:ext cx="5721152" cy="276920"/>
          </a:xfrm>
          <a:prstGeom prst="rect">
            <a:avLst/>
          </a:prstGeom>
          <a:noFill/>
          <a:ln/>
        </p:spPr>
        <p:txBody>
          <a:bodyPr wrap="none" lIns="0" tIns="0" rIns="0" bIns="0" rtlCol="0" anchor="t"/>
          <a:lstStyle/>
          <a:p>
            <a:pPr>
              <a:lnSpc>
                <a:spcPct val="104000"/>
              </a:lnSpc>
            </a:pPr>
            <a:r>
              <a:rPr lang="en-US" sz="1733">
                <a:solidFill>
                  <a:srgbClr val="3C3939"/>
                </a:solidFill>
                <a:latin typeface="Raleway" pitchFamily="34" charset="0"/>
                <a:ea typeface="Raleway" pitchFamily="34" charset="-122"/>
                <a:cs typeface="Raleway" pitchFamily="34" charset="-120"/>
              </a:rPr>
              <a:t>Build a Lasting Career</a:t>
            </a:r>
            <a:endParaRPr lang="en-US" sz="1733"/>
          </a:p>
        </p:txBody>
      </p:sp>
      <p:sp>
        <p:nvSpPr>
          <p:cNvPr id="12" name="Text 6"/>
          <p:cNvSpPr/>
          <p:nvPr/>
        </p:nvSpPr>
        <p:spPr>
          <a:xfrm>
            <a:off x="5809357" y="4314155"/>
            <a:ext cx="5721152" cy="549275"/>
          </a:xfrm>
          <a:prstGeom prst="rect">
            <a:avLst/>
          </a:prstGeom>
          <a:noFill/>
          <a:ln/>
        </p:spPr>
        <p:txBody>
          <a:bodyPr wrap="square" lIns="0" tIns="0" rIns="0" bIns="0" rtlCol="0" anchor="t">
            <a:normAutofit/>
          </a:bodyPr>
          <a:lstStyle/>
          <a:p>
            <a:pPr>
              <a:lnSpc>
                <a:spcPct val="129000"/>
              </a:lnSpc>
            </a:pPr>
            <a:r>
              <a:rPr lang="en-US" sz="1333">
                <a:solidFill>
                  <a:srgbClr val="3C3939"/>
                </a:solidFill>
                <a:latin typeface="Roboto" pitchFamily="34" charset="0"/>
                <a:ea typeface="Roboto" pitchFamily="34" charset="-122"/>
                <a:cs typeface="Roboto" pitchFamily="34" charset="-120"/>
              </a:rPr>
              <a:t>Federal employment offers predictability, work-life balance, and a mission that outlasts any market cycle</a:t>
            </a:r>
            <a:endParaRPr lang="en-US" sz="1333"/>
          </a:p>
        </p:txBody>
      </p:sp>
      <p:sp>
        <p:nvSpPr>
          <p:cNvPr id="13" name="Shape 7"/>
          <p:cNvSpPr/>
          <p:nvPr/>
        </p:nvSpPr>
        <p:spPr>
          <a:xfrm>
            <a:off x="5278163" y="5173762"/>
            <a:ext cx="6297017" cy="953293"/>
          </a:xfrm>
          <a:prstGeom prst="roundRect">
            <a:avLst>
              <a:gd name="adj" fmla="val 7807"/>
            </a:avLst>
          </a:prstGeom>
          <a:solidFill>
            <a:srgbClr val="E1E1EA"/>
          </a:solidFill>
          <a:ln/>
        </p:spPr>
        <p:txBody>
          <a:bodyPr/>
          <a:lstStyle/>
          <a:p>
            <a:endParaRPr lang="en-US"/>
          </a:p>
        </p:txBody>
      </p:sp>
      <p:sp>
        <p:nvSpPr>
          <p:cNvPr id="15" name="Text 8"/>
          <p:cNvSpPr/>
          <p:nvPr/>
        </p:nvSpPr>
        <p:spPr>
          <a:xfrm>
            <a:off x="5780187" y="5346127"/>
            <a:ext cx="5543947" cy="549275"/>
          </a:xfrm>
          <a:prstGeom prst="rect">
            <a:avLst/>
          </a:prstGeom>
          <a:noFill/>
          <a:ln/>
        </p:spPr>
        <p:txBody>
          <a:bodyPr wrap="square" lIns="0" tIns="0" rIns="0" bIns="0" rtlCol="0" anchor="t">
            <a:normAutofit/>
          </a:bodyPr>
          <a:lstStyle/>
          <a:p>
            <a:pPr>
              <a:lnSpc>
                <a:spcPct val="129000"/>
              </a:lnSpc>
            </a:pPr>
            <a:r>
              <a:rPr lang="en-US" sz="1333" b="1">
                <a:solidFill>
                  <a:srgbClr val="000000"/>
                </a:solidFill>
                <a:latin typeface="Roboto Bold" pitchFamily="34" charset="0"/>
                <a:ea typeface="Roboto Bold" pitchFamily="34" charset="-122"/>
                <a:cs typeface="Roboto Bold" pitchFamily="34" charset="-120"/>
              </a:rPr>
              <a:t>The profession needs chiropractors who lead in federal and academic settings — that could be you.</a:t>
            </a:r>
            <a:endParaRPr lang="en-US" sz="1333"/>
          </a:p>
        </p:txBody>
      </p:sp>
      <p:pic>
        <p:nvPicPr>
          <p:cNvPr id="3074" name="Picture 2">
            <a:extLst>
              <a:ext uri="{FF2B5EF4-FFF2-40B4-BE49-F238E27FC236}">
                <a16:creationId xmlns:a16="http://schemas.microsoft.com/office/drawing/2014/main" id="{FAD95FD5-0515-70FC-CF32-D330CFE10C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531" y="1734506"/>
            <a:ext cx="3525102" cy="47015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 0"/>
          <p:cNvSpPr/>
          <p:nvPr/>
        </p:nvSpPr>
        <p:spPr>
          <a:xfrm>
            <a:off x="1024128" y="585216"/>
            <a:ext cx="9720072"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a:solidFill>
                  <a:schemeClr val="tx1">
                    <a:lumMod val="95000"/>
                    <a:lumOff val="5000"/>
                  </a:schemeClr>
                </a:solidFill>
                <a:latin typeface="+mj-lt"/>
                <a:ea typeface="+mj-ea"/>
                <a:cs typeface="+mj-cs"/>
              </a:rPr>
              <a:t>Questions?</a:t>
            </a:r>
          </a:p>
        </p:txBody>
      </p:sp>
      <p:sp>
        <p:nvSpPr>
          <p:cNvPr id="3" name="Text 1"/>
          <p:cNvSpPr/>
          <p:nvPr/>
        </p:nvSpPr>
        <p:spPr>
          <a:xfrm>
            <a:off x="1024128" y="2286000"/>
            <a:ext cx="6523002"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a:t>We'd love to hear from you. </a:t>
            </a:r>
          </a:p>
          <a:p>
            <a:pPr defTabSz="914400">
              <a:lnSpc>
                <a:spcPct val="90000"/>
              </a:lnSpc>
              <a:spcAft>
                <a:spcPts val="600"/>
              </a:spcAft>
              <a:buClr>
                <a:schemeClr val="accent1"/>
              </a:buClr>
            </a:pPr>
            <a:r>
              <a:rPr lang="en-US"/>
              <a:t>Connect with us after the session.</a:t>
            </a:r>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r>
              <a:rPr lang="en-US">
                <a:hlinkClick r:id="rId3"/>
              </a:rPr>
              <a:t>Gina.Bonavito-Larragoite@VA.gov</a:t>
            </a:r>
            <a:endParaRPr lang="en-US"/>
          </a:p>
          <a:p>
            <a:pPr defTabSz="914400">
              <a:lnSpc>
                <a:spcPct val="90000"/>
              </a:lnSpc>
              <a:spcAft>
                <a:spcPts val="600"/>
              </a:spcAft>
              <a:buClr>
                <a:schemeClr val="accent1"/>
              </a:buClr>
            </a:pPr>
            <a:r>
              <a:rPr lang="en-US">
                <a:hlinkClick r:id="rId4"/>
              </a:rPr>
              <a:t>Ryan.Diana@VA.gov</a:t>
            </a:r>
            <a:endParaRPr lang="en-US"/>
          </a:p>
          <a:p>
            <a:pPr defTabSz="914400">
              <a:lnSpc>
                <a:spcPct val="90000"/>
              </a:lnSpc>
              <a:spcAft>
                <a:spcPts val="600"/>
              </a:spcAft>
              <a:buClr>
                <a:schemeClr val="accent1"/>
              </a:buClr>
            </a:pPr>
            <a:r>
              <a:rPr lang="en-US">
                <a:hlinkClick r:id="rId5"/>
              </a:rPr>
              <a:t>Jason.Napuli@VA.gov</a:t>
            </a:r>
            <a:endParaRPr lang="en-US"/>
          </a:p>
          <a:p>
            <a:pPr defTabSz="914400">
              <a:lnSpc>
                <a:spcPct val="90000"/>
              </a:lnSpc>
              <a:spcAft>
                <a:spcPts val="600"/>
              </a:spcAft>
              <a:buClr>
                <a:schemeClr val="accent1"/>
              </a:buClr>
            </a:pPr>
            <a:endParaRPr lang="en-US"/>
          </a:p>
        </p:txBody>
      </p:sp>
      <p:pic>
        <p:nvPicPr>
          <p:cNvPr id="5" name="Picture 4">
            <a:extLst>
              <a:ext uri="{FF2B5EF4-FFF2-40B4-BE49-F238E27FC236}">
                <a16:creationId xmlns:a16="http://schemas.microsoft.com/office/drawing/2014/main" id="{6FA82B2A-CEBB-C3CE-F341-0856F0936E0B}"/>
              </a:ext>
            </a:extLst>
          </p:cNvPr>
          <p:cNvPicPr>
            <a:picLocks noChangeAspect="1"/>
          </p:cNvPicPr>
          <p:nvPr/>
        </p:nvPicPr>
        <p:blipFill>
          <a:blip r:embed="rId6"/>
          <a:srcRect l="5735" r="2860" b="1"/>
          <a:stretch>
            <a:fillRect/>
          </a:stretch>
        </p:blipFill>
        <p:spPr>
          <a:xfrm>
            <a:off x="8015434" y="2386584"/>
            <a:ext cx="3152438" cy="3448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E160-36DC-13FE-5BD6-98B863C692D1}"/>
              </a:ext>
            </a:extLst>
          </p:cNvPr>
          <p:cNvSpPr>
            <a:spLocks noGrp="1"/>
          </p:cNvSpPr>
          <p:nvPr>
            <p:ph type="title" idx="4294967295"/>
          </p:nvPr>
        </p:nvSpPr>
        <p:spPr>
          <a:xfrm>
            <a:off x="62249" y="220446"/>
            <a:ext cx="8049296" cy="1498600"/>
          </a:xfrm>
        </p:spPr>
        <p:txBody>
          <a:bodyPr/>
          <a:lstStyle/>
          <a:p>
            <a:r>
              <a:rPr lang="en-US">
                <a:latin typeface="Raleway" pitchFamily="2" charset="0"/>
                <a:ea typeface="Calibri"/>
                <a:cs typeface="Calibri"/>
              </a:rPr>
              <a:t>Ryan M. Diana, DC</a:t>
            </a:r>
            <a:endParaRPr lang="en-US">
              <a:latin typeface="Raleway" pitchFamily="2" charset="0"/>
            </a:endParaRPr>
          </a:p>
        </p:txBody>
      </p:sp>
      <p:sp>
        <p:nvSpPr>
          <p:cNvPr id="3" name="Content Placeholder 2">
            <a:extLst>
              <a:ext uri="{FF2B5EF4-FFF2-40B4-BE49-F238E27FC236}">
                <a16:creationId xmlns:a16="http://schemas.microsoft.com/office/drawing/2014/main" id="{39C5B428-84A7-10C6-4B5C-CE1372B5F545}"/>
              </a:ext>
            </a:extLst>
          </p:cNvPr>
          <p:cNvSpPr>
            <a:spLocks noGrp="1"/>
          </p:cNvSpPr>
          <p:nvPr>
            <p:ph idx="4294967295"/>
          </p:nvPr>
        </p:nvSpPr>
        <p:spPr>
          <a:xfrm>
            <a:off x="371342" y="1322387"/>
            <a:ext cx="7431110" cy="5233573"/>
          </a:xfrm>
        </p:spPr>
        <p:txBody>
          <a:bodyPr vert="horz" lIns="45720" tIns="45720" rIns="45720" bIns="45720" rtlCol="0" anchor="t">
            <a:noAutofit/>
          </a:bodyPr>
          <a:lstStyle/>
          <a:p>
            <a:pPr>
              <a:buNone/>
            </a:pPr>
            <a:r>
              <a:rPr lang="en-US" sz="1600" b="1">
                <a:latin typeface="Calibri"/>
                <a:ea typeface="Calibri"/>
                <a:cs typeface="Calibri"/>
              </a:rPr>
              <a:t>Education</a:t>
            </a:r>
            <a:endParaRPr lang="en-US" sz="1600">
              <a:latin typeface="Calibri"/>
              <a:ea typeface="Calibri"/>
              <a:cs typeface="Calibri"/>
            </a:endParaRPr>
          </a:p>
          <a:p>
            <a:pPr>
              <a:buFont typeface="Tw Cen MT"/>
              <a:buChar char=" "/>
            </a:pPr>
            <a:r>
              <a:rPr lang="en-US" sz="1600">
                <a:latin typeface="Calibri"/>
                <a:ea typeface="Calibri"/>
                <a:cs typeface="Calibri"/>
              </a:rPr>
              <a:t>Doctorate of Chiropractic, Northeast College of Health Sciences</a:t>
            </a:r>
          </a:p>
          <a:p>
            <a:pPr indent="0">
              <a:buNone/>
            </a:pPr>
            <a:r>
              <a:rPr lang="en-US" sz="1600" b="1">
                <a:latin typeface="Calibri"/>
                <a:ea typeface="Calibri"/>
                <a:cs typeface="Calibri"/>
              </a:rPr>
              <a:t>VA Experience</a:t>
            </a:r>
            <a:endParaRPr lang="en-US" sz="1600">
              <a:latin typeface="Calibri"/>
              <a:ea typeface="Calibri"/>
              <a:cs typeface="Calibri"/>
            </a:endParaRPr>
          </a:p>
          <a:p>
            <a:pPr>
              <a:buFont typeface="Tw Cen MT"/>
              <a:buChar char=" "/>
            </a:pPr>
            <a:r>
              <a:rPr lang="en-US" sz="1600">
                <a:latin typeface="Calibri"/>
                <a:ea typeface="Calibri"/>
                <a:cs typeface="Calibri"/>
              </a:rPr>
              <a:t>Clerkship: Bath, NY</a:t>
            </a:r>
          </a:p>
          <a:p>
            <a:pPr>
              <a:buFont typeface="Tw Cen MT"/>
              <a:buChar char=" "/>
            </a:pPr>
            <a:r>
              <a:rPr lang="en-US" sz="1600">
                <a:latin typeface="Calibri"/>
                <a:ea typeface="Calibri"/>
                <a:cs typeface="Calibri"/>
              </a:rPr>
              <a:t>Residency: VA Finger Lakes Healthcare System, NY</a:t>
            </a:r>
          </a:p>
          <a:p>
            <a:pPr>
              <a:buFont typeface="Tw Cen MT"/>
              <a:buChar char=" "/>
            </a:pPr>
            <a:r>
              <a:rPr lang="en-US" sz="1600">
                <a:latin typeface="Calibri"/>
                <a:ea typeface="Calibri"/>
                <a:cs typeface="Calibri"/>
              </a:rPr>
              <a:t>Staff Chiropractor &amp; Residency Director: Bay Pines VA Healthcare System</a:t>
            </a:r>
          </a:p>
          <a:p>
            <a:pPr indent="0">
              <a:buNone/>
            </a:pPr>
            <a:r>
              <a:rPr lang="en-US" sz="1600" b="1">
                <a:latin typeface="Calibri"/>
                <a:ea typeface="Calibri"/>
                <a:cs typeface="Calibri"/>
              </a:rPr>
              <a:t>Academic Affiliations</a:t>
            </a:r>
            <a:endParaRPr lang="en-US" sz="1600">
              <a:latin typeface="Calibri"/>
              <a:ea typeface="Calibri"/>
              <a:cs typeface="Calibri"/>
            </a:endParaRPr>
          </a:p>
          <a:p>
            <a:pPr>
              <a:buFont typeface="Tw Cen MT"/>
              <a:buChar char=" "/>
            </a:pPr>
            <a:r>
              <a:rPr lang="en-US" sz="1600">
                <a:latin typeface="Calibri"/>
                <a:ea typeface="Calibri"/>
                <a:cs typeface="Calibri"/>
              </a:rPr>
              <a:t>Northeast College of Health Sciences</a:t>
            </a:r>
          </a:p>
          <a:p>
            <a:pPr>
              <a:buFont typeface="Tw Cen MT"/>
              <a:buChar char=" "/>
            </a:pPr>
            <a:r>
              <a:rPr lang="en-US" sz="1600">
                <a:latin typeface="Calibri"/>
                <a:ea typeface="Calibri"/>
                <a:cs typeface="Calibri"/>
              </a:rPr>
              <a:t>National University of Health Sciences</a:t>
            </a:r>
          </a:p>
          <a:p>
            <a:pPr>
              <a:buFont typeface="Tw Cen MT"/>
              <a:buChar char=" "/>
            </a:pPr>
            <a:r>
              <a:rPr lang="en-US" sz="1600">
                <a:latin typeface="Calibri"/>
                <a:ea typeface="Calibri"/>
                <a:cs typeface="Calibri"/>
              </a:rPr>
              <a:t>Palmer College of Chiropractic</a:t>
            </a:r>
          </a:p>
          <a:p>
            <a:pPr lvl="0">
              <a:buFont typeface="Tw Cen MT"/>
              <a:buChar char=" "/>
            </a:pPr>
            <a:r>
              <a:rPr lang="en-US" sz="1600">
                <a:latin typeface="Calibri"/>
                <a:ea typeface="Calibri"/>
                <a:cs typeface="Calibri"/>
              </a:rPr>
              <a:t>Parker University</a:t>
            </a:r>
          </a:p>
          <a:p>
            <a:pPr indent="0">
              <a:buNone/>
            </a:pPr>
            <a:r>
              <a:rPr lang="en-US" sz="1600" b="1">
                <a:latin typeface="Calibri"/>
                <a:ea typeface="Calibri"/>
                <a:cs typeface="Calibri"/>
              </a:rPr>
              <a:t>Military Service</a:t>
            </a:r>
            <a:endParaRPr lang="en-US" sz="1600">
              <a:latin typeface="Calibri"/>
              <a:ea typeface="Calibri"/>
              <a:cs typeface="Calibri"/>
            </a:endParaRPr>
          </a:p>
          <a:p>
            <a:pPr>
              <a:buFont typeface="Tw Cen MT"/>
              <a:buChar char=" "/>
            </a:pPr>
            <a:r>
              <a:rPr lang="en-US" sz="1600">
                <a:latin typeface="Calibri"/>
                <a:ea typeface="Calibri"/>
                <a:cs typeface="Calibri"/>
              </a:rPr>
              <a:t>Operation Iraqi Freedom Combat Veteran</a:t>
            </a:r>
          </a:p>
          <a:p>
            <a:pPr>
              <a:buNone/>
            </a:pPr>
            <a:endParaRPr lang="en-US" sz="1400" b="1">
              <a:latin typeface="Tw Cen MT Condensed"/>
              <a:cs typeface="Segoe UI"/>
            </a:endParaRPr>
          </a:p>
          <a:p>
            <a:pPr marL="0" lvl="0" indent="0" algn="l">
              <a:lnSpc>
                <a:spcPct val="90000"/>
              </a:lnSpc>
              <a:buNone/>
            </a:pPr>
            <a:endParaRPr lang="en-US" sz="2000"/>
          </a:p>
        </p:txBody>
      </p:sp>
      <p:pic>
        <p:nvPicPr>
          <p:cNvPr id="5" name="Picture 4">
            <a:extLst>
              <a:ext uri="{FF2B5EF4-FFF2-40B4-BE49-F238E27FC236}">
                <a16:creationId xmlns:a16="http://schemas.microsoft.com/office/drawing/2014/main" id="{0E96F52E-749E-FAD3-0455-0C04C2547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638" y="880309"/>
            <a:ext cx="3142442" cy="4713663"/>
          </a:xfrm>
          <a:prstGeom prst="rect">
            <a:avLst/>
          </a:prstGeom>
        </p:spPr>
      </p:pic>
    </p:spTree>
    <p:extLst>
      <p:ext uri="{BB962C8B-B14F-4D97-AF65-F5344CB8AC3E}">
        <p14:creationId xmlns:p14="http://schemas.microsoft.com/office/powerpoint/2010/main" val="37851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3" y="1438474"/>
            <a:ext cx="10869017" cy="590649"/>
          </a:xfrm>
          <a:prstGeom prst="rect">
            <a:avLst/>
          </a:prstGeom>
          <a:noFill/>
          <a:ln/>
        </p:spPr>
        <p:txBody>
          <a:bodyPr wrap="none" lIns="0" tIns="0" rIns="0" bIns="0" rtlCol="0" anchor="t"/>
          <a:lstStyle/>
          <a:p>
            <a:pPr>
              <a:lnSpc>
                <a:spcPct val="104000"/>
              </a:lnSpc>
            </a:pPr>
            <a:r>
              <a:rPr lang="en-US" sz="3667">
                <a:solidFill>
                  <a:srgbClr val="1B1B27"/>
                </a:solidFill>
                <a:latin typeface="Raleway" pitchFamily="34" charset="0"/>
                <a:ea typeface="Raleway" pitchFamily="34" charset="-122"/>
                <a:cs typeface="Raleway" pitchFamily="34" charset="-120"/>
              </a:rPr>
              <a:t>Overview</a:t>
            </a:r>
            <a:endParaRPr lang="en-US" sz="3667"/>
          </a:p>
        </p:txBody>
      </p:sp>
      <p:sp>
        <p:nvSpPr>
          <p:cNvPr id="3" name="Text 1"/>
          <p:cNvSpPr/>
          <p:nvPr/>
        </p:nvSpPr>
        <p:spPr>
          <a:xfrm>
            <a:off x="661492" y="2407147"/>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01</a:t>
            </a:r>
            <a:endParaRPr lang="en-US" sz="1467"/>
          </a:p>
        </p:txBody>
      </p:sp>
      <p:sp>
        <p:nvSpPr>
          <p:cNvPr id="4" name="Shape 2"/>
          <p:cNvSpPr/>
          <p:nvPr/>
        </p:nvSpPr>
        <p:spPr>
          <a:xfrm>
            <a:off x="661493" y="2703016"/>
            <a:ext cx="5339953" cy="25400"/>
          </a:xfrm>
          <a:prstGeom prst="rect">
            <a:avLst/>
          </a:prstGeom>
          <a:solidFill>
            <a:srgbClr val="1B1B27"/>
          </a:solidFill>
          <a:ln/>
        </p:spPr>
        <p:txBody>
          <a:bodyPr/>
          <a:lstStyle/>
          <a:p>
            <a:endParaRPr lang="en-US"/>
          </a:p>
        </p:txBody>
      </p:sp>
      <p:sp>
        <p:nvSpPr>
          <p:cNvPr id="5" name="Text 3"/>
          <p:cNvSpPr/>
          <p:nvPr/>
        </p:nvSpPr>
        <p:spPr>
          <a:xfrm>
            <a:off x="661493" y="2848272"/>
            <a:ext cx="5339953"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VA Mission &amp; Chiropractic Program Growth</a:t>
            </a:r>
            <a:endParaRPr lang="en-US"/>
          </a:p>
        </p:txBody>
      </p:sp>
      <p:sp>
        <p:nvSpPr>
          <p:cNvPr id="6" name="Text 4"/>
          <p:cNvSpPr/>
          <p:nvPr/>
        </p:nvSpPr>
        <p:spPr>
          <a:xfrm>
            <a:off x="6190456" y="2407147"/>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02</a:t>
            </a:r>
            <a:endParaRPr lang="en-US" sz="1467"/>
          </a:p>
        </p:txBody>
      </p:sp>
      <p:sp>
        <p:nvSpPr>
          <p:cNvPr id="7" name="Shape 5"/>
          <p:cNvSpPr/>
          <p:nvPr/>
        </p:nvSpPr>
        <p:spPr>
          <a:xfrm>
            <a:off x="6190457" y="2703016"/>
            <a:ext cx="5340052" cy="25400"/>
          </a:xfrm>
          <a:prstGeom prst="rect">
            <a:avLst/>
          </a:prstGeom>
          <a:solidFill>
            <a:srgbClr val="1B1B27"/>
          </a:solidFill>
          <a:ln/>
        </p:spPr>
        <p:txBody>
          <a:bodyPr/>
          <a:lstStyle/>
          <a:p>
            <a:endParaRPr lang="en-US"/>
          </a:p>
        </p:txBody>
      </p:sp>
      <p:sp>
        <p:nvSpPr>
          <p:cNvPr id="8" name="Text 6"/>
          <p:cNvSpPr/>
          <p:nvPr/>
        </p:nvSpPr>
        <p:spPr>
          <a:xfrm>
            <a:off x="6190457" y="2848272"/>
            <a:ext cx="5340052"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VA Clerkship — Your First Step In</a:t>
            </a:r>
            <a:endParaRPr lang="en-US"/>
          </a:p>
        </p:txBody>
      </p:sp>
      <p:sp>
        <p:nvSpPr>
          <p:cNvPr id="9" name="Text 7"/>
          <p:cNvSpPr/>
          <p:nvPr/>
        </p:nvSpPr>
        <p:spPr>
          <a:xfrm>
            <a:off x="661492" y="3474244"/>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03</a:t>
            </a:r>
            <a:endParaRPr lang="en-US" sz="1467"/>
          </a:p>
        </p:txBody>
      </p:sp>
      <p:sp>
        <p:nvSpPr>
          <p:cNvPr id="10" name="Shape 8"/>
          <p:cNvSpPr/>
          <p:nvPr/>
        </p:nvSpPr>
        <p:spPr>
          <a:xfrm>
            <a:off x="661493" y="3770115"/>
            <a:ext cx="5339953" cy="25400"/>
          </a:xfrm>
          <a:prstGeom prst="rect">
            <a:avLst/>
          </a:prstGeom>
          <a:solidFill>
            <a:srgbClr val="1B1B27"/>
          </a:solidFill>
          <a:ln/>
        </p:spPr>
        <p:txBody>
          <a:bodyPr/>
          <a:lstStyle/>
          <a:p>
            <a:endParaRPr lang="en-US"/>
          </a:p>
        </p:txBody>
      </p:sp>
      <p:sp>
        <p:nvSpPr>
          <p:cNvPr id="11" name="Text 9"/>
          <p:cNvSpPr/>
          <p:nvPr/>
        </p:nvSpPr>
        <p:spPr>
          <a:xfrm>
            <a:off x="661493" y="3915371"/>
            <a:ext cx="5339953"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VA Integrated Clinical Practice Residency</a:t>
            </a:r>
            <a:endParaRPr lang="en-US"/>
          </a:p>
        </p:txBody>
      </p:sp>
      <p:sp>
        <p:nvSpPr>
          <p:cNvPr id="12" name="Text 10"/>
          <p:cNvSpPr/>
          <p:nvPr/>
        </p:nvSpPr>
        <p:spPr>
          <a:xfrm>
            <a:off x="6190456" y="3474244"/>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04</a:t>
            </a:r>
            <a:endParaRPr lang="en-US" sz="1467"/>
          </a:p>
        </p:txBody>
      </p:sp>
      <p:sp>
        <p:nvSpPr>
          <p:cNvPr id="13" name="Shape 11"/>
          <p:cNvSpPr/>
          <p:nvPr/>
        </p:nvSpPr>
        <p:spPr>
          <a:xfrm>
            <a:off x="6190457" y="3770115"/>
            <a:ext cx="5340052" cy="25400"/>
          </a:xfrm>
          <a:prstGeom prst="rect">
            <a:avLst/>
          </a:prstGeom>
          <a:solidFill>
            <a:srgbClr val="1B1B27"/>
          </a:solidFill>
          <a:ln/>
        </p:spPr>
        <p:txBody>
          <a:bodyPr/>
          <a:lstStyle/>
          <a:p>
            <a:endParaRPr lang="en-US"/>
          </a:p>
        </p:txBody>
      </p:sp>
      <p:sp>
        <p:nvSpPr>
          <p:cNvPr id="14" name="Text 12"/>
          <p:cNvSpPr/>
          <p:nvPr/>
        </p:nvSpPr>
        <p:spPr>
          <a:xfrm>
            <a:off x="6190457" y="3915371"/>
            <a:ext cx="5340052"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Advanced Fellowships</a:t>
            </a:r>
            <a:endParaRPr lang="en-US"/>
          </a:p>
        </p:txBody>
      </p:sp>
      <p:sp>
        <p:nvSpPr>
          <p:cNvPr id="15" name="Text 13"/>
          <p:cNvSpPr/>
          <p:nvPr/>
        </p:nvSpPr>
        <p:spPr>
          <a:xfrm>
            <a:off x="661492" y="4541341"/>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05</a:t>
            </a:r>
            <a:endParaRPr lang="en-US" sz="1467"/>
          </a:p>
        </p:txBody>
      </p:sp>
      <p:sp>
        <p:nvSpPr>
          <p:cNvPr id="16" name="Shape 14"/>
          <p:cNvSpPr/>
          <p:nvPr/>
        </p:nvSpPr>
        <p:spPr>
          <a:xfrm>
            <a:off x="661493" y="4837212"/>
            <a:ext cx="5339953" cy="25400"/>
          </a:xfrm>
          <a:prstGeom prst="rect">
            <a:avLst/>
          </a:prstGeom>
          <a:solidFill>
            <a:srgbClr val="1B1B27"/>
          </a:solidFill>
          <a:ln/>
        </p:spPr>
        <p:txBody>
          <a:bodyPr/>
          <a:lstStyle/>
          <a:p>
            <a:endParaRPr lang="en-US"/>
          </a:p>
        </p:txBody>
      </p:sp>
      <p:sp>
        <p:nvSpPr>
          <p:cNvPr id="17" name="Text 15"/>
          <p:cNvSpPr/>
          <p:nvPr/>
        </p:nvSpPr>
        <p:spPr>
          <a:xfrm>
            <a:off x="661493" y="4982468"/>
            <a:ext cx="5339953"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VA Career Opportunities &amp; Benefits</a:t>
            </a:r>
            <a:endParaRPr lang="en-US"/>
          </a:p>
        </p:txBody>
      </p:sp>
      <p:sp>
        <p:nvSpPr>
          <p:cNvPr id="18" name="Text 16"/>
          <p:cNvSpPr/>
          <p:nvPr/>
        </p:nvSpPr>
        <p:spPr>
          <a:xfrm>
            <a:off x="6190456" y="4541341"/>
            <a:ext cx="378024" cy="236240"/>
          </a:xfrm>
          <a:prstGeom prst="rect">
            <a:avLst/>
          </a:prstGeom>
          <a:noFill/>
          <a:ln/>
        </p:spPr>
        <p:txBody>
          <a:bodyPr wrap="none" lIns="0" tIns="0" rIns="0" bIns="0" rtlCol="0" anchor="ctr"/>
          <a:lstStyle/>
          <a:p>
            <a:r>
              <a:rPr lang="en-US" sz="1467">
                <a:solidFill>
                  <a:srgbClr val="3C3939"/>
                </a:solidFill>
                <a:latin typeface="Raleway Light" pitchFamily="34" charset="0"/>
                <a:ea typeface="Raleway Light" pitchFamily="34" charset="-122"/>
                <a:cs typeface="Raleway Light" pitchFamily="34" charset="-120"/>
              </a:rPr>
              <a:t>06</a:t>
            </a:r>
            <a:endParaRPr lang="en-US" sz="1467"/>
          </a:p>
        </p:txBody>
      </p:sp>
      <p:sp>
        <p:nvSpPr>
          <p:cNvPr id="19" name="Shape 17"/>
          <p:cNvSpPr/>
          <p:nvPr/>
        </p:nvSpPr>
        <p:spPr>
          <a:xfrm>
            <a:off x="6190457" y="4837212"/>
            <a:ext cx="5340052" cy="25400"/>
          </a:xfrm>
          <a:prstGeom prst="rect">
            <a:avLst/>
          </a:prstGeom>
          <a:solidFill>
            <a:srgbClr val="1B1B27"/>
          </a:solidFill>
          <a:ln/>
        </p:spPr>
        <p:txBody>
          <a:bodyPr/>
          <a:lstStyle/>
          <a:p>
            <a:endParaRPr lang="en-US"/>
          </a:p>
        </p:txBody>
      </p:sp>
      <p:sp>
        <p:nvSpPr>
          <p:cNvPr id="20" name="Text 18"/>
          <p:cNvSpPr/>
          <p:nvPr/>
        </p:nvSpPr>
        <p:spPr>
          <a:xfrm>
            <a:off x="6190457" y="4982468"/>
            <a:ext cx="5340052" cy="295275"/>
          </a:xfrm>
          <a:prstGeom prst="rect">
            <a:avLst/>
          </a:prstGeom>
          <a:noFill/>
          <a:ln/>
        </p:spPr>
        <p:txBody>
          <a:bodyPr wrap="none" lIns="0" tIns="0" rIns="0" bIns="0" rtlCol="0" anchor="t"/>
          <a:lstStyle/>
          <a:p>
            <a:pPr>
              <a:lnSpc>
                <a:spcPct val="104000"/>
              </a:lnSpc>
            </a:pPr>
            <a:r>
              <a:rPr lang="en-US">
                <a:solidFill>
                  <a:srgbClr val="3C3939"/>
                </a:solidFill>
                <a:latin typeface="Raleway" pitchFamily="34" charset="0"/>
                <a:ea typeface="Raleway" pitchFamily="34" charset="-122"/>
                <a:cs typeface="Raleway" pitchFamily="34" charset="-120"/>
              </a:rPr>
              <a:t>VA Community Care</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661492" y="1773237"/>
            <a:ext cx="1019869" cy="287139"/>
          </a:xfrm>
          <a:prstGeom prst="roundRect">
            <a:avLst>
              <a:gd name="adj" fmla="val 22119"/>
            </a:avLst>
          </a:prstGeom>
          <a:solidFill>
            <a:srgbClr val="E1E1EA"/>
          </a:solidFill>
          <a:ln/>
        </p:spPr>
        <p:txBody>
          <a:bodyPr/>
          <a:lstStyle/>
          <a:p>
            <a:endParaRPr lang="en-US"/>
          </a:p>
        </p:txBody>
      </p:sp>
      <p:sp>
        <p:nvSpPr>
          <p:cNvPr id="4" name="Text 1"/>
          <p:cNvSpPr/>
          <p:nvPr/>
        </p:nvSpPr>
        <p:spPr>
          <a:xfrm>
            <a:off x="774899" y="1829893"/>
            <a:ext cx="1402656" cy="173831"/>
          </a:xfrm>
          <a:prstGeom prst="rect">
            <a:avLst/>
          </a:prstGeom>
          <a:noFill/>
          <a:ln/>
        </p:spPr>
        <p:txBody>
          <a:bodyPr wrap="none" lIns="0" tIns="0" rIns="0" bIns="0" rtlCol="0" anchor="t"/>
          <a:lstStyle/>
          <a:p>
            <a:pPr>
              <a:lnSpc>
                <a:spcPct val="96000"/>
              </a:lnSpc>
            </a:pPr>
            <a:r>
              <a:rPr lang="en-US" sz="1133">
                <a:solidFill>
                  <a:srgbClr val="3C3939"/>
                </a:solidFill>
                <a:latin typeface="Roboto" pitchFamily="34" charset="0"/>
                <a:ea typeface="Roboto" pitchFamily="34" charset="-122"/>
                <a:cs typeface="Roboto" pitchFamily="34" charset="-120"/>
              </a:rPr>
              <a:t>CHAPTER 1</a:t>
            </a:r>
            <a:endParaRPr lang="en-US" sz="1133"/>
          </a:p>
        </p:txBody>
      </p:sp>
      <p:sp>
        <p:nvSpPr>
          <p:cNvPr id="5" name="Text 2"/>
          <p:cNvSpPr/>
          <p:nvPr/>
        </p:nvSpPr>
        <p:spPr>
          <a:xfrm>
            <a:off x="661493" y="2135981"/>
            <a:ext cx="6297017" cy="2362795"/>
          </a:xfrm>
          <a:prstGeom prst="rect">
            <a:avLst/>
          </a:prstGeom>
          <a:noFill/>
          <a:ln/>
        </p:spPr>
        <p:txBody>
          <a:bodyPr wrap="square" lIns="0" tIns="0" rIns="0" bIns="0" rtlCol="0" anchor="t">
            <a:normAutofit/>
          </a:bodyPr>
          <a:lstStyle/>
          <a:p>
            <a:pPr>
              <a:lnSpc>
                <a:spcPct val="104000"/>
              </a:lnSpc>
            </a:pPr>
            <a:r>
              <a:rPr lang="en-US" sz="7400">
                <a:solidFill>
                  <a:srgbClr val="1B1B27"/>
                </a:solidFill>
                <a:latin typeface="Raleway" pitchFamily="34" charset="0"/>
                <a:ea typeface="Raleway" pitchFamily="34" charset="-122"/>
                <a:cs typeface="Raleway" pitchFamily="34" charset="-120"/>
              </a:rPr>
              <a:t>The VA: Why It Matters</a:t>
            </a:r>
            <a:endParaRPr lang="en-US" sz="7400"/>
          </a:p>
        </p:txBody>
      </p:sp>
      <p:sp>
        <p:nvSpPr>
          <p:cNvPr id="6" name="Text 3"/>
          <p:cNvSpPr/>
          <p:nvPr/>
        </p:nvSpPr>
        <p:spPr>
          <a:xfrm>
            <a:off x="661493" y="4782244"/>
            <a:ext cx="6906617" cy="302419"/>
          </a:xfrm>
          <a:prstGeom prst="rect">
            <a:avLst/>
          </a:prstGeom>
          <a:noFill/>
          <a:ln/>
        </p:spPr>
        <p:txBody>
          <a:bodyPr wrap="none" lIns="0" tIns="0" rIns="0" bIns="0" rtlCol="0" anchor="t"/>
          <a:lstStyle/>
          <a:p>
            <a:pPr>
              <a:lnSpc>
                <a:spcPct val="133000"/>
              </a:lnSpc>
            </a:pPr>
            <a:r>
              <a:rPr lang="en-US" sz="1467">
                <a:solidFill>
                  <a:srgbClr val="3C3939"/>
                </a:solidFill>
                <a:latin typeface="Roboto" pitchFamily="34" charset="0"/>
                <a:ea typeface="Roboto" pitchFamily="34" charset="-122"/>
                <a:cs typeface="Roboto" pitchFamily="34" charset="-120"/>
              </a:rPr>
              <a:t>Understanding the mission, the scale, and the opportunity.</a:t>
            </a:r>
            <a:endParaRPr lang="en-US" sz="1467"/>
          </a:p>
        </p:txBody>
      </p:sp>
      <p:pic>
        <p:nvPicPr>
          <p:cNvPr id="7" name="Picture 6" descr="A picture containing person, standing, people, group&#10;&#10;AI-generated content may be incorrect.">
            <a:extLst>
              <a:ext uri="{FF2B5EF4-FFF2-40B4-BE49-F238E27FC236}">
                <a16:creationId xmlns:a16="http://schemas.microsoft.com/office/drawing/2014/main" id="{8028E2F6-C503-D7B5-4483-101099FB774D}"/>
              </a:ext>
            </a:extLst>
          </p:cNvPr>
          <p:cNvPicPr>
            <a:picLocks noChangeAspect="1"/>
          </p:cNvPicPr>
          <p:nvPr/>
        </p:nvPicPr>
        <p:blipFill>
          <a:blip r:embed="rId3"/>
          <a:stretch>
            <a:fillRect/>
          </a:stretch>
        </p:blipFill>
        <p:spPr>
          <a:xfrm>
            <a:off x="7620000" y="0"/>
            <a:ext cx="4572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20143" y="723702"/>
            <a:ext cx="6598643" cy="5410597"/>
          </a:xfrm>
          <a:prstGeom prst="rect">
            <a:avLst/>
          </a:prstGeom>
        </p:spPr>
      </p:pic>
      <p:sp>
        <p:nvSpPr>
          <p:cNvPr id="3" name="Text 0"/>
          <p:cNvSpPr/>
          <p:nvPr/>
        </p:nvSpPr>
        <p:spPr>
          <a:xfrm>
            <a:off x="8008938" y="1622524"/>
            <a:ext cx="3527821" cy="544512"/>
          </a:xfrm>
          <a:prstGeom prst="rect">
            <a:avLst/>
          </a:prstGeom>
          <a:noFill/>
          <a:ln/>
        </p:spPr>
        <p:txBody>
          <a:bodyPr wrap="none" lIns="0" tIns="0" rIns="0" bIns="0" rtlCol="0" anchor="t"/>
          <a:lstStyle/>
          <a:p>
            <a:pPr>
              <a:lnSpc>
                <a:spcPct val="104000"/>
              </a:lnSpc>
            </a:pPr>
            <a:r>
              <a:rPr lang="en-US" sz="3400">
                <a:solidFill>
                  <a:srgbClr val="1B1B27"/>
                </a:solidFill>
                <a:latin typeface="Raleway" pitchFamily="34" charset="0"/>
                <a:ea typeface="Raleway" pitchFamily="34" charset="-122"/>
                <a:cs typeface="Raleway" pitchFamily="34" charset="-120"/>
              </a:rPr>
              <a:t>VHA Mission</a:t>
            </a:r>
            <a:endParaRPr lang="en-US" sz="3400"/>
          </a:p>
        </p:txBody>
      </p:sp>
      <p:sp>
        <p:nvSpPr>
          <p:cNvPr id="4" name="Shape 1"/>
          <p:cNvSpPr/>
          <p:nvPr/>
        </p:nvSpPr>
        <p:spPr>
          <a:xfrm>
            <a:off x="8008937" y="2347716"/>
            <a:ext cx="19051" cy="1092497"/>
          </a:xfrm>
          <a:prstGeom prst="roundRect">
            <a:avLst>
              <a:gd name="adj" fmla="val 59998"/>
            </a:avLst>
          </a:prstGeom>
          <a:solidFill>
            <a:srgbClr val="1B1B27"/>
          </a:solidFill>
          <a:ln/>
        </p:spPr>
        <p:txBody>
          <a:bodyPr/>
          <a:lstStyle/>
          <a:p>
            <a:endParaRPr lang="en-US"/>
          </a:p>
        </p:txBody>
      </p:sp>
      <p:sp>
        <p:nvSpPr>
          <p:cNvPr id="5" name="Text 2"/>
          <p:cNvSpPr/>
          <p:nvPr/>
        </p:nvSpPr>
        <p:spPr>
          <a:xfrm>
            <a:off x="8270280" y="2492277"/>
            <a:ext cx="3266480" cy="803375"/>
          </a:xfrm>
          <a:prstGeom prst="rect">
            <a:avLst/>
          </a:prstGeom>
          <a:noFill/>
          <a:ln/>
        </p:spPr>
        <p:txBody>
          <a:bodyPr wrap="square" lIns="0" tIns="0" rIns="0" bIns="0" rtlCol="0" anchor="t">
            <a:normAutofit/>
          </a:bodyPr>
          <a:lstStyle/>
          <a:p>
            <a:pPr>
              <a:lnSpc>
                <a:spcPct val="128000"/>
              </a:lnSpc>
            </a:pPr>
            <a:r>
              <a:rPr lang="en-US" sz="1333">
                <a:solidFill>
                  <a:srgbClr val="3C3939"/>
                </a:solidFill>
                <a:latin typeface="Roboto" pitchFamily="34" charset="0"/>
                <a:ea typeface="Roboto" pitchFamily="34" charset="-122"/>
                <a:cs typeface="Roboto" pitchFamily="34" charset="-120"/>
              </a:rPr>
              <a:t>"Honor America's Veterans by providing exceptional health care that improves their health and well-being."</a:t>
            </a:r>
            <a:endParaRPr lang="en-US" sz="1333"/>
          </a:p>
        </p:txBody>
      </p:sp>
      <p:sp>
        <p:nvSpPr>
          <p:cNvPr id="6" name="Text 3"/>
          <p:cNvSpPr/>
          <p:nvPr/>
        </p:nvSpPr>
        <p:spPr>
          <a:xfrm>
            <a:off x="8008938" y="3620889"/>
            <a:ext cx="3527821" cy="1719064"/>
          </a:xfrm>
          <a:prstGeom prst="rect">
            <a:avLst/>
          </a:prstGeom>
          <a:noFill/>
          <a:ln/>
        </p:spPr>
        <p:txBody>
          <a:bodyPr wrap="square" lIns="0" tIns="0" rIns="0" bIns="0" rtlCol="0" anchor="t">
            <a:normAutofit/>
          </a:bodyPr>
          <a:lstStyle/>
          <a:p>
            <a:pPr marL="270927" indent="-270927">
              <a:lnSpc>
                <a:spcPct val="128000"/>
              </a:lnSpc>
              <a:buSzPct val="100000"/>
              <a:buChar char="•"/>
            </a:pPr>
            <a:r>
              <a:rPr lang="en-US" sz="1333" b="1">
                <a:solidFill>
                  <a:srgbClr val="3C3939"/>
                </a:solidFill>
                <a:latin typeface="Roboto Bold" pitchFamily="34" charset="0"/>
                <a:ea typeface="Roboto Bold" pitchFamily="34" charset="-122"/>
                <a:cs typeface="Roboto Bold" pitchFamily="34" charset="-120"/>
              </a:rPr>
              <a:t>400,000 employees</a:t>
            </a:r>
            <a:r>
              <a:rPr lang="en-US" sz="1333">
                <a:solidFill>
                  <a:srgbClr val="3C3939"/>
                </a:solidFill>
                <a:latin typeface="Roboto" pitchFamily="34" charset="0"/>
                <a:ea typeface="Roboto" pitchFamily="34" charset="-122"/>
                <a:cs typeface="Roboto" pitchFamily="34" charset="-120"/>
              </a:rPr>
              <a:t> | </a:t>
            </a:r>
            <a:r>
              <a:rPr lang="en-US" sz="1333" b="1">
                <a:solidFill>
                  <a:srgbClr val="3C3939"/>
                </a:solidFill>
                <a:latin typeface="Roboto Bold" pitchFamily="34" charset="0"/>
                <a:ea typeface="Roboto Bold" pitchFamily="34" charset="-122"/>
                <a:cs typeface="Roboto Bold" pitchFamily="34" charset="-120"/>
              </a:rPr>
              <a:t>1,500 facilities</a:t>
            </a:r>
            <a:r>
              <a:rPr lang="en-US" sz="1333">
                <a:solidFill>
                  <a:srgbClr val="3C3939"/>
                </a:solidFill>
                <a:latin typeface="Roboto" pitchFamily="34" charset="0"/>
                <a:ea typeface="Roboto" pitchFamily="34" charset="-122"/>
                <a:cs typeface="Roboto" pitchFamily="34" charset="-120"/>
              </a:rPr>
              <a:t> | </a:t>
            </a:r>
            <a:r>
              <a:rPr lang="en-US" sz="1333" b="1">
                <a:solidFill>
                  <a:srgbClr val="3C3939"/>
                </a:solidFill>
                <a:latin typeface="Roboto Bold" pitchFamily="34" charset="0"/>
                <a:ea typeface="Roboto Bold" pitchFamily="34" charset="-122"/>
                <a:cs typeface="Roboto Bold" pitchFamily="34" charset="-120"/>
              </a:rPr>
              <a:t>$300B budget</a:t>
            </a:r>
            <a:endParaRPr lang="en-US" sz="1333"/>
          </a:p>
          <a:p>
            <a:pPr marL="270927" indent="-270927">
              <a:lnSpc>
                <a:spcPct val="128000"/>
              </a:lnSpc>
              <a:buSzPct val="100000"/>
              <a:buChar char="•"/>
            </a:pPr>
            <a:r>
              <a:rPr lang="en-US" sz="1333">
                <a:solidFill>
                  <a:srgbClr val="3C3939"/>
                </a:solidFill>
                <a:latin typeface="Roboto" pitchFamily="34" charset="0"/>
                <a:ea typeface="Roboto" pitchFamily="34" charset="-122"/>
                <a:cs typeface="Roboto" pitchFamily="34" charset="-120"/>
              </a:rPr>
              <a:t>Largest integrated healthcare system in the United States</a:t>
            </a:r>
            <a:endParaRPr lang="en-US" sz="1333"/>
          </a:p>
          <a:p>
            <a:pPr marL="270927" indent="-270927">
              <a:lnSpc>
                <a:spcPct val="128000"/>
              </a:lnSpc>
              <a:buSzPct val="100000"/>
              <a:buChar char="•"/>
            </a:pPr>
            <a:r>
              <a:rPr lang="en-US" sz="1333">
                <a:solidFill>
                  <a:srgbClr val="3C3939"/>
                </a:solidFill>
                <a:latin typeface="Roboto" pitchFamily="34" charset="0"/>
                <a:ea typeface="Roboto" pitchFamily="34" charset="-122"/>
                <a:cs typeface="Roboto" pitchFamily="34" charset="-120"/>
              </a:rPr>
              <a:t>Trains &gt;120,000 clinical trainees annually — &gt;65% of all U.S.-trained physicians</a:t>
            </a:r>
            <a:endParaRPr lang="en-US" sz="1333"/>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a:extLst>
              <a:ext uri="{FF2B5EF4-FFF2-40B4-BE49-F238E27FC236}">
                <a16:creationId xmlns:a16="http://schemas.microsoft.com/office/drawing/2014/main" id="{FEA20C0B-80F4-4343-AA4A-5CD895CBC1EA}"/>
              </a:ext>
            </a:extLst>
          </p:cNvPr>
          <p:cNvGraphicFramePr>
            <a:graphicFrameLocks/>
          </p:cNvGraphicFramePr>
          <p:nvPr/>
        </p:nvGraphicFramePr>
        <p:xfrm>
          <a:off x="607813" y="1880839"/>
          <a:ext cx="4607686" cy="4389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C71A6C44-65D0-41F8-B877-C87C486B2CED}"/>
              </a:ext>
            </a:extLst>
          </p:cNvPr>
          <p:cNvSpPr>
            <a:spLocks noGrp="1"/>
          </p:cNvSpPr>
          <p:nvPr>
            <p:ph type="title"/>
          </p:nvPr>
        </p:nvSpPr>
        <p:spPr/>
        <p:txBody>
          <a:bodyPr/>
          <a:lstStyle/>
          <a:p>
            <a:r>
              <a:rPr lang="en-US"/>
              <a:t>VA Chiropractic Program </a:t>
            </a:r>
          </a:p>
        </p:txBody>
      </p:sp>
      <p:sp>
        <p:nvSpPr>
          <p:cNvPr id="5" name="Rectangle: Rounded Corners 4">
            <a:extLst>
              <a:ext uri="{FF2B5EF4-FFF2-40B4-BE49-F238E27FC236}">
                <a16:creationId xmlns:a16="http://schemas.microsoft.com/office/drawing/2014/main" id="{7BB4C057-3E25-4850-977D-1B7360102688}"/>
              </a:ext>
            </a:extLst>
          </p:cNvPr>
          <p:cNvSpPr/>
          <p:nvPr/>
        </p:nvSpPr>
        <p:spPr>
          <a:xfrm>
            <a:off x="607813" y="1752135"/>
            <a:ext cx="7772400" cy="4389531"/>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6D07C4B5-D52D-49C9-90E0-5F1B1186132A}"/>
              </a:ext>
            </a:extLst>
          </p:cNvPr>
          <p:cNvSpPr txBox="1"/>
          <p:nvPr/>
        </p:nvSpPr>
        <p:spPr>
          <a:xfrm>
            <a:off x="2904978" y="1570421"/>
            <a:ext cx="2453718" cy="338554"/>
          </a:xfrm>
          <a:prstGeom prst="rect">
            <a:avLst/>
          </a:prstGeom>
          <a:solidFill>
            <a:schemeClr val="bg1"/>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charset="0"/>
                <a:ea typeface="+mn-ea"/>
                <a:cs typeface="+mn-cs"/>
              </a:rPr>
              <a:t>435 DCs </a:t>
            </a:r>
            <a:r>
              <a:rPr kumimoji="0" lang="en-US" sz="1600" b="1" i="0" u="none" strike="noStrike" kern="1200" cap="none" spc="0" normalizeH="0" baseline="0" noProof="0">
                <a:ln>
                  <a:noFill/>
                </a:ln>
                <a:solidFill>
                  <a:prstClr val="black"/>
                </a:solidFill>
                <a:effectLst/>
                <a:uLnTx/>
                <a:uFillTx/>
                <a:latin typeface="Arial" charset="0"/>
                <a:ea typeface="+mn-ea"/>
                <a:cs typeface="+mn-cs"/>
                <a:sym typeface="Wingdings" panose="05000000000000000000" pitchFamily="2" charset="2"/>
              </a:rPr>
              <a:t></a:t>
            </a:r>
            <a:r>
              <a:rPr kumimoji="0" lang="en-US" sz="1600" b="1" i="0" u="none" strike="noStrike" kern="1200" cap="none" spc="0" normalizeH="0" baseline="0" noProof="0">
                <a:ln>
                  <a:noFill/>
                </a:ln>
                <a:solidFill>
                  <a:prstClr val="black"/>
                </a:solidFill>
                <a:effectLst/>
                <a:uLnTx/>
                <a:uFillTx/>
                <a:latin typeface="Arial" charset="0"/>
                <a:ea typeface="+mn-ea"/>
                <a:cs typeface="+mn-cs"/>
              </a:rPr>
              <a:t> 279 Clinics</a:t>
            </a:r>
          </a:p>
        </p:txBody>
      </p:sp>
      <p:sp>
        <p:nvSpPr>
          <p:cNvPr id="17" name="Content Placeholder 2">
            <a:extLst>
              <a:ext uri="{FF2B5EF4-FFF2-40B4-BE49-F238E27FC236}">
                <a16:creationId xmlns:a16="http://schemas.microsoft.com/office/drawing/2014/main" id="{4CF51CBC-E338-47AD-A9AF-1688549DB58D}"/>
              </a:ext>
            </a:extLst>
          </p:cNvPr>
          <p:cNvSpPr>
            <a:spLocks noGrp="1"/>
          </p:cNvSpPr>
          <p:nvPr>
            <p:ph idx="1"/>
          </p:nvPr>
        </p:nvSpPr>
        <p:spPr>
          <a:xfrm>
            <a:off x="4072447" y="2649763"/>
            <a:ext cx="3931920" cy="692231"/>
          </a:xfrm>
          <a:solidFill>
            <a:srgbClr val="F8F8F8"/>
          </a:solidFill>
          <a:effectLst>
            <a:softEdge rad="31750"/>
          </a:effectLst>
        </p:spPr>
        <p:txBody>
          <a:bodyPr>
            <a:normAutofit/>
          </a:bodyPr>
          <a:lstStyle/>
          <a:p>
            <a:r>
              <a:rPr lang="en-US" sz="1400"/>
              <a:t>&gt;150,000 receive on-station care annually</a:t>
            </a:r>
          </a:p>
          <a:p>
            <a:r>
              <a:rPr lang="en-US" sz="1400"/>
              <a:t>Growing &gt;20% annually since 2005</a:t>
            </a:r>
          </a:p>
        </p:txBody>
      </p:sp>
      <p:sp>
        <p:nvSpPr>
          <p:cNvPr id="18" name="Content Placeholder 2">
            <a:extLst>
              <a:ext uri="{FF2B5EF4-FFF2-40B4-BE49-F238E27FC236}">
                <a16:creationId xmlns:a16="http://schemas.microsoft.com/office/drawing/2014/main" id="{5EFD16A7-8E84-4707-B21B-329AD9D07D30}"/>
              </a:ext>
            </a:extLst>
          </p:cNvPr>
          <p:cNvSpPr txBox="1">
            <a:spLocks/>
          </p:cNvSpPr>
          <p:nvPr/>
        </p:nvSpPr>
        <p:spPr>
          <a:xfrm>
            <a:off x="4072447" y="3835398"/>
            <a:ext cx="3931920" cy="692231"/>
          </a:xfrm>
          <a:prstGeom prst="rect">
            <a:avLst/>
          </a:prstGeom>
          <a:solidFill>
            <a:srgbClr val="F8F8F8"/>
          </a:solidFill>
          <a:effectLst>
            <a:softEdge rad="31750"/>
          </a:effectLst>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82880" marR="0" lvl="0" indent="-182880" algn="l" defTabSz="914400" rtl="0" eaLnBrk="1" fontAlgn="auto" latinLnBrk="0" hangingPunct="1">
              <a:lnSpc>
                <a:spcPct val="100000"/>
              </a:lnSpc>
              <a:spcBef>
                <a:spcPct val="20000"/>
              </a:spcBef>
              <a:spcAft>
                <a:spcPts val="0"/>
              </a:spcAft>
              <a:buClr>
                <a:srgbClr val="6076B4"/>
              </a:buClr>
              <a:buSzPct val="85000"/>
              <a:buFont typeface="Arial" pitchFamily="34" charset="0"/>
              <a:buChar char="•"/>
              <a:tabLst/>
              <a:defRPr/>
            </a:pPr>
            <a:r>
              <a:rPr kumimoji="0" lang="en-US" sz="1400" b="0" i="0" u="none" strike="noStrike" kern="1200" cap="none" spc="0" normalizeH="0" baseline="0" noProof="0">
                <a:ln>
                  <a:noFill/>
                </a:ln>
                <a:solidFill>
                  <a:prstClr val="black"/>
                </a:solidFill>
                <a:effectLst/>
                <a:uLnTx/>
                <a:uFillTx/>
                <a:latin typeface="Arial"/>
                <a:ea typeface="+mn-ea"/>
                <a:cs typeface="+mn-cs"/>
              </a:rPr>
              <a:t>&gt;75 DCs lead authors; &gt;300 publications</a:t>
            </a:r>
          </a:p>
          <a:p>
            <a:pPr marL="182880" marR="0" lvl="0" indent="-182880" algn="l" defTabSz="914400" rtl="0" eaLnBrk="1" fontAlgn="auto" latinLnBrk="0" hangingPunct="1">
              <a:lnSpc>
                <a:spcPct val="100000"/>
              </a:lnSpc>
              <a:spcBef>
                <a:spcPct val="20000"/>
              </a:spcBef>
              <a:spcAft>
                <a:spcPts val="0"/>
              </a:spcAft>
              <a:buClr>
                <a:srgbClr val="6076B4"/>
              </a:buClr>
              <a:buSzPct val="85000"/>
              <a:buFont typeface="Arial" pitchFamily="34" charset="0"/>
              <a:buChar char="•"/>
              <a:tabLst/>
              <a:defRPr/>
            </a:pPr>
            <a:r>
              <a:rPr kumimoji="0" lang="en-US" sz="1400" b="0" i="0" u="none" strike="noStrike" kern="1200" cap="none" spc="0" normalizeH="0" baseline="0" noProof="0">
                <a:ln>
                  <a:noFill/>
                </a:ln>
                <a:solidFill>
                  <a:prstClr val="black"/>
                </a:solidFill>
                <a:effectLst/>
                <a:uLnTx/>
                <a:uFillTx/>
                <a:latin typeface="Arial"/>
                <a:ea typeface="+mn-ea"/>
                <a:cs typeface="+mn-cs"/>
              </a:rPr>
              <a:t>7 ongoing funded projects; 28 facilities</a:t>
            </a:r>
          </a:p>
        </p:txBody>
      </p:sp>
      <p:sp>
        <p:nvSpPr>
          <p:cNvPr id="19" name="Content Placeholder 2">
            <a:extLst>
              <a:ext uri="{FF2B5EF4-FFF2-40B4-BE49-F238E27FC236}">
                <a16:creationId xmlns:a16="http://schemas.microsoft.com/office/drawing/2014/main" id="{921479DA-AE38-455F-9D4B-DD74957C9A93}"/>
              </a:ext>
            </a:extLst>
          </p:cNvPr>
          <p:cNvSpPr txBox="1">
            <a:spLocks/>
          </p:cNvSpPr>
          <p:nvPr/>
        </p:nvSpPr>
        <p:spPr>
          <a:xfrm>
            <a:off x="4072447" y="5026600"/>
            <a:ext cx="3931920" cy="578230"/>
          </a:xfrm>
          <a:prstGeom prst="rect">
            <a:avLst/>
          </a:prstGeom>
          <a:solidFill>
            <a:srgbClr val="F8F8F8"/>
          </a:solidFill>
          <a:effectLst>
            <a:softEdge rad="31750"/>
          </a:effectLst>
        </p:spPr>
        <p:txBody>
          <a:bodyPr vert="horz" lIns="91440" tIns="45720" rIns="91440" bIns="45720" rtlCol="0">
            <a:normAutofit fontScale="925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82880" marR="0" lvl="0" indent="-182880" algn="l" defTabSz="914400" rtl="0" eaLnBrk="1" fontAlgn="auto" latinLnBrk="0" hangingPunct="1">
              <a:lnSpc>
                <a:spcPct val="100000"/>
              </a:lnSpc>
              <a:spcBef>
                <a:spcPct val="20000"/>
              </a:spcBef>
              <a:spcAft>
                <a:spcPts val="0"/>
              </a:spcAft>
              <a:buClr>
                <a:srgbClr val="6076B4"/>
              </a:buClr>
              <a:buSzPct val="85000"/>
              <a:buFont typeface="Arial" pitchFamily="34" charset="0"/>
              <a:buChar char="•"/>
              <a:tabLst/>
              <a:defRPr/>
            </a:pPr>
            <a:r>
              <a:rPr kumimoji="0" lang="en-US" sz="1400" b="0" i="0" u="none" strike="noStrike" kern="1200" cap="none" spc="0" normalizeH="0" baseline="0" noProof="0">
                <a:ln>
                  <a:noFill/>
                </a:ln>
                <a:solidFill>
                  <a:prstClr val="black"/>
                </a:solidFill>
                <a:effectLst/>
                <a:uLnTx/>
                <a:uFillTx/>
                <a:latin typeface="Arial"/>
                <a:ea typeface="+mn-ea"/>
                <a:cs typeface="+mn-cs"/>
              </a:rPr>
              <a:t>89 affiliations (46 VA facilities, 13 DC schools)</a:t>
            </a:r>
          </a:p>
          <a:p>
            <a:pPr marL="182880" marR="0" lvl="0" indent="-182880" algn="l" defTabSz="914400" rtl="0" eaLnBrk="1" fontAlgn="auto" latinLnBrk="0" hangingPunct="1">
              <a:lnSpc>
                <a:spcPct val="100000"/>
              </a:lnSpc>
              <a:spcBef>
                <a:spcPct val="20000"/>
              </a:spcBef>
              <a:spcAft>
                <a:spcPts val="0"/>
              </a:spcAft>
              <a:buClr>
                <a:srgbClr val="6076B4"/>
              </a:buClr>
              <a:buSzPct val="85000"/>
              <a:buFont typeface="Arial" pitchFamily="34" charset="0"/>
              <a:buChar char="•"/>
              <a:tabLst/>
              <a:defRPr/>
            </a:pPr>
            <a:r>
              <a:rPr kumimoji="0" lang="en-US" sz="1400" b="0" i="0" u="none" strike="noStrike" kern="1200" cap="none" spc="0" normalizeH="0" baseline="0" noProof="0">
                <a:ln>
                  <a:noFill/>
                </a:ln>
                <a:solidFill>
                  <a:prstClr val="black"/>
                </a:solidFill>
                <a:effectLst/>
                <a:uLnTx/>
                <a:uFillTx/>
                <a:latin typeface="Arial"/>
                <a:ea typeface="+mn-ea"/>
                <a:cs typeface="+mn-cs"/>
              </a:rPr>
              <a:t>16 DC residency slots; Dozens of fellowships</a:t>
            </a:r>
          </a:p>
        </p:txBody>
      </p:sp>
      <p:sp>
        <p:nvSpPr>
          <p:cNvPr id="12" name="Content Placeholder 2">
            <a:extLst>
              <a:ext uri="{FF2B5EF4-FFF2-40B4-BE49-F238E27FC236}">
                <a16:creationId xmlns:a16="http://schemas.microsoft.com/office/drawing/2014/main" id="{8FF6B62B-4119-47CA-87AE-231D0933F123}"/>
              </a:ext>
            </a:extLst>
          </p:cNvPr>
          <p:cNvSpPr txBox="1">
            <a:spLocks/>
          </p:cNvSpPr>
          <p:nvPr/>
        </p:nvSpPr>
        <p:spPr>
          <a:xfrm>
            <a:off x="8345820" y="2666796"/>
            <a:ext cx="3499027" cy="733923"/>
          </a:xfrm>
          <a:prstGeom prst="rect">
            <a:avLst/>
          </a:prstGeom>
          <a:noFill/>
          <a:effectLst>
            <a:softEdge rad="31750"/>
          </a:effectLst>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Evidence-based policies and practices</a:t>
            </a:r>
          </a:p>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Recruit/retain high-quality DCs</a:t>
            </a:r>
          </a:p>
        </p:txBody>
      </p:sp>
      <p:sp>
        <p:nvSpPr>
          <p:cNvPr id="15" name="Content Placeholder 2">
            <a:extLst>
              <a:ext uri="{FF2B5EF4-FFF2-40B4-BE49-F238E27FC236}">
                <a16:creationId xmlns:a16="http://schemas.microsoft.com/office/drawing/2014/main" id="{3F1D7298-A093-455F-8063-D3D59B5CE817}"/>
              </a:ext>
            </a:extLst>
          </p:cNvPr>
          <p:cNvSpPr txBox="1">
            <a:spLocks/>
          </p:cNvSpPr>
          <p:nvPr/>
        </p:nvSpPr>
        <p:spPr>
          <a:xfrm>
            <a:off x="8360110" y="3814551"/>
            <a:ext cx="3499027" cy="733923"/>
          </a:xfrm>
          <a:prstGeom prst="rect">
            <a:avLst/>
          </a:prstGeom>
          <a:noFill/>
          <a:effectLst>
            <a:softEdge rad="31750"/>
          </a:effectLst>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Built a culture of clinician scholarship</a:t>
            </a:r>
          </a:p>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Collaborations with senior VA and external investigators </a:t>
            </a:r>
          </a:p>
        </p:txBody>
      </p:sp>
      <p:sp>
        <p:nvSpPr>
          <p:cNvPr id="16" name="Content Placeholder 2">
            <a:extLst>
              <a:ext uri="{FF2B5EF4-FFF2-40B4-BE49-F238E27FC236}">
                <a16:creationId xmlns:a16="http://schemas.microsoft.com/office/drawing/2014/main" id="{FB59601C-9080-46A7-B3A8-94F6FC5CCD63}"/>
              </a:ext>
            </a:extLst>
          </p:cNvPr>
          <p:cNvSpPr txBox="1">
            <a:spLocks/>
          </p:cNvSpPr>
          <p:nvPr/>
        </p:nvSpPr>
        <p:spPr>
          <a:xfrm>
            <a:off x="8360110" y="5026600"/>
            <a:ext cx="3499027" cy="733923"/>
          </a:xfrm>
          <a:prstGeom prst="rect">
            <a:avLst/>
          </a:prstGeom>
          <a:noFill/>
          <a:effectLst>
            <a:softEdge rad="31750"/>
          </a:effectLst>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IPE with MD/RN/PA/PT and other providers</a:t>
            </a:r>
          </a:p>
          <a:p>
            <a:pPr marL="182880" marR="0" lvl="0" indent="-182880" algn="l" defTabSz="914400" rtl="0" eaLnBrk="1" fontAlgn="auto" latinLnBrk="0" hangingPunct="1">
              <a:lnSpc>
                <a:spcPct val="100000"/>
              </a:lnSpc>
              <a:spcBef>
                <a:spcPct val="20000"/>
              </a:spcBef>
              <a:spcAft>
                <a:spcPts val="0"/>
              </a:spcAft>
              <a:buClr>
                <a:srgbClr val="6076B4"/>
              </a:buClr>
              <a:buSzPct val="85000"/>
              <a:buFont typeface="Wingdings" panose="05000000000000000000" pitchFamily="2" charset="2"/>
              <a:buChar char="Ø"/>
              <a:tabLst/>
              <a:defRPr/>
            </a:pPr>
            <a:r>
              <a:rPr kumimoji="0" lang="en-US" sz="1200" b="0" i="0" u="none" strike="noStrike" kern="1200" cap="none" spc="0" normalizeH="0" baseline="0" noProof="0">
                <a:ln>
                  <a:noFill/>
                </a:ln>
                <a:solidFill>
                  <a:srgbClr val="2F5897"/>
                </a:solidFill>
                <a:effectLst/>
                <a:uLnTx/>
                <a:uFillTx/>
                <a:latin typeface="Arial"/>
                <a:ea typeface="+mn-ea"/>
                <a:cs typeface="+mn-cs"/>
              </a:rPr>
              <a:t>Transformational in US DC training</a:t>
            </a:r>
          </a:p>
        </p:txBody>
      </p:sp>
      <p:pic>
        <p:nvPicPr>
          <p:cNvPr id="6" name="Picture 5">
            <a:extLst>
              <a:ext uri="{FF2B5EF4-FFF2-40B4-BE49-F238E27FC236}">
                <a16:creationId xmlns:a16="http://schemas.microsoft.com/office/drawing/2014/main" id="{FAB31EBF-EF64-EFF3-D95A-0B3B2288F8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836" y="6366719"/>
            <a:ext cx="1967346" cy="456055"/>
          </a:xfrm>
          <a:prstGeom prst="rect">
            <a:avLst/>
          </a:prstGeom>
        </p:spPr>
      </p:pic>
      <p:sp>
        <p:nvSpPr>
          <p:cNvPr id="7" name="TextBox 6">
            <a:extLst>
              <a:ext uri="{FF2B5EF4-FFF2-40B4-BE49-F238E27FC236}">
                <a16:creationId xmlns:a16="http://schemas.microsoft.com/office/drawing/2014/main" id="{B23B506F-E7CA-46D1-86FB-A3D0FC236A3C}"/>
              </a:ext>
            </a:extLst>
          </p:cNvPr>
          <p:cNvSpPr txBox="1"/>
          <p:nvPr/>
        </p:nvSpPr>
        <p:spPr>
          <a:xfrm>
            <a:off x="5189770" y="6474572"/>
            <a:ext cx="6835975" cy="20005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700" b="1" i="0" u="none" strike="noStrike" kern="1200" cap="none" spc="0" normalizeH="0" baseline="0" noProof="0">
                <a:ln>
                  <a:noFill/>
                </a:ln>
                <a:solidFill>
                  <a:prstClr val="black"/>
                </a:solidFill>
                <a:effectLst/>
                <a:uLnTx/>
                <a:uFillTx/>
                <a:latin typeface="Arial" charset="0"/>
                <a:ea typeface="+mn-ea"/>
                <a:cs typeface="+mn-cs"/>
              </a:rPr>
              <a:t>Chiropractic Program Office, Veterans Health Administration, July 2026</a:t>
            </a:r>
          </a:p>
        </p:txBody>
      </p:sp>
      <p:cxnSp>
        <p:nvCxnSpPr>
          <p:cNvPr id="10" name="Straight Connector 9">
            <a:extLst>
              <a:ext uri="{FF2B5EF4-FFF2-40B4-BE49-F238E27FC236}">
                <a16:creationId xmlns:a16="http://schemas.microsoft.com/office/drawing/2014/main" id="{18E2CB83-781A-F2FA-CBC0-CE785A8D2508}"/>
              </a:ext>
            </a:extLst>
          </p:cNvPr>
          <p:cNvCxnSpPr/>
          <p:nvPr/>
        </p:nvCxnSpPr>
        <p:spPr>
          <a:xfrm>
            <a:off x="110836" y="6390437"/>
            <a:ext cx="1191490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7397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Clar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TM02900720[[fn=Integral]]</Template>
  <TotalTime>0</TotalTime>
  <Words>3546</Words>
  <Application>Microsoft Office PowerPoint</Application>
  <PresentationFormat>Widescreen</PresentationFormat>
  <Paragraphs>587</Paragraphs>
  <Slides>49</Slides>
  <Notes>41</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49</vt:i4>
      </vt:variant>
    </vt:vector>
  </HeadingPairs>
  <TitlesOfParts>
    <vt:vector size="67" baseType="lpstr">
      <vt:lpstr>Aptos</vt:lpstr>
      <vt:lpstr>Arial</vt:lpstr>
      <vt:lpstr>Calibri</vt:lpstr>
      <vt:lpstr>Courier New</vt:lpstr>
      <vt:lpstr>Georgia</vt:lpstr>
      <vt:lpstr>Gill Sans MT</vt:lpstr>
      <vt:lpstr>Montserrat</vt:lpstr>
      <vt:lpstr>Raleway</vt:lpstr>
      <vt:lpstr>Raleway Light</vt:lpstr>
      <vt:lpstr>Roboto</vt:lpstr>
      <vt:lpstr>Roboto Bold</vt:lpstr>
      <vt:lpstr>Times New Roman</vt:lpstr>
      <vt:lpstr>Tw Cen MT</vt:lpstr>
      <vt:lpstr>Tw Cen MT Condensed</vt:lpstr>
      <vt:lpstr>Wingdings</vt:lpstr>
      <vt:lpstr>Wingdings 3</vt:lpstr>
      <vt:lpstr>Integral</vt:lpstr>
      <vt:lpstr>Clarity</vt:lpstr>
      <vt:lpstr>PowerPoint Presentation</vt:lpstr>
      <vt:lpstr>PowerPoint Presentation</vt:lpstr>
      <vt:lpstr>Disclaimer</vt:lpstr>
      <vt:lpstr>PowerPoint Presentation</vt:lpstr>
      <vt:lpstr>Ryan M. Diana, DC</vt:lpstr>
      <vt:lpstr>PowerPoint Presentation</vt:lpstr>
      <vt:lpstr>PowerPoint Presentation</vt:lpstr>
      <vt:lpstr>PowerPoint Presentation</vt:lpstr>
      <vt:lpstr>VA Chiropractic Program </vt:lpstr>
      <vt:lpstr>Chiropractic Use Trends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Gina Bonavito-Larragoite, DC, MBA </vt:lpstr>
      <vt:lpstr>PowerPoint Presentation</vt:lpstr>
      <vt:lpstr>PowerPoint Presentation</vt:lpstr>
      <vt:lpstr>PowerPoint Presentation</vt:lpstr>
      <vt:lpstr>Typical day in the life of a resident </vt:lpstr>
      <vt:lpstr>PowerPoint Presentation</vt:lpstr>
      <vt:lpstr>Applicant/Resident Characteristics</vt:lpstr>
      <vt:lpstr>Applicant/Resident Characteristics</vt:lpstr>
      <vt:lpstr>PowerPoint Presentation</vt:lpstr>
      <vt:lpstr>PowerPoint Presentation</vt:lpstr>
      <vt:lpstr>VA Residency Locations</vt:lpstr>
      <vt:lpstr>PowerPoint Presentation</vt:lpstr>
      <vt:lpstr>Non-VA Residency Positions participating in match</vt:lpstr>
      <vt:lpstr>PowerPoint Presentation</vt:lpstr>
      <vt:lpstr>PowerPoint Presentation</vt:lpstr>
      <vt:lpstr>PowerPoint Presentation</vt:lpstr>
      <vt:lpstr>Non-VA Fellowship Positions</vt:lpstr>
      <vt:lpstr>PowerPoint Presentation</vt:lpstr>
      <vt:lpstr>Jason G. Napuli, DC, MBA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 the Network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Bonavito-Larragoite, Gina M. (Miami VA)</dc:creator>
  <cp:lastModifiedBy>Bonavito-Larragoite, Gina M. (Miami VA)</cp:lastModifiedBy>
  <cp:revision>1</cp:revision>
  <dcterms:created xsi:type="dcterms:W3CDTF">2026-06-30T12:42:38Z</dcterms:created>
  <dcterms:modified xsi:type="dcterms:W3CDTF">2026-08-11T20:21:39Z</dcterms:modified>
</cp:coreProperties>
</file>