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20" r:id="rId1"/>
  </p:sldMasterIdLst>
  <p:notesMasterIdLst>
    <p:notesMasterId r:id="rId82"/>
  </p:notesMasterIdLst>
  <p:sldIdLst>
    <p:sldId id="256" r:id="rId2"/>
    <p:sldId id="735" r:id="rId3"/>
    <p:sldId id="948" r:id="rId4"/>
    <p:sldId id="733" r:id="rId5"/>
    <p:sldId id="734" r:id="rId6"/>
    <p:sldId id="715" r:id="rId7"/>
    <p:sldId id="257" r:id="rId8"/>
    <p:sldId id="522" r:id="rId9"/>
    <p:sldId id="518" r:id="rId10"/>
    <p:sldId id="504" r:id="rId11"/>
    <p:sldId id="952" r:id="rId12"/>
    <p:sldId id="275" r:id="rId13"/>
    <p:sldId id="940" r:id="rId14"/>
    <p:sldId id="534" r:id="rId15"/>
    <p:sldId id="943" r:id="rId16"/>
    <p:sldId id="531" r:id="rId17"/>
    <p:sldId id="538" r:id="rId18"/>
    <p:sldId id="791" r:id="rId19"/>
    <p:sldId id="345" r:id="rId20"/>
    <p:sldId id="895" r:id="rId21"/>
    <p:sldId id="807" r:id="rId22"/>
    <p:sldId id="537" r:id="rId23"/>
    <p:sldId id="941" r:id="rId24"/>
    <p:sldId id="532" r:id="rId25"/>
    <p:sldId id="536" r:id="rId26"/>
    <p:sldId id="351" r:id="rId27"/>
    <p:sldId id="547" r:id="rId28"/>
    <p:sldId id="549" r:id="rId29"/>
    <p:sldId id="343" r:id="rId30"/>
    <p:sldId id="344" r:id="rId31"/>
    <p:sldId id="951" r:id="rId32"/>
    <p:sldId id="945" r:id="rId33"/>
    <p:sldId id="944" r:id="rId34"/>
    <p:sldId id="946" r:id="rId35"/>
    <p:sldId id="949" r:id="rId36"/>
    <p:sldId id="950" r:id="rId37"/>
    <p:sldId id="506" r:id="rId38"/>
    <p:sldId id="337" r:id="rId39"/>
    <p:sldId id="339" r:id="rId40"/>
    <p:sldId id="947" r:id="rId41"/>
    <p:sldId id="340" r:id="rId42"/>
    <p:sldId id="338" r:id="rId43"/>
    <p:sldId id="529" r:id="rId44"/>
    <p:sldId id="341" r:id="rId45"/>
    <p:sldId id="272" r:id="rId46"/>
    <p:sldId id="273" r:id="rId47"/>
    <p:sldId id="342" r:id="rId48"/>
    <p:sldId id="731" r:id="rId49"/>
    <p:sldId id="263" r:id="rId50"/>
    <p:sldId id="264" r:id="rId51"/>
    <p:sldId id="265" r:id="rId52"/>
    <p:sldId id="269" r:id="rId53"/>
    <p:sldId id="271" r:id="rId54"/>
    <p:sldId id="942" r:id="rId55"/>
    <p:sldId id="543" r:id="rId56"/>
    <p:sldId id="933" r:id="rId57"/>
    <p:sldId id="500" r:id="rId58"/>
    <p:sldId id="527" r:id="rId59"/>
    <p:sldId id="492" r:id="rId60"/>
    <p:sldId id="491" r:id="rId61"/>
    <p:sldId id="526" r:id="rId62"/>
    <p:sldId id="493" r:id="rId63"/>
    <p:sldId id="494" r:id="rId64"/>
    <p:sldId id="495" r:id="rId65"/>
    <p:sldId id="496" r:id="rId66"/>
    <p:sldId id="516" r:id="rId67"/>
    <p:sldId id="524" r:id="rId68"/>
    <p:sldId id="501" r:id="rId69"/>
    <p:sldId id="510" r:id="rId70"/>
    <p:sldId id="347" r:id="rId71"/>
    <p:sldId id="318" r:id="rId72"/>
    <p:sldId id="325" r:id="rId73"/>
    <p:sldId id="280" r:id="rId74"/>
    <p:sldId id="281" r:id="rId75"/>
    <p:sldId id="274" r:id="rId76"/>
    <p:sldId id="258" r:id="rId77"/>
    <p:sldId id="525" r:id="rId78"/>
    <p:sldId id="533" r:id="rId79"/>
    <p:sldId id="729" r:id="rId80"/>
    <p:sldId id="539" r:id="rId8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5C440"/>
    <a:srgbClr val="B6CC2A"/>
    <a:srgbClr val="49A948"/>
    <a:srgbClr val="FF5537"/>
    <a:srgbClr val="4D671B"/>
    <a:srgbClr val="595959"/>
    <a:srgbClr val="3E5412"/>
    <a:srgbClr val="FFDFE0"/>
    <a:srgbClr val="E5C500"/>
    <a:srgbClr val="EBF5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7538"/>
    <p:restoredTop sz="94643"/>
  </p:normalViewPr>
  <p:slideViewPr>
    <p:cSldViewPr snapToGrid="0" snapToObjects="1">
      <p:cViewPr varScale="1">
        <p:scale>
          <a:sx n="82" d="100"/>
          <a:sy n="82" d="100"/>
        </p:scale>
        <p:origin x="184" y="115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viewProps" Target="view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61" Type="http://schemas.openxmlformats.org/officeDocument/2006/relationships/slide" Target="slides/slide60.xml"/><Relationship Id="rId82" Type="http://schemas.openxmlformats.org/officeDocument/2006/relationships/notesMaster" Target="notesMasters/notesMaster1.xml"/></Relationships>
</file>

<file path=ppt/diagrams/_rels/data5.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image" Target="../media/image2.svg"/></Relationships>
</file>

<file path=ppt/diagrams/_rels/drawing5.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image" Target="../media/image2.svg"/></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29A80-BA71-2743-94F6-A1555F1A994C}" type="doc">
      <dgm:prSet loTypeId="urn:microsoft.com/office/officeart/2005/8/layout/vList2" loCatId="" qsTypeId="urn:microsoft.com/office/officeart/2005/8/quickstyle/simple4" qsCatId="simple" csTypeId="urn:microsoft.com/office/officeart/2005/8/colors/accent2_3" csCatId="accent2" phldr="1"/>
      <dgm:spPr/>
      <dgm:t>
        <a:bodyPr/>
        <a:lstStyle/>
        <a:p>
          <a:endParaRPr lang="en-US"/>
        </a:p>
      </dgm:t>
    </dgm:pt>
    <dgm:pt modelId="{A3CDFFE9-5C7E-734C-8626-910F6121FC6C}">
      <dgm:prSet phldrT="[Text]" custT="1"/>
      <dgm:spPr/>
      <dgm:t>
        <a:bodyPr/>
        <a:lstStyle/>
        <a:p>
          <a:r>
            <a:rPr lang="en-US" altLang="en-US" sz="1800" dirty="0">
              <a:latin typeface="Calibri" panose="020F0502020204030204" pitchFamily="34" charset="0"/>
              <a:cs typeface="Calibri" panose="020F0502020204030204" pitchFamily="34" charset="0"/>
            </a:rPr>
            <a:t>O: Xiphoid, ribs 7-12 with/ transverse abs, upper lumbar vertebrae/arcuate ligaments</a:t>
          </a:r>
          <a:endParaRPr lang="en-US" sz="1800" dirty="0">
            <a:latin typeface="Calibri" panose="020F0502020204030204" pitchFamily="34" charset="0"/>
            <a:cs typeface="Calibri" panose="020F0502020204030204" pitchFamily="34" charset="0"/>
          </a:endParaRPr>
        </a:p>
      </dgm:t>
    </dgm:pt>
    <dgm:pt modelId="{B391E484-384F-B84E-B1B2-82994D7D7D45}" type="parTrans" cxnId="{BECE6A66-217E-E241-A021-32ADA0F10F37}">
      <dgm:prSet/>
      <dgm:spPr/>
      <dgm:t>
        <a:bodyPr/>
        <a:lstStyle/>
        <a:p>
          <a:endParaRPr lang="en-US" sz="1600"/>
        </a:p>
      </dgm:t>
    </dgm:pt>
    <dgm:pt modelId="{09DBA3E2-50EE-874A-8266-81385F964304}" type="sibTrans" cxnId="{BECE6A66-217E-E241-A021-32ADA0F10F37}">
      <dgm:prSet/>
      <dgm:spPr/>
      <dgm:t>
        <a:bodyPr/>
        <a:lstStyle/>
        <a:p>
          <a:endParaRPr lang="en-US" sz="1600"/>
        </a:p>
      </dgm:t>
    </dgm:pt>
    <dgm:pt modelId="{0F72DC86-8E6D-3949-813B-A75FE7830082}">
      <dgm:prSet phldrT="[Text]" custT="1"/>
      <dgm:spPr/>
      <dgm:t>
        <a:bodyPr/>
        <a:lstStyle/>
        <a:p>
          <a:r>
            <a:rPr lang="en-US" altLang="en-US" sz="1800" dirty="0">
              <a:latin typeface="Calibri" panose="020F0502020204030204" pitchFamily="34" charset="0"/>
              <a:cs typeface="Calibri" panose="020F0502020204030204" pitchFamily="34" charset="0"/>
            </a:rPr>
            <a:t>T10 hiatus: Esophagus and vagus nerve </a:t>
          </a:r>
          <a:endParaRPr lang="en-US" sz="1800" dirty="0">
            <a:latin typeface="Calibri" panose="020F0502020204030204" pitchFamily="34" charset="0"/>
            <a:cs typeface="Calibri" panose="020F0502020204030204" pitchFamily="34" charset="0"/>
          </a:endParaRPr>
        </a:p>
      </dgm:t>
    </dgm:pt>
    <dgm:pt modelId="{C8DB80B5-800C-3349-ABDB-AD30DA67671E}" type="parTrans" cxnId="{06A77CE5-17DF-364A-BC0E-11745FF3B2B2}">
      <dgm:prSet/>
      <dgm:spPr/>
      <dgm:t>
        <a:bodyPr/>
        <a:lstStyle/>
        <a:p>
          <a:endParaRPr lang="en-US" sz="1600"/>
        </a:p>
      </dgm:t>
    </dgm:pt>
    <dgm:pt modelId="{9640D267-815F-3249-9992-251ED732ECD4}" type="sibTrans" cxnId="{06A77CE5-17DF-364A-BC0E-11745FF3B2B2}">
      <dgm:prSet/>
      <dgm:spPr/>
      <dgm:t>
        <a:bodyPr/>
        <a:lstStyle/>
        <a:p>
          <a:endParaRPr lang="en-US" sz="1600"/>
        </a:p>
      </dgm:t>
    </dgm:pt>
    <dgm:pt modelId="{ECE61CCC-2F99-764E-B72C-2E0AC0559B2B}">
      <dgm:prSet phldrT="[Text]" custT="1"/>
      <dgm:spPr/>
      <dgm:t>
        <a:bodyPr/>
        <a:lstStyle/>
        <a:p>
          <a:r>
            <a:rPr lang="en-US" sz="1800" dirty="0">
              <a:latin typeface="Calibri" panose="020F0502020204030204" pitchFamily="34" charset="0"/>
              <a:cs typeface="Calibri" panose="020F0502020204030204" pitchFamily="34" charset="0"/>
            </a:rPr>
            <a:t>T12 hiatus: Aorta, thoracic duct, and azygos vein</a:t>
          </a:r>
        </a:p>
      </dgm:t>
    </dgm:pt>
    <dgm:pt modelId="{E5D6F875-20D1-994B-A92B-3C84E11CA6B4}" type="parTrans" cxnId="{AD1B7994-5F33-AB4B-AE14-2799B86CE68E}">
      <dgm:prSet/>
      <dgm:spPr/>
      <dgm:t>
        <a:bodyPr/>
        <a:lstStyle/>
        <a:p>
          <a:endParaRPr lang="en-US" sz="1600"/>
        </a:p>
      </dgm:t>
    </dgm:pt>
    <dgm:pt modelId="{F775A2C0-9D6E-734B-BFB1-2913651B8890}" type="sibTrans" cxnId="{AD1B7994-5F33-AB4B-AE14-2799B86CE68E}">
      <dgm:prSet/>
      <dgm:spPr/>
      <dgm:t>
        <a:bodyPr/>
        <a:lstStyle/>
        <a:p>
          <a:endParaRPr lang="en-US" sz="1600"/>
        </a:p>
      </dgm:t>
    </dgm:pt>
    <dgm:pt modelId="{9B598E32-CB86-EF49-9760-9B003C1E7190}">
      <dgm:prSet phldrT="[Text]" custT="1"/>
      <dgm:spPr/>
      <dgm:t>
        <a:bodyPr/>
        <a:lstStyle/>
        <a:p>
          <a:r>
            <a:rPr lang="en-US" altLang="en-US" sz="1800" dirty="0">
              <a:latin typeface="Calibri" panose="020F0502020204030204" pitchFamily="34" charset="0"/>
              <a:cs typeface="Calibri" panose="020F0502020204030204" pitchFamily="34" charset="0"/>
            </a:rPr>
            <a:t>I: All converge into the central tendon, fibrous pericardium, &amp; </a:t>
          </a:r>
          <a:r>
            <a:rPr lang="en-US" altLang="en-US" sz="1800">
              <a:latin typeface="Calibri" panose="020F0502020204030204" pitchFamily="34" charset="0"/>
              <a:cs typeface="Calibri" panose="020F0502020204030204" pitchFamily="34" charset="0"/>
            </a:rPr>
            <a:t>fascial connections </a:t>
          </a:r>
          <a:r>
            <a:rPr lang="en-US" altLang="en-US" sz="1800" dirty="0">
              <a:latin typeface="Calibri" panose="020F0502020204030204" pitchFamily="34" charset="0"/>
              <a:cs typeface="Calibri" panose="020F0502020204030204" pitchFamily="34" charset="0"/>
            </a:rPr>
            <a:t>into the tongue</a:t>
          </a:r>
          <a:endParaRPr lang="en-US" sz="1800" dirty="0">
            <a:latin typeface="Calibri" panose="020F0502020204030204" pitchFamily="34" charset="0"/>
            <a:cs typeface="Calibri" panose="020F0502020204030204" pitchFamily="34" charset="0"/>
          </a:endParaRPr>
        </a:p>
      </dgm:t>
    </dgm:pt>
    <dgm:pt modelId="{5BFF5143-968F-BA42-8B26-5798FC31A631}" type="parTrans" cxnId="{997DE126-52E0-5A4C-9613-C443EA5D48E6}">
      <dgm:prSet/>
      <dgm:spPr/>
      <dgm:t>
        <a:bodyPr/>
        <a:lstStyle/>
        <a:p>
          <a:endParaRPr lang="en-US" sz="1600"/>
        </a:p>
      </dgm:t>
    </dgm:pt>
    <dgm:pt modelId="{05ADEBFC-5A72-AF48-8A3E-E3185A558F3B}" type="sibTrans" cxnId="{997DE126-52E0-5A4C-9613-C443EA5D48E6}">
      <dgm:prSet/>
      <dgm:spPr/>
      <dgm:t>
        <a:bodyPr/>
        <a:lstStyle/>
        <a:p>
          <a:endParaRPr lang="en-US" sz="1600"/>
        </a:p>
      </dgm:t>
    </dgm:pt>
    <dgm:pt modelId="{0CD84C7C-77C7-2B40-A28D-7BD04711C4D2}">
      <dgm:prSet phldrT="[Text]" custT="1"/>
      <dgm:spPr/>
      <dgm:t>
        <a:bodyPr/>
        <a:lstStyle/>
        <a:p>
          <a:r>
            <a:rPr lang="en-US" sz="1800" dirty="0">
              <a:latin typeface="Calibri" panose="020F0502020204030204" pitchFamily="34" charset="0"/>
              <a:cs typeface="Calibri" panose="020F0502020204030204" pitchFamily="34" charset="0"/>
            </a:rPr>
            <a:t>T8 hiatus: Inferior vena cava &amp; right phrenic nerve</a:t>
          </a:r>
        </a:p>
      </dgm:t>
    </dgm:pt>
    <dgm:pt modelId="{8637CEED-BA7E-7E4F-A08B-5CB94D876B33}" type="parTrans" cxnId="{A0880463-7EFA-DF48-A5F4-2ADD65141D21}">
      <dgm:prSet/>
      <dgm:spPr/>
      <dgm:t>
        <a:bodyPr/>
        <a:lstStyle/>
        <a:p>
          <a:endParaRPr lang="en-US" sz="1600"/>
        </a:p>
      </dgm:t>
    </dgm:pt>
    <dgm:pt modelId="{41C77357-9B52-A846-A9C3-95D70380449F}" type="sibTrans" cxnId="{A0880463-7EFA-DF48-A5F4-2ADD65141D21}">
      <dgm:prSet/>
      <dgm:spPr/>
      <dgm:t>
        <a:bodyPr/>
        <a:lstStyle/>
        <a:p>
          <a:endParaRPr lang="en-US" sz="1600"/>
        </a:p>
      </dgm:t>
    </dgm:pt>
    <dgm:pt modelId="{7085DFE7-BDD7-F946-8031-3C0BD7D9E69F}" type="pres">
      <dgm:prSet presAssocID="{2C929A80-BA71-2743-94F6-A1555F1A994C}" presName="linear" presStyleCnt="0">
        <dgm:presLayoutVars>
          <dgm:animLvl val="lvl"/>
          <dgm:resizeHandles val="exact"/>
        </dgm:presLayoutVars>
      </dgm:prSet>
      <dgm:spPr/>
    </dgm:pt>
    <dgm:pt modelId="{C4208B5E-7E40-994D-9CB8-24E4EEC2AE8A}" type="pres">
      <dgm:prSet presAssocID="{A3CDFFE9-5C7E-734C-8626-910F6121FC6C}" presName="parentText" presStyleLbl="node1" presStyleIdx="0" presStyleCnt="5">
        <dgm:presLayoutVars>
          <dgm:chMax val="0"/>
          <dgm:bulletEnabled val="1"/>
        </dgm:presLayoutVars>
      </dgm:prSet>
      <dgm:spPr/>
    </dgm:pt>
    <dgm:pt modelId="{605DF7B2-0C26-A947-9F12-EF353842CEA7}" type="pres">
      <dgm:prSet presAssocID="{09DBA3E2-50EE-874A-8266-81385F964304}" presName="spacer" presStyleCnt="0"/>
      <dgm:spPr/>
    </dgm:pt>
    <dgm:pt modelId="{47153DF1-E4D2-1346-A047-0DA7A3C92259}" type="pres">
      <dgm:prSet presAssocID="{9B598E32-CB86-EF49-9760-9B003C1E7190}" presName="parentText" presStyleLbl="node1" presStyleIdx="1" presStyleCnt="5">
        <dgm:presLayoutVars>
          <dgm:chMax val="0"/>
          <dgm:bulletEnabled val="1"/>
        </dgm:presLayoutVars>
      </dgm:prSet>
      <dgm:spPr/>
    </dgm:pt>
    <dgm:pt modelId="{A11B3057-AA53-A244-8602-751D83380ABC}" type="pres">
      <dgm:prSet presAssocID="{05ADEBFC-5A72-AF48-8A3E-E3185A558F3B}" presName="spacer" presStyleCnt="0"/>
      <dgm:spPr/>
    </dgm:pt>
    <dgm:pt modelId="{4086AF48-970C-654C-9BC6-AEF7AC1CAFE5}" type="pres">
      <dgm:prSet presAssocID="{0CD84C7C-77C7-2B40-A28D-7BD04711C4D2}" presName="parentText" presStyleLbl="node1" presStyleIdx="2" presStyleCnt="5">
        <dgm:presLayoutVars>
          <dgm:chMax val="0"/>
          <dgm:bulletEnabled val="1"/>
        </dgm:presLayoutVars>
      </dgm:prSet>
      <dgm:spPr/>
    </dgm:pt>
    <dgm:pt modelId="{8276C7B8-22B7-5745-8F45-844921441083}" type="pres">
      <dgm:prSet presAssocID="{41C77357-9B52-A846-A9C3-95D70380449F}" presName="spacer" presStyleCnt="0"/>
      <dgm:spPr/>
    </dgm:pt>
    <dgm:pt modelId="{9BA6DC84-070A-0641-BA42-4EDD516767F7}" type="pres">
      <dgm:prSet presAssocID="{0F72DC86-8E6D-3949-813B-A75FE7830082}" presName="parentText" presStyleLbl="node1" presStyleIdx="3" presStyleCnt="5">
        <dgm:presLayoutVars>
          <dgm:chMax val="0"/>
          <dgm:bulletEnabled val="1"/>
        </dgm:presLayoutVars>
      </dgm:prSet>
      <dgm:spPr/>
    </dgm:pt>
    <dgm:pt modelId="{530A2ACB-DFAE-C248-A7FB-CF8B6C09DF6F}" type="pres">
      <dgm:prSet presAssocID="{9640D267-815F-3249-9992-251ED732ECD4}" presName="spacer" presStyleCnt="0"/>
      <dgm:spPr/>
    </dgm:pt>
    <dgm:pt modelId="{01F60564-2C31-0740-929E-A952C4810CE0}" type="pres">
      <dgm:prSet presAssocID="{ECE61CCC-2F99-764E-B72C-2E0AC0559B2B}" presName="parentText" presStyleLbl="node1" presStyleIdx="4" presStyleCnt="5">
        <dgm:presLayoutVars>
          <dgm:chMax val="0"/>
          <dgm:bulletEnabled val="1"/>
        </dgm:presLayoutVars>
      </dgm:prSet>
      <dgm:spPr/>
    </dgm:pt>
  </dgm:ptLst>
  <dgm:cxnLst>
    <dgm:cxn modelId="{175BE00A-317A-8E45-86A8-1F5C5D6155F8}" type="presOf" srcId="{ECE61CCC-2F99-764E-B72C-2E0AC0559B2B}" destId="{01F60564-2C31-0740-929E-A952C4810CE0}" srcOrd="0" destOrd="0" presId="urn:microsoft.com/office/officeart/2005/8/layout/vList2"/>
    <dgm:cxn modelId="{997DE126-52E0-5A4C-9613-C443EA5D48E6}" srcId="{2C929A80-BA71-2743-94F6-A1555F1A994C}" destId="{9B598E32-CB86-EF49-9760-9B003C1E7190}" srcOrd="1" destOrd="0" parTransId="{5BFF5143-968F-BA42-8B26-5798FC31A631}" sibTransId="{05ADEBFC-5A72-AF48-8A3E-E3185A558F3B}"/>
    <dgm:cxn modelId="{69427F3E-7E98-D548-8600-AC4F8DED3E54}" type="presOf" srcId="{2C929A80-BA71-2743-94F6-A1555F1A994C}" destId="{7085DFE7-BDD7-F946-8031-3C0BD7D9E69F}" srcOrd="0" destOrd="0" presId="urn:microsoft.com/office/officeart/2005/8/layout/vList2"/>
    <dgm:cxn modelId="{58609A52-CC22-634E-9C89-A8E950576930}" type="presOf" srcId="{0F72DC86-8E6D-3949-813B-A75FE7830082}" destId="{9BA6DC84-070A-0641-BA42-4EDD516767F7}" srcOrd="0" destOrd="0" presId="urn:microsoft.com/office/officeart/2005/8/layout/vList2"/>
    <dgm:cxn modelId="{A0880463-7EFA-DF48-A5F4-2ADD65141D21}" srcId="{2C929A80-BA71-2743-94F6-A1555F1A994C}" destId="{0CD84C7C-77C7-2B40-A28D-7BD04711C4D2}" srcOrd="2" destOrd="0" parTransId="{8637CEED-BA7E-7E4F-A08B-5CB94D876B33}" sibTransId="{41C77357-9B52-A846-A9C3-95D70380449F}"/>
    <dgm:cxn modelId="{BECE6A66-217E-E241-A021-32ADA0F10F37}" srcId="{2C929A80-BA71-2743-94F6-A1555F1A994C}" destId="{A3CDFFE9-5C7E-734C-8626-910F6121FC6C}" srcOrd="0" destOrd="0" parTransId="{B391E484-384F-B84E-B1B2-82994D7D7D45}" sibTransId="{09DBA3E2-50EE-874A-8266-81385F964304}"/>
    <dgm:cxn modelId="{1052B184-21DE-D246-8ABE-5C6ECF71E00F}" type="presOf" srcId="{0CD84C7C-77C7-2B40-A28D-7BD04711C4D2}" destId="{4086AF48-970C-654C-9BC6-AEF7AC1CAFE5}" srcOrd="0" destOrd="0" presId="urn:microsoft.com/office/officeart/2005/8/layout/vList2"/>
    <dgm:cxn modelId="{AD1B7994-5F33-AB4B-AE14-2799B86CE68E}" srcId="{2C929A80-BA71-2743-94F6-A1555F1A994C}" destId="{ECE61CCC-2F99-764E-B72C-2E0AC0559B2B}" srcOrd="4" destOrd="0" parTransId="{E5D6F875-20D1-994B-A92B-3C84E11CA6B4}" sibTransId="{F775A2C0-9D6E-734B-BFB1-2913651B8890}"/>
    <dgm:cxn modelId="{C6C4B6BC-E41A-4F44-B1B5-7804110B27DA}" type="presOf" srcId="{9B598E32-CB86-EF49-9760-9B003C1E7190}" destId="{47153DF1-E4D2-1346-A047-0DA7A3C92259}" srcOrd="0" destOrd="0" presId="urn:microsoft.com/office/officeart/2005/8/layout/vList2"/>
    <dgm:cxn modelId="{06A77CE5-17DF-364A-BC0E-11745FF3B2B2}" srcId="{2C929A80-BA71-2743-94F6-A1555F1A994C}" destId="{0F72DC86-8E6D-3949-813B-A75FE7830082}" srcOrd="3" destOrd="0" parTransId="{C8DB80B5-800C-3349-ABDB-AD30DA67671E}" sibTransId="{9640D267-815F-3249-9992-251ED732ECD4}"/>
    <dgm:cxn modelId="{95F38DF9-8F26-3F40-8FA1-4D307CE451C6}" type="presOf" srcId="{A3CDFFE9-5C7E-734C-8626-910F6121FC6C}" destId="{C4208B5E-7E40-994D-9CB8-24E4EEC2AE8A}" srcOrd="0" destOrd="0" presId="urn:microsoft.com/office/officeart/2005/8/layout/vList2"/>
    <dgm:cxn modelId="{63DFDB44-97A8-3E4A-95CB-4B235832E1E2}" type="presParOf" srcId="{7085DFE7-BDD7-F946-8031-3C0BD7D9E69F}" destId="{C4208B5E-7E40-994D-9CB8-24E4EEC2AE8A}" srcOrd="0" destOrd="0" presId="urn:microsoft.com/office/officeart/2005/8/layout/vList2"/>
    <dgm:cxn modelId="{18C7D6B0-2A28-014D-8BA5-61ECE8D393D7}" type="presParOf" srcId="{7085DFE7-BDD7-F946-8031-3C0BD7D9E69F}" destId="{605DF7B2-0C26-A947-9F12-EF353842CEA7}" srcOrd="1" destOrd="0" presId="urn:microsoft.com/office/officeart/2005/8/layout/vList2"/>
    <dgm:cxn modelId="{B47DD57C-8E78-5B4A-8971-B3C18373B430}" type="presParOf" srcId="{7085DFE7-BDD7-F946-8031-3C0BD7D9E69F}" destId="{47153DF1-E4D2-1346-A047-0DA7A3C92259}" srcOrd="2" destOrd="0" presId="urn:microsoft.com/office/officeart/2005/8/layout/vList2"/>
    <dgm:cxn modelId="{B417CA1A-FA09-334D-81E8-9BFE06149BF7}" type="presParOf" srcId="{7085DFE7-BDD7-F946-8031-3C0BD7D9E69F}" destId="{A11B3057-AA53-A244-8602-751D83380ABC}" srcOrd="3" destOrd="0" presId="urn:microsoft.com/office/officeart/2005/8/layout/vList2"/>
    <dgm:cxn modelId="{872E5BE9-0EC5-E742-B64A-61C8541F4458}" type="presParOf" srcId="{7085DFE7-BDD7-F946-8031-3C0BD7D9E69F}" destId="{4086AF48-970C-654C-9BC6-AEF7AC1CAFE5}" srcOrd="4" destOrd="0" presId="urn:microsoft.com/office/officeart/2005/8/layout/vList2"/>
    <dgm:cxn modelId="{25E35FF8-7F06-FE4B-8D56-770804C2EAF6}" type="presParOf" srcId="{7085DFE7-BDD7-F946-8031-3C0BD7D9E69F}" destId="{8276C7B8-22B7-5745-8F45-844921441083}" srcOrd="5" destOrd="0" presId="urn:microsoft.com/office/officeart/2005/8/layout/vList2"/>
    <dgm:cxn modelId="{296AFE28-0035-BA4D-AB72-AD03A115021F}" type="presParOf" srcId="{7085DFE7-BDD7-F946-8031-3C0BD7D9E69F}" destId="{9BA6DC84-070A-0641-BA42-4EDD516767F7}" srcOrd="6" destOrd="0" presId="urn:microsoft.com/office/officeart/2005/8/layout/vList2"/>
    <dgm:cxn modelId="{937990F5-6C26-4949-8779-8A6743721C4A}" type="presParOf" srcId="{7085DFE7-BDD7-F946-8031-3C0BD7D9E69F}" destId="{530A2ACB-DFAE-C248-A7FB-CF8B6C09DF6F}" srcOrd="7" destOrd="0" presId="urn:microsoft.com/office/officeart/2005/8/layout/vList2"/>
    <dgm:cxn modelId="{186CE60E-A035-A940-98B6-661E38902991}" type="presParOf" srcId="{7085DFE7-BDD7-F946-8031-3C0BD7D9E69F}" destId="{01F60564-2C31-0740-929E-A952C4810CE0}" srcOrd="8" destOrd="0" presId="urn:microsoft.com/office/officeart/2005/8/layout/vList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C929A80-BA71-2743-94F6-A1555F1A994C}" type="doc">
      <dgm:prSet loTypeId="urn:microsoft.com/office/officeart/2005/8/layout/vList2" loCatId="" qsTypeId="urn:microsoft.com/office/officeart/2005/8/quickstyle/simple4" qsCatId="simple" csTypeId="urn:microsoft.com/office/officeart/2005/8/colors/accent2_3" csCatId="accent2" phldr="1"/>
      <dgm:spPr/>
      <dgm:t>
        <a:bodyPr/>
        <a:lstStyle/>
        <a:p>
          <a:endParaRPr lang="en-US"/>
        </a:p>
      </dgm:t>
    </dgm:pt>
    <dgm:pt modelId="{A3CDFFE9-5C7E-734C-8626-910F6121FC6C}">
      <dgm:prSet phldrT="[Text]" custT="1"/>
      <dgm:spPr/>
      <dgm:t>
        <a:bodyPr/>
        <a:lstStyle/>
        <a:p>
          <a:r>
            <a:rPr lang="en-US" altLang="en-US" sz="1800" dirty="0">
              <a:latin typeface="Calibri" panose="020F0502020204030204" pitchFamily="34" charset="0"/>
              <a:cs typeface="Calibri" panose="020F0502020204030204" pitchFamily="34" charset="0"/>
            </a:rPr>
            <a:t>Improves parasympathetic tone</a:t>
          </a:r>
          <a:endParaRPr lang="en-US" sz="1800" dirty="0">
            <a:latin typeface="Calibri" panose="020F0502020204030204" pitchFamily="34" charset="0"/>
            <a:cs typeface="Calibri" panose="020F0502020204030204" pitchFamily="34" charset="0"/>
          </a:endParaRPr>
        </a:p>
      </dgm:t>
    </dgm:pt>
    <dgm:pt modelId="{B391E484-384F-B84E-B1B2-82994D7D7D45}" type="parTrans" cxnId="{BECE6A66-217E-E241-A021-32ADA0F10F37}">
      <dgm:prSet/>
      <dgm:spPr/>
      <dgm:t>
        <a:bodyPr/>
        <a:lstStyle/>
        <a:p>
          <a:endParaRPr lang="en-US" sz="1600"/>
        </a:p>
      </dgm:t>
    </dgm:pt>
    <dgm:pt modelId="{09DBA3E2-50EE-874A-8266-81385F964304}" type="sibTrans" cxnId="{BECE6A66-217E-E241-A021-32ADA0F10F37}">
      <dgm:prSet/>
      <dgm:spPr/>
      <dgm:t>
        <a:bodyPr/>
        <a:lstStyle/>
        <a:p>
          <a:endParaRPr lang="en-US" sz="1600"/>
        </a:p>
      </dgm:t>
    </dgm:pt>
    <dgm:pt modelId="{0F72DC86-8E6D-3949-813B-A75FE7830082}">
      <dgm:prSet phldrT="[Text]" custT="1"/>
      <dgm:spPr/>
      <dgm:t>
        <a:bodyPr/>
        <a:lstStyle/>
        <a:p>
          <a:r>
            <a:rPr lang="en-US" altLang="en-US" sz="1800" dirty="0">
              <a:latin typeface="Calibri" panose="020F0502020204030204" pitchFamily="34" charset="0"/>
              <a:cs typeface="Calibri" panose="020F0502020204030204" pitchFamily="34" charset="0"/>
            </a:rPr>
            <a:t>Improves pH</a:t>
          </a:r>
          <a:endParaRPr lang="en-US" sz="1800" dirty="0">
            <a:latin typeface="Calibri" panose="020F0502020204030204" pitchFamily="34" charset="0"/>
            <a:cs typeface="Calibri" panose="020F0502020204030204" pitchFamily="34" charset="0"/>
          </a:endParaRPr>
        </a:p>
      </dgm:t>
    </dgm:pt>
    <dgm:pt modelId="{C8DB80B5-800C-3349-ABDB-AD30DA67671E}" type="parTrans" cxnId="{06A77CE5-17DF-364A-BC0E-11745FF3B2B2}">
      <dgm:prSet/>
      <dgm:spPr/>
      <dgm:t>
        <a:bodyPr/>
        <a:lstStyle/>
        <a:p>
          <a:endParaRPr lang="en-US" sz="1600"/>
        </a:p>
      </dgm:t>
    </dgm:pt>
    <dgm:pt modelId="{9640D267-815F-3249-9992-251ED732ECD4}" type="sibTrans" cxnId="{06A77CE5-17DF-364A-BC0E-11745FF3B2B2}">
      <dgm:prSet/>
      <dgm:spPr/>
      <dgm:t>
        <a:bodyPr/>
        <a:lstStyle/>
        <a:p>
          <a:endParaRPr lang="en-US" sz="1600"/>
        </a:p>
      </dgm:t>
    </dgm:pt>
    <dgm:pt modelId="{ECE61CCC-2F99-764E-B72C-2E0AC0559B2B}">
      <dgm:prSet phldrT="[Text]" custT="1"/>
      <dgm:spPr/>
      <dgm:t>
        <a:bodyPr/>
        <a:lstStyle/>
        <a:p>
          <a:r>
            <a:rPr lang="en-US" altLang="en-US" sz="1800" dirty="0">
              <a:latin typeface="Calibri" panose="020F0502020204030204" pitchFamily="34" charset="0"/>
              <a:cs typeface="Calibri" panose="020F0502020204030204" pitchFamily="34" charset="0"/>
            </a:rPr>
            <a:t>Increases the brain’</a:t>
          </a:r>
          <a:r>
            <a:rPr lang="en-US" altLang="ja-JP" sz="1800" dirty="0">
              <a:latin typeface="Calibri" panose="020F0502020204030204" pitchFamily="34" charset="0"/>
              <a:cs typeface="Calibri" panose="020F0502020204030204" pitchFamily="34" charset="0"/>
            </a:rPr>
            <a:t>s alpha waves</a:t>
          </a:r>
          <a:endParaRPr lang="en-US" sz="1800" dirty="0">
            <a:latin typeface="Calibri" panose="020F0502020204030204" pitchFamily="34" charset="0"/>
            <a:cs typeface="Calibri" panose="020F0502020204030204" pitchFamily="34" charset="0"/>
          </a:endParaRPr>
        </a:p>
      </dgm:t>
    </dgm:pt>
    <dgm:pt modelId="{E5D6F875-20D1-994B-A92B-3C84E11CA6B4}" type="parTrans" cxnId="{AD1B7994-5F33-AB4B-AE14-2799B86CE68E}">
      <dgm:prSet/>
      <dgm:spPr/>
      <dgm:t>
        <a:bodyPr/>
        <a:lstStyle/>
        <a:p>
          <a:endParaRPr lang="en-US" sz="1600"/>
        </a:p>
      </dgm:t>
    </dgm:pt>
    <dgm:pt modelId="{F775A2C0-9D6E-734B-BFB1-2913651B8890}" type="sibTrans" cxnId="{AD1B7994-5F33-AB4B-AE14-2799B86CE68E}">
      <dgm:prSet/>
      <dgm:spPr/>
      <dgm:t>
        <a:bodyPr/>
        <a:lstStyle/>
        <a:p>
          <a:endParaRPr lang="en-US" sz="1600"/>
        </a:p>
      </dgm:t>
    </dgm:pt>
    <dgm:pt modelId="{63732F13-9DB8-064E-8A9E-610CE0ADF1D8}">
      <dgm:prSet phldrT="[Text]" custT="1"/>
      <dgm:spPr/>
      <dgm:t>
        <a:bodyPr/>
        <a:lstStyle/>
        <a:p>
          <a:r>
            <a:rPr lang="en-US" altLang="en-US" sz="1800" dirty="0">
              <a:latin typeface="Calibri" panose="020F0502020204030204" pitchFamily="34" charset="0"/>
              <a:cs typeface="Calibri" panose="020F0502020204030204" pitchFamily="34" charset="0"/>
            </a:rPr>
            <a:t>Raises O</a:t>
          </a:r>
          <a:r>
            <a:rPr lang="en-US" altLang="en-US" sz="1800" baseline="-25000" dirty="0">
              <a:latin typeface="Calibri" panose="020F0502020204030204" pitchFamily="34" charset="0"/>
              <a:cs typeface="Calibri" panose="020F0502020204030204" pitchFamily="34" charset="0"/>
            </a:rPr>
            <a:t>2 </a:t>
          </a:r>
          <a:r>
            <a:rPr lang="en-US" altLang="en-US" sz="1800" dirty="0">
              <a:latin typeface="Calibri" panose="020F0502020204030204" pitchFamily="34" charset="0"/>
              <a:cs typeface="Calibri" panose="020F0502020204030204" pitchFamily="34" charset="0"/>
            </a:rPr>
            <a:t>levels</a:t>
          </a:r>
          <a:endParaRPr lang="en-US" sz="1800" dirty="0">
            <a:latin typeface="Calibri" panose="020F0502020204030204" pitchFamily="34" charset="0"/>
            <a:cs typeface="Calibri" panose="020F0502020204030204" pitchFamily="34" charset="0"/>
          </a:endParaRPr>
        </a:p>
      </dgm:t>
    </dgm:pt>
    <dgm:pt modelId="{9DB84F93-6B4D-4B41-B4AA-C170EA102B7A}" type="parTrans" cxnId="{9481F8F4-3064-F046-8C31-CA6647CD5F65}">
      <dgm:prSet/>
      <dgm:spPr/>
      <dgm:t>
        <a:bodyPr/>
        <a:lstStyle/>
        <a:p>
          <a:endParaRPr lang="en-US" sz="1600"/>
        </a:p>
      </dgm:t>
    </dgm:pt>
    <dgm:pt modelId="{D3BDD3B1-5B8A-7344-9F3A-BF6E2ABFBBFA}" type="sibTrans" cxnId="{9481F8F4-3064-F046-8C31-CA6647CD5F65}">
      <dgm:prSet/>
      <dgm:spPr/>
      <dgm:t>
        <a:bodyPr/>
        <a:lstStyle/>
        <a:p>
          <a:endParaRPr lang="en-US" sz="1600"/>
        </a:p>
      </dgm:t>
    </dgm:pt>
    <dgm:pt modelId="{2C0D00A6-9A58-094F-8FED-DFCFC3AC4C19}">
      <dgm:prSet phldrT="[Text]" custT="1"/>
      <dgm:spPr/>
      <dgm:t>
        <a:bodyPr/>
        <a:lstStyle/>
        <a:p>
          <a:r>
            <a:rPr lang="en-US" altLang="ja-JP" sz="1800" dirty="0">
              <a:latin typeface="Calibri" panose="020F0502020204030204" pitchFamily="34" charset="0"/>
              <a:cs typeface="Calibri" panose="020F0502020204030204" pitchFamily="34" charset="0"/>
            </a:rPr>
            <a:t>Regulates intra-abdominal pressure in ways that impact digestion, posture, movement &amp; pelvic floor function, and fluid dynamics </a:t>
          </a:r>
          <a:endParaRPr lang="en-US" sz="1800" dirty="0">
            <a:latin typeface="Calibri" panose="020F0502020204030204" pitchFamily="34" charset="0"/>
            <a:cs typeface="Calibri" panose="020F0502020204030204" pitchFamily="34" charset="0"/>
          </a:endParaRPr>
        </a:p>
      </dgm:t>
    </dgm:pt>
    <dgm:pt modelId="{8B9F435C-1A2A-7042-BC9D-A49B2A36B656}" type="parTrans" cxnId="{128B74D6-7DD9-0F4E-80D6-7872F42FAE8C}">
      <dgm:prSet/>
      <dgm:spPr/>
      <dgm:t>
        <a:bodyPr/>
        <a:lstStyle/>
        <a:p>
          <a:endParaRPr lang="en-US" sz="1600"/>
        </a:p>
      </dgm:t>
    </dgm:pt>
    <dgm:pt modelId="{895F184B-80C0-6B47-9C15-80B1DAC60E79}" type="sibTrans" cxnId="{128B74D6-7DD9-0F4E-80D6-7872F42FAE8C}">
      <dgm:prSet/>
      <dgm:spPr/>
      <dgm:t>
        <a:bodyPr/>
        <a:lstStyle/>
        <a:p>
          <a:endParaRPr lang="en-US" sz="1600"/>
        </a:p>
      </dgm:t>
    </dgm:pt>
    <dgm:pt modelId="{7019027A-B26E-4541-9196-C6B3E2345007}">
      <dgm:prSet phldrT="[Text]" custT="1"/>
      <dgm:spPr/>
      <dgm:t>
        <a:bodyPr/>
        <a:lstStyle/>
        <a:p>
          <a:r>
            <a:rPr lang="en-US" altLang="ja-JP" sz="1800" dirty="0">
              <a:latin typeface="Calibri" panose="020F0502020204030204" pitchFamily="34" charset="0"/>
              <a:cs typeface="Calibri" panose="020F0502020204030204" pitchFamily="34" charset="0"/>
            </a:rPr>
            <a:t>Helps overcome stressful situations</a:t>
          </a:r>
          <a:endParaRPr lang="en-US" sz="1800" dirty="0">
            <a:latin typeface="Calibri" panose="020F0502020204030204" pitchFamily="34" charset="0"/>
            <a:cs typeface="Calibri" panose="020F0502020204030204" pitchFamily="34" charset="0"/>
          </a:endParaRPr>
        </a:p>
      </dgm:t>
    </dgm:pt>
    <dgm:pt modelId="{78CBEE27-5520-704A-ADFD-F03F2E4096F3}" type="parTrans" cxnId="{46F1A631-C558-8243-9CB7-E2FCBFB28ED5}">
      <dgm:prSet/>
      <dgm:spPr/>
      <dgm:t>
        <a:bodyPr/>
        <a:lstStyle/>
        <a:p>
          <a:endParaRPr lang="en-US" sz="1600"/>
        </a:p>
      </dgm:t>
    </dgm:pt>
    <dgm:pt modelId="{5FAE3512-63F6-4B46-A8CC-B3D192285CE1}" type="sibTrans" cxnId="{46F1A631-C558-8243-9CB7-E2FCBFB28ED5}">
      <dgm:prSet/>
      <dgm:spPr/>
      <dgm:t>
        <a:bodyPr/>
        <a:lstStyle/>
        <a:p>
          <a:endParaRPr lang="en-US" sz="1600"/>
        </a:p>
      </dgm:t>
    </dgm:pt>
    <dgm:pt modelId="{64FF760A-5D20-7D48-B0DB-E34775D0917B}" type="pres">
      <dgm:prSet presAssocID="{2C929A80-BA71-2743-94F6-A1555F1A994C}" presName="linear" presStyleCnt="0">
        <dgm:presLayoutVars>
          <dgm:animLvl val="lvl"/>
          <dgm:resizeHandles val="exact"/>
        </dgm:presLayoutVars>
      </dgm:prSet>
      <dgm:spPr/>
    </dgm:pt>
    <dgm:pt modelId="{20E24F3D-45ED-3941-BE12-D0B36B645492}" type="pres">
      <dgm:prSet presAssocID="{A3CDFFE9-5C7E-734C-8626-910F6121FC6C}" presName="parentText" presStyleLbl="node1" presStyleIdx="0" presStyleCnt="6">
        <dgm:presLayoutVars>
          <dgm:chMax val="0"/>
          <dgm:bulletEnabled val="1"/>
        </dgm:presLayoutVars>
      </dgm:prSet>
      <dgm:spPr/>
    </dgm:pt>
    <dgm:pt modelId="{CAB49C6A-3A62-F948-BCDE-904EA7A492E1}" type="pres">
      <dgm:prSet presAssocID="{09DBA3E2-50EE-874A-8266-81385F964304}" presName="spacer" presStyleCnt="0"/>
      <dgm:spPr/>
    </dgm:pt>
    <dgm:pt modelId="{8883E28D-E9FC-0142-B542-AB8F048F27E6}" type="pres">
      <dgm:prSet presAssocID="{63732F13-9DB8-064E-8A9E-610CE0ADF1D8}" presName="parentText" presStyleLbl="node1" presStyleIdx="1" presStyleCnt="6">
        <dgm:presLayoutVars>
          <dgm:chMax val="0"/>
          <dgm:bulletEnabled val="1"/>
        </dgm:presLayoutVars>
      </dgm:prSet>
      <dgm:spPr/>
    </dgm:pt>
    <dgm:pt modelId="{4B13B9FD-A9FC-8540-AE7A-9551D32FF1EC}" type="pres">
      <dgm:prSet presAssocID="{D3BDD3B1-5B8A-7344-9F3A-BF6E2ABFBBFA}" presName="spacer" presStyleCnt="0"/>
      <dgm:spPr/>
    </dgm:pt>
    <dgm:pt modelId="{BE92E062-AA69-DA4C-A98B-765252DC3A17}" type="pres">
      <dgm:prSet presAssocID="{0F72DC86-8E6D-3949-813B-A75FE7830082}" presName="parentText" presStyleLbl="node1" presStyleIdx="2" presStyleCnt="6">
        <dgm:presLayoutVars>
          <dgm:chMax val="0"/>
          <dgm:bulletEnabled val="1"/>
        </dgm:presLayoutVars>
      </dgm:prSet>
      <dgm:spPr/>
    </dgm:pt>
    <dgm:pt modelId="{698F4474-05FF-894C-8A0B-BB21E98415EC}" type="pres">
      <dgm:prSet presAssocID="{9640D267-815F-3249-9992-251ED732ECD4}" presName="spacer" presStyleCnt="0"/>
      <dgm:spPr/>
    </dgm:pt>
    <dgm:pt modelId="{24115651-7026-6E4E-8311-D9D3BD17E8B1}" type="pres">
      <dgm:prSet presAssocID="{ECE61CCC-2F99-764E-B72C-2E0AC0559B2B}" presName="parentText" presStyleLbl="node1" presStyleIdx="3" presStyleCnt="6">
        <dgm:presLayoutVars>
          <dgm:chMax val="0"/>
          <dgm:bulletEnabled val="1"/>
        </dgm:presLayoutVars>
      </dgm:prSet>
      <dgm:spPr/>
    </dgm:pt>
    <dgm:pt modelId="{50FA6A52-95E1-954E-8E6D-419767B0B508}" type="pres">
      <dgm:prSet presAssocID="{F775A2C0-9D6E-734B-BFB1-2913651B8890}" presName="spacer" presStyleCnt="0"/>
      <dgm:spPr/>
    </dgm:pt>
    <dgm:pt modelId="{8DF37B9A-A9ED-A142-8FAE-D82E7B57AE32}" type="pres">
      <dgm:prSet presAssocID="{7019027A-B26E-4541-9196-C6B3E2345007}" presName="parentText" presStyleLbl="node1" presStyleIdx="4" presStyleCnt="6">
        <dgm:presLayoutVars>
          <dgm:chMax val="0"/>
          <dgm:bulletEnabled val="1"/>
        </dgm:presLayoutVars>
      </dgm:prSet>
      <dgm:spPr/>
    </dgm:pt>
    <dgm:pt modelId="{7DECE336-ECDB-F44F-BCDD-25F640171FC7}" type="pres">
      <dgm:prSet presAssocID="{5FAE3512-63F6-4B46-A8CC-B3D192285CE1}" presName="spacer" presStyleCnt="0"/>
      <dgm:spPr/>
    </dgm:pt>
    <dgm:pt modelId="{8997ED9C-23EB-EA46-8A1F-148C6785D753}" type="pres">
      <dgm:prSet presAssocID="{2C0D00A6-9A58-094F-8FED-DFCFC3AC4C19}" presName="parentText" presStyleLbl="node1" presStyleIdx="5" presStyleCnt="6">
        <dgm:presLayoutVars>
          <dgm:chMax val="0"/>
          <dgm:bulletEnabled val="1"/>
        </dgm:presLayoutVars>
      </dgm:prSet>
      <dgm:spPr/>
    </dgm:pt>
  </dgm:ptLst>
  <dgm:cxnLst>
    <dgm:cxn modelId="{3F141B10-0568-3C4E-922E-BC809E6FD271}" type="presOf" srcId="{0F72DC86-8E6D-3949-813B-A75FE7830082}" destId="{BE92E062-AA69-DA4C-A98B-765252DC3A17}" srcOrd="0" destOrd="0" presId="urn:microsoft.com/office/officeart/2005/8/layout/vList2"/>
    <dgm:cxn modelId="{46F1A631-C558-8243-9CB7-E2FCBFB28ED5}" srcId="{2C929A80-BA71-2743-94F6-A1555F1A994C}" destId="{7019027A-B26E-4541-9196-C6B3E2345007}" srcOrd="4" destOrd="0" parTransId="{78CBEE27-5520-704A-ADFD-F03F2E4096F3}" sibTransId="{5FAE3512-63F6-4B46-A8CC-B3D192285CE1}"/>
    <dgm:cxn modelId="{52693B52-1DCD-E746-95A1-22D42EC77C1F}" type="presOf" srcId="{2C929A80-BA71-2743-94F6-A1555F1A994C}" destId="{64FF760A-5D20-7D48-B0DB-E34775D0917B}" srcOrd="0" destOrd="0" presId="urn:microsoft.com/office/officeart/2005/8/layout/vList2"/>
    <dgm:cxn modelId="{78E05C56-96FF-794C-8304-1547284D0EEC}" type="presOf" srcId="{7019027A-B26E-4541-9196-C6B3E2345007}" destId="{8DF37B9A-A9ED-A142-8FAE-D82E7B57AE32}" srcOrd="0" destOrd="0" presId="urn:microsoft.com/office/officeart/2005/8/layout/vList2"/>
    <dgm:cxn modelId="{BECE6A66-217E-E241-A021-32ADA0F10F37}" srcId="{2C929A80-BA71-2743-94F6-A1555F1A994C}" destId="{A3CDFFE9-5C7E-734C-8626-910F6121FC6C}" srcOrd="0" destOrd="0" parTransId="{B391E484-384F-B84E-B1B2-82994D7D7D45}" sibTransId="{09DBA3E2-50EE-874A-8266-81385F964304}"/>
    <dgm:cxn modelId="{F4369C70-C4FB-194C-A761-89851F1ED460}" type="presOf" srcId="{ECE61CCC-2F99-764E-B72C-2E0AC0559B2B}" destId="{24115651-7026-6E4E-8311-D9D3BD17E8B1}" srcOrd="0" destOrd="0" presId="urn:microsoft.com/office/officeart/2005/8/layout/vList2"/>
    <dgm:cxn modelId="{AD1B7994-5F33-AB4B-AE14-2799B86CE68E}" srcId="{2C929A80-BA71-2743-94F6-A1555F1A994C}" destId="{ECE61CCC-2F99-764E-B72C-2E0AC0559B2B}" srcOrd="3" destOrd="0" parTransId="{E5D6F875-20D1-994B-A92B-3C84E11CA6B4}" sibTransId="{F775A2C0-9D6E-734B-BFB1-2913651B8890}"/>
    <dgm:cxn modelId="{128B74D6-7DD9-0F4E-80D6-7872F42FAE8C}" srcId="{2C929A80-BA71-2743-94F6-A1555F1A994C}" destId="{2C0D00A6-9A58-094F-8FED-DFCFC3AC4C19}" srcOrd="5" destOrd="0" parTransId="{8B9F435C-1A2A-7042-BC9D-A49B2A36B656}" sibTransId="{895F184B-80C0-6B47-9C15-80B1DAC60E79}"/>
    <dgm:cxn modelId="{06A77CE5-17DF-364A-BC0E-11745FF3B2B2}" srcId="{2C929A80-BA71-2743-94F6-A1555F1A994C}" destId="{0F72DC86-8E6D-3949-813B-A75FE7830082}" srcOrd="2" destOrd="0" parTransId="{C8DB80B5-800C-3349-ABDB-AD30DA67671E}" sibTransId="{9640D267-815F-3249-9992-251ED732ECD4}"/>
    <dgm:cxn modelId="{683628ED-D215-A945-823E-9BF5ED483A47}" type="presOf" srcId="{2C0D00A6-9A58-094F-8FED-DFCFC3AC4C19}" destId="{8997ED9C-23EB-EA46-8A1F-148C6785D753}" srcOrd="0" destOrd="0" presId="urn:microsoft.com/office/officeart/2005/8/layout/vList2"/>
    <dgm:cxn modelId="{9ECD7CF3-CC6D-C94B-AD6E-111DFA8A9EAD}" type="presOf" srcId="{63732F13-9DB8-064E-8A9E-610CE0ADF1D8}" destId="{8883E28D-E9FC-0142-B542-AB8F048F27E6}" srcOrd="0" destOrd="0" presId="urn:microsoft.com/office/officeart/2005/8/layout/vList2"/>
    <dgm:cxn modelId="{9481F8F4-3064-F046-8C31-CA6647CD5F65}" srcId="{2C929A80-BA71-2743-94F6-A1555F1A994C}" destId="{63732F13-9DB8-064E-8A9E-610CE0ADF1D8}" srcOrd="1" destOrd="0" parTransId="{9DB84F93-6B4D-4B41-B4AA-C170EA102B7A}" sibTransId="{D3BDD3B1-5B8A-7344-9F3A-BF6E2ABFBBFA}"/>
    <dgm:cxn modelId="{AEE0DBFC-48FF-CB4B-A50D-EDBC39DF6373}" type="presOf" srcId="{A3CDFFE9-5C7E-734C-8626-910F6121FC6C}" destId="{20E24F3D-45ED-3941-BE12-D0B36B645492}" srcOrd="0" destOrd="0" presId="urn:microsoft.com/office/officeart/2005/8/layout/vList2"/>
    <dgm:cxn modelId="{03D01DC0-E5DD-664B-A30A-A6291483CE69}" type="presParOf" srcId="{64FF760A-5D20-7D48-B0DB-E34775D0917B}" destId="{20E24F3D-45ED-3941-BE12-D0B36B645492}" srcOrd="0" destOrd="0" presId="urn:microsoft.com/office/officeart/2005/8/layout/vList2"/>
    <dgm:cxn modelId="{97BF691B-DE8E-4347-83AF-06994A2B3548}" type="presParOf" srcId="{64FF760A-5D20-7D48-B0DB-E34775D0917B}" destId="{CAB49C6A-3A62-F948-BCDE-904EA7A492E1}" srcOrd="1" destOrd="0" presId="urn:microsoft.com/office/officeart/2005/8/layout/vList2"/>
    <dgm:cxn modelId="{E5D0631A-2FB4-7146-BD72-5FE74D4DB877}" type="presParOf" srcId="{64FF760A-5D20-7D48-B0DB-E34775D0917B}" destId="{8883E28D-E9FC-0142-B542-AB8F048F27E6}" srcOrd="2" destOrd="0" presId="urn:microsoft.com/office/officeart/2005/8/layout/vList2"/>
    <dgm:cxn modelId="{3E8A05A8-6E2D-EB4E-A316-A107D02FB32F}" type="presParOf" srcId="{64FF760A-5D20-7D48-B0DB-E34775D0917B}" destId="{4B13B9FD-A9FC-8540-AE7A-9551D32FF1EC}" srcOrd="3" destOrd="0" presId="urn:microsoft.com/office/officeart/2005/8/layout/vList2"/>
    <dgm:cxn modelId="{9217E31B-890C-E74E-A488-546E7FD4C516}" type="presParOf" srcId="{64FF760A-5D20-7D48-B0DB-E34775D0917B}" destId="{BE92E062-AA69-DA4C-A98B-765252DC3A17}" srcOrd="4" destOrd="0" presId="urn:microsoft.com/office/officeart/2005/8/layout/vList2"/>
    <dgm:cxn modelId="{F1192C78-0D5C-874D-A533-58C8D3EEE521}" type="presParOf" srcId="{64FF760A-5D20-7D48-B0DB-E34775D0917B}" destId="{698F4474-05FF-894C-8A0B-BB21E98415EC}" srcOrd="5" destOrd="0" presId="urn:microsoft.com/office/officeart/2005/8/layout/vList2"/>
    <dgm:cxn modelId="{D4B62415-74BB-FE4E-91DF-F8BA2EAD8FF4}" type="presParOf" srcId="{64FF760A-5D20-7D48-B0DB-E34775D0917B}" destId="{24115651-7026-6E4E-8311-D9D3BD17E8B1}" srcOrd="6" destOrd="0" presId="urn:microsoft.com/office/officeart/2005/8/layout/vList2"/>
    <dgm:cxn modelId="{DFF37D88-6536-944D-8A86-BB31F36BB9DB}" type="presParOf" srcId="{64FF760A-5D20-7D48-B0DB-E34775D0917B}" destId="{50FA6A52-95E1-954E-8E6D-419767B0B508}" srcOrd="7" destOrd="0" presId="urn:microsoft.com/office/officeart/2005/8/layout/vList2"/>
    <dgm:cxn modelId="{608BE733-539C-9F42-92E7-BC573933EBF8}" type="presParOf" srcId="{64FF760A-5D20-7D48-B0DB-E34775D0917B}" destId="{8DF37B9A-A9ED-A142-8FAE-D82E7B57AE32}" srcOrd="8" destOrd="0" presId="urn:microsoft.com/office/officeart/2005/8/layout/vList2"/>
    <dgm:cxn modelId="{89F805B6-C14B-7248-95BD-586C966F2FF8}" type="presParOf" srcId="{64FF760A-5D20-7D48-B0DB-E34775D0917B}" destId="{7DECE336-ECDB-F44F-BCDD-25F640171FC7}" srcOrd="9" destOrd="0" presId="urn:microsoft.com/office/officeart/2005/8/layout/vList2"/>
    <dgm:cxn modelId="{4480EF58-0662-8E49-8676-8DFA196EDE47}" type="presParOf" srcId="{64FF760A-5D20-7D48-B0DB-E34775D0917B}" destId="{8997ED9C-23EB-EA46-8A1F-148C6785D753}" srcOrd="10" destOrd="0" presId="urn:microsoft.com/office/officeart/2005/8/layout/vList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C929A80-BA71-2743-94F6-A1555F1A994C}" type="doc">
      <dgm:prSet loTypeId="urn:microsoft.com/office/officeart/2005/8/layout/vList2" loCatId="" qsTypeId="urn:microsoft.com/office/officeart/2005/8/quickstyle/simple4" qsCatId="simple" csTypeId="urn:microsoft.com/office/officeart/2005/8/colors/accent1_4" csCatId="accent1" phldr="1"/>
      <dgm:spPr/>
      <dgm:t>
        <a:bodyPr/>
        <a:lstStyle/>
        <a:p>
          <a:endParaRPr lang="en-US"/>
        </a:p>
      </dgm:t>
    </dgm:pt>
    <dgm:pt modelId="{A3CDFFE9-5C7E-734C-8626-910F6121FC6C}">
      <dgm:prSet phldrT="[Text]" custT="1"/>
      <dgm:spPr/>
      <dgm:t>
        <a:bodyPr/>
        <a:lstStyle/>
        <a:p>
          <a:r>
            <a:rPr lang="en-US" sz="1800" b="0" i="0" u="none" dirty="0">
              <a:latin typeface="Calibri" panose="020F0502020204030204" pitchFamily="34" charset="0"/>
              <a:cs typeface="Calibri" panose="020F0502020204030204" pitchFamily="34" charset="0"/>
            </a:rPr>
            <a:t>Activates the diaphragm</a:t>
          </a:r>
          <a:endParaRPr lang="en-US" sz="1800" dirty="0">
            <a:latin typeface="Calibri" panose="020F0502020204030204" pitchFamily="34" charset="0"/>
            <a:cs typeface="Calibri" panose="020F0502020204030204" pitchFamily="34" charset="0"/>
          </a:endParaRPr>
        </a:p>
      </dgm:t>
    </dgm:pt>
    <dgm:pt modelId="{B391E484-384F-B84E-B1B2-82994D7D7D45}" type="parTrans" cxnId="{BECE6A66-217E-E241-A021-32ADA0F10F37}">
      <dgm:prSet/>
      <dgm:spPr/>
      <dgm:t>
        <a:bodyPr/>
        <a:lstStyle/>
        <a:p>
          <a:endParaRPr lang="en-US" sz="1600"/>
        </a:p>
      </dgm:t>
    </dgm:pt>
    <dgm:pt modelId="{09DBA3E2-50EE-874A-8266-81385F964304}" type="sibTrans" cxnId="{BECE6A66-217E-E241-A021-32ADA0F10F37}">
      <dgm:prSet/>
      <dgm:spPr/>
      <dgm:t>
        <a:bodyPr/>
        <a:lstStyle/>
        <a:p>
          <a:endParaRPr lang="en-US" sz="1600"/>
        </a:p>
      </dgm:t>
    </dgm:pt>
    <dgm:pt modelId="{0F72DC86-8E6D-3949-813B-A75FE7830082}">
      <dgm:prSet phldrT="[Text]" custT="1"/>
      <dgm:spPr/>
      <dgm:t>
        <a:bodyPr/>
        <a:lstStyle/>
        <a:p>
          <a:pPr rtl="0"/>
          <a:r>
            <a:rPr lang="en-US" sz="1800" b="0" i="0" u="none" dirty="0">
              <a:latin typeface="Calibri" panose="020F0502020204030204" pitchFamily="34" charset="0"/>
              <a:cs typeface="Calibri" panose="020F0502020204030204" pitchFamily="34" charset="0"/>
            </a:rPr>
            <a:t>Raises nitric oxide (NO) production</a:t>
          </a:r>
          <a:endParaRPr lang="en-US" sz="1800" dirty="0">
            <a:latin typeface="Calibri" panose="020F0502020204030204" pitchFamily="34" charset="0"/>
            <a:cs typeface="Calibri" panose="020F0502020204030204" pitchFamily="34" charset="0"/>
          </a:endParaRPr>
        </a:p>
      </dgm:t>
    </dgm:pt>
    <dgm:pt modelId="{C8DB80B5-800C-3349-ABDB-AD30DA67671E}" type="parTrans" cxnId="{06A77CE5-17DF-364A-BC0E-11745FF3B2B2}">
      <dgm:prSet/>
      <dgm:spPr/>
      <dgm:t>
        <a:bodyPr/>
        <a:lstStyle/>
        <a:p>
          <a:endParaRPr lang="en-US" sz="1600"/>
        </a:p>
      </dgm:t>
    </dgm:pt>
    <dgm:pt modelId="{9640D267-815F-3249-9992-251ED732ECD4}" type="sibTrans" cxnId="{06A77CE5-17DF-364A-BC0E-11745FF3B2B2}">
      <dgm:prSet/>
      <dgm:spPr/>
      <dgm:t>
        <a:bodyPr/>
        <a:lstStyle/>
        <a:p>
          <a:endParaRPr lang="en-US" sz="1600"/>
        </a:p>
      </dgm:t>
    </dgm:pt>
    <dgm:pt modelId="{ECE61CCC-2F99-764E-B72C-2E0AC0559B2B}">
      <dgm:prSet phldrT="[Text]" custT="1"/>
      <dgm:spPr/>
      <dgm:t>
        <a:bodyPr/>
        <a:lstStyle/>
        <a:p>
          <a:r>
            <a:rPr lang="en-US" sz="1800" dirty="0">
              <a:latin typeface="Calibri" panose="020F0502020204030204" pitchFamily="34" charset="0"/>
              <a:cs typeface="Calibri" panose="020F0502020204030204" pitchFamily="34" charset="0"/>
            </a:rPr>
            <a:t>Improves sense of smell</a:t>
          </a:r>
        </a:p>
      </dgm:t>
    </dgm:pt>
    <dgm:pt modelId="{E5D6F875-20D1-994B-A92B-3C84E11CA6B4}" type="parTrans" cxnId="{AD1B7994-5F33-AB4B-AE14-2799B86CE68E}">
      <dgm:prSet/>
      <dgm:spPr/>
      <dgm:t>
        <a:bodyPr/>
        <a:lstStyle/>
        <a:p>
          <a:endParaRPr lang="en-US" sz="1600"/>
        </a:p>
      </dgm:t>
    </dgm:pt>
    <dgm:pt modelId="{F775A2C0-9D6E-734B-BFB1-2913651B8890}" type="sibTrans" cxnId="{AD1B7994-5F33-AB4B-AE14-2799B86CE68E}">
      <dgm:prSet/>
      <dgm:spPr/>
      <dgm:t>
        <a:bodyPr/>
        <a:lstStyle/>
        <a:p>
          <a:endParaRPr lang="en-US" sz="1600"/>
        </a:p>
      </dgm:t>
    </dgm:pt>
    <dgm:pt modelId="{2C0D00A6-9A58-094F-8FED-DFCFC3AC4C19}">
      <dgm:prSet phldrT="[Text]" custT="1"/>
      <dgm:spPr/>
      <dgm:t>
        <a:bodyPr/>
        <a:lstStyle/>
        <a:p>
          <a:r>
            <a:rPr lang="en-US" sz="1800" dirty="0">
              <a:latin typeface="Calibri" panose="020F0502020204030204" pitchFamily="34" charset="0"/>
              <a:cs typeface="Calibri" panose="020F0502020204030204" pitchFamily="34" charset="0"/>
            </a:rPr>
            <a:t>Decreases CO</a:t>
          </a:r>
          <a:r>
            <a:rPr lang="en-US" sz="1800" baseline="-25000" dirty="0">
              <a:latin typeface="Calibri" panose="020F0502020204030204" pitchFamily="34" charset="0"/>
              <a:cs typeface="Calibri" panose="020F0502020204030204" pitchFamily="34" charset="0"/>
            </a:rPr>
            <a:t>2</a:t>
          </a:r>
          <a:r>
            <a:rPr lang="en-US" sz="1800" dirty="0">
              <a:latin typeface="Calibri" panose="020F0502020204030204" pitchFamily="34" charset="0"/>
              <a:cs typeface="Calibri" panose="020F0502020204030204" pitchFamily="34" charset="0"/>
            </a:rPr>
            <a:t> sensitivity</a:t>
          </a:r>
        </a:p>
      </dgm:t>
    </dgm:pt>
    <dgm:pt modelId="{8B9F435C-1A2A-7042-BC9D-A49B2A36B656}" type="parTrans" cxnId="{128B74D6-7DD9-0F4E-80D6-7872F42FAE8C}">
      <dgm:prSet/>
      <dgm:spPr/>
      <dgm:t>
        <a:bodyPr/>
        <a:lstStyle/>
        <a:p>
          <a:endParaRPr lang="en-US" sz="1600"/>
        </a:p>
      </dgm:t>
    </dgm:pt>
    <dgm:pt modelId="{895F184B-80C0-6B47-9C15-80B1DAC60E79}" type="sibTrans" cxnId="{128B74D6-7DD9-0F4E-80D6-7872F42FAE8C}">
      <dgm:prSet/>
      <dgm:spPr/>
      <dgm:t>
        <a:bodyPr/>
        <a:lstStyle/>
        <a:p>
          <a:endParaRPr lang="en-US" sz="1600"/>
        </a:p>
      </dgm:t>
    </dgm:pt>
    <dgm:pt modelId="{7019027A-B26E-4541-9196-C6B3E2345007}">
      <dgm:prSet phldrT="[Text]" custT="1"/>
      <dgm:spPr/>
      <dgm:t>
        <a:bodyPr/>
        <a:lstStyle/>
        <a:p>
          <a:pPr rtl="0"/>
          <a:r>
            <a:rPr lang="en-US" sz="1800" dirty="0">
              <a:latin typeface="Calibri" panose="020F0502020204030204" pitchFamily="34" charset="0"/>
              <a:cs typeface="Calibri" panose="020F0502020204030204" pitchFamily="34" charset="0"/>
            </a:rPr>
            <a:t>Increases baroreflex sensitivity </a:t>
          </a:r>
        </a:p>
      </dgm:t>
    </dgm:pt>
    <dgm:pt modelId="{78CBEE27-5520-704A-ADFD-F03F2E4096F3}" type="parTrans" cxnId="{46F1A631-C558-8243-9CB7-E2FCBFB28ED5}">
      <dgm:prSet/>
      <dgm:spPr/>
      <dgm:t>
        <a:bodyPr/>
        <a:lstStyle/>
        <a:p>
          <a:endParaRPr lang="en-US" sz="1600"/>
        </a:p>
      </dgm:t>
    </dgm:pt>
    <dgm:pt modelId="{5FAE3512-63F6-4B46-A8CC-B3D192285CE1}" type="sibTrans" cxnId="{46F1A631-C558-8243-9CB7-E2FCBFB28ED5}">
      <dgm:prSet/>
      <dgm:spPr/>
      <dgm:t>
        <a:bodyPr/>
        <a:lstStyle/>
        <a:p>
          <a:endParaRPr lang="en-US" sz="1600"/>
        </a:p>
      </dgm:t>
    </dgm:pt>
    <dgm:pt modelId="{EDC10A74-7ECB-9044-943A-8D469BCA5806}">
      <dgm:prSet phldrT="[Text]" custT="1"/>
      <dgm:spPr>
        <a:gradFill rotWithShape="0">
          <a:gsLst>
            <a:gs pos="0">
              <a:schemeClr val="accent1">
                <a:shade val="50000"/>
                <a:hueOff val="444126"/>
                <a:satOff val="-12767"/>
                <a:alphaOff val="0"/>
                <a:tint val="98000"/>
                <a:satMod val="110000"/>
                <a:lumMod val="51477"/>
                <a:lumOff val="48523"/>
              </a:schemeClr>
            </a:gs>
            <a:gs pos="34000">
              <a:schemeClr val="accent1">
                <a:shade val="50000"/>
                <a:hueOff val="444126"/>
                <a:satOff val="-12767"/>
                <a:lumOff val="43930"/>
                <a:alphaOff val="0"/>
                <a:shade val="88000"/>
                <a:satMod val="130000"/>
                <a:lumMod val="92000"/>
              </a:schemeClr>
            </a:gs>
            <a:gs pos="96000">
              <a:schemeClr val="accent1">
                <a:shade val="50000"/>
                <a:hueOff val="444126"/>
                <a:satOff val="-12767"/>
                <a:lumOff val="43930"/>
                <a:alphaOff val="0"/>
                <a:shade val="78000"/>
                <a:satMod val="130000"/>
                <a:lumMod val="92000"/>
              </a:schemeClr>
            </a:gs>
          </a:gsLst>
        </a:gradFill>
      </dgm:spPr>
      <dgm:t>
        <a:bodyPr/>
        <a:lstStyle/>
        <a:p>
          <a:r>
            <a:rPr lang="en-US" sz="1800" dirty="0">
              <a:latin typeface="Calibri" panose="020F0502020204030204" pitchFamily="34" charset="0"/>
              <a:cs typeface="Calibri" panose="020F0502020204030204" pitchFamily="34" charset="0"/>
            </a:rPr>
            <a:t>Improves sinus function</a:t>
          </a:r>
        </a:p>
      </dgm:t>
    </dgm:pt>
    <dgm:pt modelId="{0AF10FBE-6CB6-C141-87B0-B989F8D0DDD1}" type="parTrans" cxnId="{5E1E34F5-EAB9-4B40-BF84-9DC2A0D16480}">
      <dgm:prSet/>
      <dgm:spPr/>
      <dgm:t>
        <a:bodyPr/>
        <a:lstStyle/>
        <a:p>
          <a:endParaRPr lang="en-US" sz="1600"/>
        </a:p>
      </dgm:t>
    </dgm:pt>
    <dgm:pt modelId="{6C54C76B-482E-0F4F-860C-CAC39CA342FE}" type="sibTrans" cxnId="{5E1E34F5-EAB9-4B40-BF84-9DC2A0D16480}">
      <dgm:prSet/>
      <dgm:spPr/>
      <dgm:t>
        <a:bodyPr/>
        <a:lstStyle/>
        <a:p>
          <a:endParaRPr lang="en-US" sz="1600"/>
        </a:p>
      </dgm:t>
    </dgm:pt>
    <dgm:pt modelId="{81A58F39-8C28-A149-A3FA-D0C270F88643}" type="pres">
      <dgm:prSet presAssocID="{2C929A80-BA71-2743-94F6-A1555F1A994C}" presName="linear" presStyleCnt="0">
        <dgm:presLayoutVars>
          <dgm:animLvl val="lvl"/>
          <dgm:resizeHandles val="exact"/>
        </dgm:presLayoutVars>
      </dgm:prSet>
      <dgm:spPr/>
    </dgm:pt>
    <dgm:pt modelId="{787DB80E-0B0D-A042-A8E9-3736C66BFCFC}" type="pres">
      <dgm:prSet presAssocID="{A3CDFFE9-5C7E-734C-8626-910F6121FC6C}" presName="parentText" presStyleLbl="node1" presStyleIdx="0" presStyleCnt="6">
        <dgm:presLayoutVars>
          <dgm:chMax val="0"/>
          <dgm:bulletEnabled val="1"/>
        </dgm:presLayoutVars>
      </dgm:prSet>
      <dgm:spPr/>
    </dgm:pt>
    <dgm:pt modelId="{A91C6388-5038-5644-AD0F-8300A9D90DBE}" type="pres">
      <dgm:prSet presAssocID="{09DBA3E2-50EE-874A-8266-81385F964304}" presName="spacer" presStyleCnt="0"/>
      <dgm:spPr/>
    </dgm:pt>
    <dgm:pt modelId="{ADB44A53-4F7C-5C4C-AF2D-FC325FA88B39}" type="pres">
      <dgm:prSet presAssocID="{0F72DC86-8E6D-3949-813B-A75FE7830082}" presName="parentText" presStyleLbl="node1" presStyleIdx="1" presStyleCnt="6">
        <dgm:presLayoutVars>
          <dgm:chMax val="0"/>
          <dgm:bulletEnabled val="1"/>
        </dgm:presLayoutVars>
      </dgm:prSet>
      <dgm:spPr/>
    </dgm:pt>
    <dgm:pt modelId="{2F3E71D5-437D-DC42-A5A8-C029792AB87D}" type="pres">
      <dgm:prSet presAssocID="{9640D267-815F-3249-9992-251ED732ECD4}" presName="spacer" presStyleCnt="0"/>
      <dgm:spPr/>
    </dgm:pt>
    <dgm:pt modelId="{F99D861C-B7ED-E34E-B427-9DF8E6DB1728}" type="pres">
      <dgm:prSet presAssocID="{ECE61CCC-2F99-764E-B72C-2E0AC0559B2B}" presName="parentText" presStyleLbl="node1" presStyleIdx="2" presStyleCnt="6">
        <dgm:presLayoutVars>
          <dgm:chMax val="0"/>
          <dgm:bulletEnabled val="1"/>
        </dgm:presLayoutVars>
      </dgm:prSet>
      <dgm:spPr/>
    </dgm:pt>
    <dgm:pt modelId="{BBD405E1-E8F7-DE40-8201-F8FAB4B5E7D4}" type="pres">
      <dgm:prSet presAssocID="{F775A2C0-9D6E-734B-BFB1-2913651B8890}" presName="spacer" presStyleCnt="0"/>
      <dgm:spPr/>
    </dgm:pt>
    <dgm:pt modelId="{0D89445D-01BD-7E43-BE54-1CEEB0A83D0A}" type="pres">
      <dgm:prSet presAssocID="{EDC10A74-7ECB-9044-943A-8D469BCA5806}" presName="parentText" presStyleLbl="node1" presStyleIdx="3" presStyleCnt="6">
        <dgm:presLayoutVars>
          <dgm:chMax val="0"/>
          <dgm:bulletEnabled val="1"/>
        </dgm:presLayoutVars>
      </dgm:prSet>
      <dgm:spPr/>
    </dgm:pt>
    <dgm:pt modelId="{78A04FCB-BB1E-1940-A5E1-E5A2180B1267}" type="pres">
      <dgm:prSet presAssocID="{6C54C76B-482E-0F4F-860C-CAC39CA342FE}" presName="spacer" presStyleCnt="0"/>
      <dgm:spPr/>
    </dgm:pt>
    <dgm:pt modelId="{25BBFA23-2F8C-264D-87B7-734CD5578630}" type="pres">
      <dgm:prSet presAssocID="{2C0D00A6-9A58-094F-8FED-DFCFC3AC4C19}" presName="parentText" presStyleLbl="node1" presStyleIdx="4" presStyleCnt="6">
        <dgm:presLayoutVars>
          <dgm:chMax val="0"/>
          <dgm:bulletEnabled val="1"/>
        </dgm:presLayoutVars>
      </dgm:prSet>
      <dgm:spPr/>
    </dgm:pt>
    <dgm:pt modelId="{B45E632F-CC28-0F45-8B9C-BC01133814D2}" type="pres">
      <dgm:prSet presAssocID="{895F184B-80C0-6B47-9C15-80B1DAC60E79}" presName="spacer" presStyleCnt="0"/>
      <dgm:spPr/>
    </dgm:pt>
    <dgm:pt modelId="{F559DBBB-FE63-DA4D-A1CE-570F2D632B08}" type="pres">
      <dgm:prSet presAssocID="{7019027A-B26E-4541-9196-C6B3E2345007}" presName="parentText" presStyleLbl="node1" presStyleIdx="5" presStyleCnt="6">
        <dgm:presLayoutVars>
          <dgm:chMax val="0"/>
          <dgm:bulletEnabled val="1"/>
        </dgm:presLayoutVars>
      </dgm:prSet>
      <dgm:spPr/>
    </dgm:pt>
  </dgm:ptLst>
  <dgm:cxnLst>
    <dgm:cxn modelId="{46F1A631-C558-8243-9CB7-E2FCBFB28ED5}" srcId="{2C929A80-BA71-2743-94F6-A1555F1A994C}" destId="{7019027A-B26E-4541-9196-C6B3E2345007}" srcOrd="5" destOrd="0" parTransId="{78CBEE27-5520-704A-ADFD-F03F2E4096F3}" sibTransId="{5FAE3512-63F6-4B46-A8CC-B3D192285CE1}"/>
    <dgm:cxn modelId="{EAA2A745-5605-E94A-A381-B7CC1F80A904}" type="presOf" srcId="{2C929A80-BA71-2743-94F6-A1555F1A994C}" destId="{81A58F39-8C28-A149-A3FA-D0C270F88643}" srcOrd="0" destOrd="0" presId="urn:microsoft.com/office/officeart/2005/8/layout/vList2"/>
    <dgm:cxn modelId="{BECE6A66-217E-E241-A021-32ADA0F10F37}" srcId="{2C929A80-BA71-2743-94F6-A1555F1A994C}" destId="{A3CDFFE9-5C7E-734C-8626-910F6121FC6C}" srcOrd="0" destOrd="0" parTransId="{B391E484-384F-B84E-B1B2-82994D7D7D45}" sibTransId="{09DBA3E2-50EE-874A-8266-81385F964304}"/>
    <dgm:cxn modelId="{5C310C7D-F085-3449-8E41-FB187FAA70DD}" type="presOf" srcId="{EDC10A74-7ECB-9044-943A-8D469BCA5806}" destId="{0D89445D-01BD-7E43-BE54-1CEEB0A83D0A}" srcOrd="0" destOrd="0" presId="urn:microsoft.com/office/officeart/2005/8/layout/vList2"/>
    <dgm:cxn modelId="{2EBC2281-2178-5D42-AAE6-12E13460BF2A}" type="presOf" srcId="{2C0D00A6-9A58-094F-8FED-DFCFC3AC4C19}" destId="{25BBFA23-2F8C-264D-87B7-734CD5578630}" srcOrd="0" destOrd="0" presId="urn:microsoft.com/office/officeart/2005/8/layout/vList2"/>
    <dgm:cxn modelId="{AD1B7994-5F33-AB4B-AE14-2799B86CE68E}" srcId="{2C929A80-BA71-2743-94F6-A1555F1A994C}" destId="{ECE61CCC-2F99-764E-B72C-2E0AC0559B2B}" srcOrd="2" destOrd="0" parTransId="{E5D6F875-20D1-994B-A92B-3C84E11CA6B4}" sibTransId="{F775A2C0-9D6E-734B-BFB1-2913651B8890}"/>
    <dgm:cxn modelId="{01281CD4-592B-1C43-A610-C88DF508D0CE}" type="presOf" srcId="{0F72DC86-8E6D-3949-813B-A75FE7830082}" destId="{ADB44A53-4F7C-5C4C-AF2D-FC325FA88B39}" srcOrd="0" destOrd="0" presId="urn:microsoft.com/office/officeart/2005/8/layout/vList2"/>
    <dgm:cxn modelId="{128B74D6-7DD9-0F4E-80D6-7872F42FAE8C}" srcId="{2C929A80-BA71-2743-94F6-A1555F1A994C}" destId="{2C0D00A6-9A58-094F-8FED-DFCFC3AC4C19}" srcOrd="4" destOrd="0" parTransId="{8B9F435C-1A2A-7042-BC9D-A49B2A36B656}" sibTransId="{895F184B-80C0-6B47-9C15-80B1DAC60E79}"/>
    <dgm:cxn modelId="{CAEDADDB-1748-5E49-B3F7-D39C08EB160A}" type="presOf" srcId="{7019027A-B26E-4541-9196-C6B3E2345007}" destId="{F559DBBB-FE63-DA4D-A1CE-570F2D632B08}" srcOrd="0" destOrd="0" presId="urn:microsoft.com/office/officeart/2005/8/layout/vList2"/>
    <dgm:cxn modelId="{06A77CE5-17DF-364A-BC0E-11745FF3B2B2}" srcId="{2C929A80-BA71-2743-94F6-A1555F1A994C}" destId="{0F72DC86-8E6D-3949-813B-A75FE7830082}" srcOrd="1" destOrd="0" parTransId="{C8DB80B5-800C-3349-ABDB-AD30DA67671E}" sibTransId="{9640D267-815F-3249-9992-251ED732ECD4}"/>
    <dgm:cxn modelId="{16A2FEED-FF6F-BE43-A426-009EBCCA3BB0}" type="presOf" srcId="{ECE61CCC-2F99-764E-B72C-2E0AC0559B2B}" destId="{F99D861C-B7ED-E34E-B427-9DF8E6DB1728}" srcOrd="0" destOrd="0" presId="urn:microsoft.com/office/officeart/2005/8/layout/vList2"/>
    <dgm:cxn modelId="{5E1E34F5-EAB9-4B40-BF84-9DC2A0D16480}" srcId="{2C929A80-BA71-2743-94F6-A1555F1A994C}" destId="{EDC10A74-7ECB-9044-943A-8D469BCA5806}" srcOrd="3" destOrd="0" parTransId="{0AF10FBE-6CB6-C141-87B0-B989F8D0DDD1}" sibTransId="{6C54C76B-482E-0F4F-860C-CAC39CA342FE}"/>
    <dgm:cxn modelId="{5AE5D7F6-6AE2-244B-A447-848F52207802}" type="presOf" srcId="{A3CDFFE9-5C7E-734C-8626-910F6121FC6C}" destId="{787DB80E-0B0D-A042-A8E9-3736C66BFCFC}" srcOrd="0" destOrd="0" presId="urn:microsoft.com/office/officeart/2005/8/layout/vList2"/>
    <dgm:cxn modelId="{53CE831B-5052-EA43-B4B5-03FB7BB80EE6}" type="presParOf" srcId="{81A58F39-8C28-A149-A3FA-D0C270F88643}" destId="{787DB80E-0B0D-A042-A8E9-3736C66BFCFC}" srcOrd="0" destOrd="0" presId="urn:microsoft.com/office/officeart/2005/8/layout/vList2"/>
    <dgm:cxn modelId="{EC68A245-324A-DB4B-950F-F7EBB055FC91}" type="presParOf" srcId="{81A58F39-8C28-A149-A3FA-D0C270F88643}" destId="{A91C6388-5038-5644-AD0F-8300A9D90DBE}" srcOrd="1" destOrd="0" presId="urn:microsoft.com/office/officeart/2005/8/layout/vList2"/>
    <dgm:cxn modelId="{6C240E57-8360-4548-960B-22EBD48220FC}" type="presParOf" srcId="{81A58F39-8C28-A149-A3FA-D0C270F88643}" destId="{ADB44A53-4F7C-5C4C-AF2D-FC325FA88B39}" srcOrd="2" destOrd="0" presId="urn:microsoft.com/office/officeart/2005/8/layout/vList2"/>
    <dgm:cxn modelId="{7F789FDD-768A-664B-936D-76558B4907C7}" type="presParOf" srcId="{81A58F39-8C28-A149-A3FA-D0C270F88643}" destId="{2F3E71D5-437D-DC42-A5A8-C029792AB87D}" srcOrd="3" destOrd="0" presId="urn:microsoft.com/office/officeart/2005/8/layout/vList2"/>
    <dgm:cxn modelId="{A59B2BD0-56C5-2242-955E-E4CC84457C78}" type="presParOf" srcId="{81A58F39-8C28-A149-A3FA-D0C270F88643}" destId="{F99D861C-B7ED-E34E-B427-9DF8E6DB1728}" srcOrd="4" destOrd="0" presId="urn:microsoft.com/office/officeart/2005/8/layout/vList2"/>
    <dgm:cxn modelId="{08B4AFC2-9C3F-C449-9721-0DFAD164DE0D}" type="presParOf" srcId="{81A58F39-8C28-A149-A3FA-D0C270F88643}" destId="{BBD405E1-E8F7-DE40-8201-F8FAB4B5E7D4}" srcOrd="5" destOrd="0" presId="urn:microsoft.com/office/officeart/2005/8/layout/vList2"/>
    <dgm:cxn modelId="{BFD49221-7A7E-9C45-9ABF-4B897DCF454F}" type="presParOf" srcId="{81A58F39-8C28-A149-A3FA-D0C270F88643}" destId="{0D89445D-01BD-7E43-BE54-1CEEB0A83D0A}" srcOrd="6" destOrd="0" presId="urn:microsoft.com/office/officeart/2005/8/layout/vList2"/>
    <dgm:cxn modelId="{0F281944-BC1F-C445-8169-A52DAD6C64C9}" type="presParOf" srcId="{81A58F39-8C28-A149-A3FA-D0C270F88643}" destId="{78A04FCB-BB1E-1940-A5E1-E5A2180B1267}" srcOrd="7" destOrd="0" presId="urn:microsoft.com/office/officeart/2005/8/layout/vList2"/>
    <dgm:cxn modelId="{2075DE9C-A44D-DD4E-B29B-B11B4F0C2E5B}" type="presParOf" srcId="{81A58F39-8C28-A149-A3FA-D0C270F88643}" destId="{25BBFA23-2F8C-264D-87B7-734CD5578630}" srcOrd="8" destOrd="0" presId="urn:microsoft.com/office/officeart/2005/8/layout/vList2"/>
    <dgm:cxn modelId="{5AC90F8D-A53B-4248-82E0-6345C4713767}" type="presParOf" srcId="{81A58F39-8C28-A149-A3FA-D0C270F88643}" destId="{B45E632F-CC28-0F45-8B9C-BC01133814D2}" srcOrd="9" destOrd="0" presId="urn:microsoft.com/office/officeart/2005/8/layout/vList2"/>
    <dgm:cxn modelId="{442727A9-6532-7447-B0A3-A581185136C6}" type="presParOf" srcId="{81A58F39-8C28-A149-A3FA-D0C270F88643}" destId="{F559DBBB-FE63-DA4D-A1CE-570F2D632B08}" srcOrd="10" destOrd="0" presId="urn:microsoft.com/office/officeart/2005/8/layout/vList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C929A80-BA71-2743-94F6-A1555F1A994C}" type="doc">
      <dgm:prSet loTypeId="urn:microsoft.com/office/officeart/2005/8/layout/vList2" loCatId="" qsTypeId="urn:microsoft.com/office/officeart/2005/8/quickstyle/simple4" qsCatId="simple" csTypeId="urn:microsoft.com/office/officeart/2005/8/colors/accent1_3" csCatId="accent1" phldr="1"/>
      <dgm:spPr/>
      <dgm:t>
        <a:bodyPr/>
        <a:lstStyle/>
        <a:p>
          <a:endParaRPr lang="en-US"/>
        </a:p>
      </dgm:t>
    </dgm:pt>
    <dgm:pt modelId="{A3CDFFE9-5C7E-734C-8626-910F6121FC6C}">
      <dgm:prSet phldrT="[Text]" custT="1"/>
      <dgm:spPr/>
      <dgm:t>
        <a:bodyPr/>
        <a:lstStyle/>
        <a:p>
          <a:r>
            <a:rPr lang="en-US" sz="1800" b="0" i="0" u="none" dirty="0">
              <a:latin typeface="Calibri" panose="020F0502020204030204" pitchFamily="34" charset="0"/>
              <a:cs typeface="Calibri" panose="020F0502020204030204" pitchFamily="34" charset="0"/>
            </a:rPr>
            <a:t>Slows, warms, and humidifies the air</a:t>
          </a:r>
          <a:endParaRPr lang="en-US" sz="1800" dirty="0">
            <a:latin typeface="Calibri" panose="020F0502020204030204" pitchFamily="34" charset="0"/>
            <a:cs typeface="Calibri" panose="020F0502020204030204" pitchFamily="34" charset="0"/>
          </a:endParaRPr>
        </a:p>
      </dgm:t>
    </dgm:pt>
    <dgm:pt modelId="{B391E484-384F-B84E-B1B2-82994D7D7D45}" type="parTrans" cxnId="{BECE6A66-217E-E241-A021-32ADA0F10F37}">
      <dgm:prSet/>
      <dgm:spPr/>
      <dgm:t>
        <a:bodyPr/>
        <a:lstStyle/>
        <a:p>
          <a:endParaRPr lang="en-US" sz="1600">
            <a:latin typeface="Calibri" panose="020F0502020204030204" pitchFamily="34" charset="0"/>
            <a:cs typeface="Calibri" panose="020F0502020204030204" pitchFamily="34" charset="0"/>
          </a:endParaRPr>
        </a:p>
      </dgm:t>
    </dgm:pt>
    <dgm:pt modelId="{09DBA3E2-50EE-874A-8266-81385F964304}" type="sibTrans" cxnId="{BECE6A66-217E-E241-A021-32ADA0F10F37}">
      <dgm:prSet/>
      <dgm:spPr/>
      <dgm:t>
        <a:bodyPr/>
        <a:lstStyle/>
        <a:p>
          <a:endParaRPr lang="en-US" sz="1600">
            <a:latin typeface="Calibri" panose="020F0502020204030204" pitchFamily="34" charset="0"/>
            <a:cs typeface="Calibri" panose="020F0502020204030204" pitchFamily="34" charset="0"/>
          </a:endParaRPr>
        </a:p>
      </dgm:t>
    </dgm:pt>
    <dgm:pt modelId="{0F72DC86-8E6D-3949-813B-A75FE7830082}">
      <dgm:prSet phldrT="[Text]" custT="1"/>
      <dgm:spPr/>
      <dgm:t>
        <a:bodyPr/>
        <a:lstStyle/>
        <a:p>
          <a:r>
            <a:rPr lang="en-US" sz="1800" b="0" i="0" u="none" dirty="0">
              <a:latin typeface="Calibri" panose="020F0502020204030204" pitchFamily="34" charset="0"/>
              <a:cs typeface="Calibri" panose="020F0502020204030204" pitchFamily="34" charset="0"/>
            </a:rPr>
            <a:t>Improves dental and gum health</a:t>
          </a:r>
          <a:endParaRPr lang="en-US" sz="1800" dirty="0">
            <a:latin typeface="Calibri" panose="020F0502020204030204" pitchFamily="34" charset="0"/>
            <a:cs typeface="Calibri" panose="020F0502020204030204" pitchFamily="34" charset="0"/>
          </a:endParaRPr>
        </a:p>
      </dgm:t>
    </dgm:pt>
    <dgm:pt modelId="{C8DB80B5-800C-3349-ABDB-AD30DA67671E}" type="parTrans" cxnId="{06A77CE5-17DF-364A-BC0E-11745FF3B2B2}">
      <dgm:prSet/>
      <dgm:spPr/>
      <dgm:t>
        <a:bodyPr/>
        <a:lstStyle/>
        <a:p>
          <a:endParaRPr lang="en-US" sz="1600">
            <a:latin typeface="Calibri" panose="020F0502020204030204" pitchFamily="34" charset="0"/>
            <a:cs typeface="Calibri" panose="020F0502020204030204" pitchFamily="34" charset="0"/>
          </a:endParaRPr>
        </a:p>
      </dgm:t>
    </dgm:pt>
    <dgm:pt modelId="{9640D267-815F-3249-9992-251ED732ECD4}" type="sibTrans" cxnId="{06A77CE5-17DF-364A-BC0E-11745FF3B2B2}">
      <dgm:prSet/>
      <dgm:spPr/>
      <dgm:t>
        <a:bodyPr/>
        <a:lstStyle/>
        <a:p>
          <a:endParaRPr lang="en-US" sz="1600">
            <a:latin typeface="Calibri" panose="020F0502020204030204" pitchFamily="34" charset="0"/>
            <a:cs typeface="Calibri" panose="020F0502020204030204" pitchFamily="34" charset="0"/>
          </a:endParaRPr>
        </a:p>
      </dgm:t>
    </dgm:pt>
    <dgm:pt modelId="{ECE61CCC-2F99-764E-B72C-2E0AC0559B2B}">
      <dgm:prSet phldrT="[Text]" custT="1"/>
      <dgm:spPr/>
      <dgm:t>
        <a:bodyPr/>
        <a:lstStyle/>
        <a:p>
          <a:r>
            <a:rPr lang="en-US" sz="1800" b="0" i="0" u="none" dirty="0">
              <a:latin typeface="Calibri" panose="020F0502020204030204" pitchFamily="34" charset="0"/>
              <a:cs typeface="Calibri" panose="020F0502020204030204" pitchFamily="34" charset="0"/>
            </a:rPr>
            <a:t>Raises oxygen uptake in blood (5-15% increase in body oxygenation)</a:t>
          </a:r>
          <a:endParaRPr lang="en-US" sz="1800" dirty="0">
            <a:latin typeface="Calibri" panose="020F0502020204030204" pitchFamily="34" charset="0"/>
            <a:cs typeface="Calibri" panose="020F0502020204030204" pitchFamily="34" charset="0"/>
          </a:endParaRPr>
        </a:p>
      </dgm:t>
    </dgm:pt>
    <dgm:pt modelId="{E5D6F875-20D1-994B-A92B-3C84E11CA6B4}" type="parTrans" cxnId="{AD1B7994-5F33-AB4B-AE14-2799B86CE68E}">
      <dgm:prSet/>
      <dgm:spPr/>
      <dgm:t>
        <a:bodyPr/>
        <a:lstStyle/>
        <a:p>
          <a:endParaRPr lang="en-US" sz="1600">
            <a:latin typeface="Calibri" panose="020F0502020204030204" pitchFamily="34" charset="0"/>
            <a:cs typeface="Calibri" panose="020F0502020204030204" pitchFamily="34" charset="0"/>
          </a:endParaRPr>
        </a:p>
      </dgm:t>
    </dgm:pt>
    <dgm:pt modelId="{F775A2C0-9D6E-734B-BFB1-2913651B8890}" type="sibTrans" cxnId="{AD1B7994-5F33-AB4B-AE14-2799B86CE68E}">
      <dgm:prSet/>
      <dgm:spPr/>
      <dgm:t>
        <a:bodyPr/>
        <a:lstStyle/>
        <a:p>
          <a:endParaRPr lang="en-US" sz="1600">
            <a:latin typeface="Calibri" panose="020F0502020204030204" pitchFamily="34" charset="0"/>
            <a:cs typeface="Calibri" panose="020F0502020204030204" pitchFamily="34" charset="0"/>
          </a:endParaRPr>
        </a:p>
      </dgm:t>
    </dgm:pt>
    <dgm:pt modelId="{63732F13-9DB8-064E-8A9E-610CE0ADF1D8}">
      <dgm:prSet phldrT="[Text]" custT="1"/>
      <dgm:spPr/>
      <dgm:t>
        <a:bodyPr/>
        <a:lstStyle/>
        <a:p>
          <a:r>
            <a:rPr lang="en-US" sz="1800" b="0" i="0" u="none" dirty="0">
              <a:latin typeface="Calibri" panose="020F0502020204030204" pitchFamily="34" charset="0"/>
              <a:cs typeface="Calibri" panose="020F0502020204030204" pitchFamily="34" charset="0"/>
            </a:rPr>
            <a:t>Removes a significant amount of infectious substances</a:t>
          </a:r>
          <a:endParaRPr lang="en-US" sz="1800" dirty="0">
            <a:latin typeface="Calibri" panose="020F0502020204030204" pitchFamily="34" charset="0"/>
            <a:cs typeface="Calibri" panose="020F0502020204030204" pitchFamily="34" charset="0"/>
          </a:endParaRPr>
        </a:p>
      </dgm:t>
    </dgm:pt>
    <dgm:pt modelId="{9DB84F93-6B4D-4B41-B4AA-C170EA102B7A}" type="parTrans" cxnId="{9481F8F4-3064-F046-8C31-CA6647CD5F65}">
      <dgm:prSet/>
      <dgm:spPr/>
      <dgm:t>
        <a:bodyPr/>
        <a:lstStyle/>
        <a:p>
          <a:endParaRPr lang="en-US" sz="1600">
            <a:latin typeface="Calibri" panose="020F0502020204030204" pitchFamily="34" charset="0"/>
            <a:cs typeface="Calibri" panose="020F0502020204030204" pitchFamily="34" charset="0"/>
          </a:endParaRPr>
        </a:p>
      </dgm:t>
    </dgm:pt>
    <dgm:pt modelId="{D3BDD3B1-5B8A-7344-9F3A-BF6E2ABFBBFA}" type="sibTrans" cxnId="{9481F8F4-3064-F046-8C31-CA6647CD5F65}">
      <dgm:prSet/>
      <dgm:spPr/>
      <dgm:t>
        <a:bodyPr/>
        <a:lstStyle/>
        <a:p>
          <a:endParaRPr lang="en-US" sz="1600">
            <a:latin typeface="Calibri" panose="020F0502020204030204" pitchFamily="34" charset="0"/>
            <a:cs typeface="Calibri" panose="020F0502020204030204" pitchFamily="34" charset="0"/>
          </a:endParaRPr>
        </a:p>
      </dgm:t>
    </dgm:pt>
    <dgm:pt modelId="{2C0D00A6-9A58-094F-8FED-DFCFC3AC4C19}">
      <dgm:prSet phldrT="[Text]" custT="1"/>
      <dgm:spPr/>
      <dgm:t>
        <a:bodyPr/>
        <a:lstStyle/>
        <a:p>
          <a:r>
            <a:rPr lang="en-US" sz="1800" b="0" i="0" u="none" dirty="0">
              <a:latin typeface="Calibri" panose="020F0502020204030204" pitchFamily="34" charset="0"/>
              <a:cs typeface="Calibri" panose="020F0502020204030204" pitchFamily="34" charset="0"/>
            </a:rPr>
            <a:t>Slows breathing rate (PARASYM response) and offers natural nasal resistance to reduce hyperventilation &amp; hyperinflation</a:t>
          </a:r>
          <a:endParaRPr lang="en-US" sz="1800" dirty="0">
            <a:latin typeface="Calibri" panose="020F0502020204030204" pitchFamily="34" charset="0"/>
            <a:cs typeface="Calibri" panose="020F0502020204030204" pitchFamily="34" charset="0"/>
          </a:endParaRPr>
        </a:p>
      </dgm:t>
    </dgm:pt>
    <dgm:pt modelId="{8B9F435C-1A2A-7042-BC9D-A49B2A36B656}" type="parTrans" cxnId="{128B74D6-7DD9-0F4E-80D6-7872F42FAE8C}">
      <dgm:prSet/>
      <dgm:spPr/>
      <dgm:t>
        <a:bodyPr/>
        <a:lstStyle/>
        <a:p>
          <a:endParaRPr lang="en-US" sz="1600">
            <a:latin typeface="Calibri" panose="020F0502020204030204" pitchFamily="34" charset="0"/>
            <a:cs typeface="Calibri" panose="020F0502020204030204" pitchFamily="34" charset="0"/>
          </a:endParaRPr>
        </a:p>
      </dgm:t>
    </dgm:pt>
    <dgm:pt modelId="{895F184B-80C0-6B47-9C15-80B1DAC60E79}" type="sibTrans" cxnId="{128B74D6-7DD9-0F4E-80D6-7872F42FAE8C}">
      <dgm:prSet/>
      <dgm:spPr/>
      <dgm:t>
        <a:bodyPr/>
        <a:lstStyle/>
        <a:p>
          <a:endParaRPr lang="en-US" sz="1600">
            <a:latin typeface="Calibri" panose="020F0502020204030204" pitchFamily="34" charset="0"/>
            <a:cs typeface="Calibri" panose="020F0502020204030204" pitchFamily="34" charset="0"/>
          </a:endParaRPr>
        </a:p>
      </dgm:t>
    </dgm:pt>
    <dgm:pt modelId="{7019027A-B26E-4541-9196-C6B3E2345007}">
      <dgm:prSet phldrT="[Text]" custT="1"/>
      <dgm:spPr/>
      <dgm:t>
        <a:bodyPr/>
        <a:lstStyle/>
        <a:p>
          <a:r>
            <a:rPr lang="en-US" sz="1800" b="0" i="0" u="none" dirty="0">
              <a:latin typeface="Calibri" panose="020F0502020204030204" pitchFamily="34" charset="0"/>
              <a:cs typeface="Calibri" panose="020F0502020204030204" pitchFamily="34" charset="0"/>
            </a:rPr>
            <a:t>Modulates emotional regions of the brain</a:t>
          </a:r>
          <a:endParaRPr lang="en-US" sz="1800" dirty="0">
            <a:latin typeface="Calibri" panose="020F0502020204030204" pitchFamily="34" charset="0"/>
            <a:cs typeface="Calibri" panose="020F0502020204030204" pitchFamily="34" charset="0"/>
          </a:endParaRPr>
        </a:p>
      </dgm:t>
    </dgm:pt>
    <dgm:pt modelId="{78CBEE27-5520-704A-ADFD-F03F2E4096F3}" type="parTrans" cxnId="{46F1A631-C558-8243-9CB7-E2FCBFB28ED5}">
      <dgm:prSet/>
      <dgm:spPr/>
      <dgm:t>
        <a:bodyPr/>
        <a:lstStyle/>
        <a:p>
          <a:endParaRPr lang="en-US" sz="1600">
            <a:latin typeface="Calibri" panose="020F0502020204030204" pitchFamily="34" charset="0"/>
            <a:cs typeface="Calibri" panose="020F0502020204030204" pitchFamily="34" charset="0"/>
          </a:endParaRPr>
        </a:p>
      </dgm:t>
    </dgm:pt>
    <dgm:pt modelId="{5FAE3512-63F6-4B46-A8CC-B3D192285CE1}" type="sibTrans" cxnId="{46F1A631-C558-8243-9CB7-E2FCBFB28ED5}">
      <dgm:prSet/>
      <dgm:spPr/>
      <dgm:t>
        <a:bodyPr/>
        <a:lstStyle/>
        <a:p>
          <a:endParaRPr lang="en-US" sz="1600">
            <a:latin typeface="Calibri" panose="020F0502020204030204" pitchFamily="34" charset="0"/>
            <a:cs typeface="Calibri" panose="020F0502020204030204" pitchFamily="34" charset="0"/>
          </a:endParaRPr>
        </a:p>
      </dgm:t>
    </dgm:pt>
    <dgm:pt modelId="{3CD981AB-57CD-4847-87E8-9FA4C566C196}" type="pres">
      <dgm:prSet presAssocID="{2C929A80-BA71-2743-94F6-A1555F1A994C}" presName="linear" presStyleCnt="0">
        <dgm:presLayoutVars>
          <dgm:animLvl val="lvl"/>
          <dgm:resizeHandles val="exact"/>
        </dgm:presLayoutVars>
      </dgm:prSet>
      <dgm:spPr/>
    </dgm:pt>
    <dgm:pt modelId="{E0904012-47F6-8340-8617-39DF2BFD8DED}" type="pres">
      <dgm:prSet presAssocID="{A3CDFFE9-5C7E-734C-8626-910F6121FC6C}" presName="parentText" presStyleLbl="node1" presStyleIdx="0" presStyleCnt="6">
        <dgm:presLayoutVars>
          <dgm:chMax val="0"/>
          <dgm:bulletEnabled val="1"/>
        </dgm:presLayoutVars>
      </dgm:prSet>
      <dgm:spPr/>
    </dgm:pt>
    <dgm:pt modelId="{EC20101E-BC40-174F-B358-05801811A51F}" type="pres">
      <dgm:prSet presAssocID="{09DBA3E2-50EE-874A-8266-81385F964304}" presName="spacer" presStyleCnt="0"/>
      <dgm:spPr/>
    </dgm:pt>
    <dgm:pt modelId="{82744E3F-CD11-804E-AE80-52EB4633490F}" type="pres">
      <dgm:prSet presAssocID="{63732F13-9DB8-064E-8A9E-610CE0ADF1D8}" presName="parentText" presStyleLbl="node1" presStyleIdx="1" presStyleCnt="6">
        <dgm:presLayoutVars>
          <dgm:chMax val="0"/>
          <dgm:bulletEnabled val="1"/>
        </dgm:presLayoutVars>
      </dgm:prSet>
      <dgm:spPr/>
    </dgm:pt>
    <dgm:pt modelId="{7F6ECD92-2E0F-A34A-9182-B1AF6ED7016D}" type="pres">
      <dgm:prSet presAssocID="{D3BDD3B1-5B8A-7344-9F3A-BF6E2ABFBBFA}" presName="spacer" presStyleCnt="0"/>
      <dgm:spPr/>
    </dgm:pt>
    <dgm:pt modelId="{8311B9DF-D470-7044-BCB5-B059578ECD0B}" type="pres">
      <dgm:prSet presAssocID="{0F72DC86-8E6D-3949-813B-A75FE7830082}" presName="parentText" presStyleLbl="node1" presStyleIdx="2" presStyleCnt="6">
        <dgm:presLayoutVars>
          <dgm:chMax val="0"/>
          <dgm:bulletEnabled val="1"/>
        </dgm:presLayoutVars>
      </dgm:prSet>
      <dgm:spPr/>
    </dgm:pt>
    <dgm:pt modelId="{840CC08F-0FF4-C54B-9B68-1AB555A1A6BA}" type="pres">
      <dgm:prSet presAssocID="{9640D267-815F-3249-9992-251ED732ECD4}" presName="spacer" presStyleCnt="0"/>
      <dgm:spPr/>
    </dgm:pt>
    <dgm:pt modelId="{41F6A379-842B-0749-B354-8A95CE99E90A}" type="pres">
      <dgm:prSet presAssocID="{ECE61CCC-2F99-764E-B72C-2E0AC0559B2B}" presName="parentText" presStyleLbl="node1" presStyleIdx="3" presStyleCnt="6">
        <dgm:presLayoutVars>
          <dgm:chMax val="0"/>
          <dgm:bulletEnabled val="1"/>
        </dgm:presLayoutVars>
      </dgm:prSet>
      <dgm:spPr/>
    </dgm:pt>
    <dgm:pt modelId="{D01189A8-E07E-6E4E-921C-F3B07A3D9784}" type="pres">
      <dgm:prSet presAssocID="{F775A2C0-9D6E-734B-BFB1-2913651B8890}" presName="spacer" presStyleCnt="0"/>
      <dgm:spPr/>
    </dgm:pt>
    <dgm:pt modelId="{81B373A1-C41B-C247-8DF3-6F6E257EB384}" type="pres">
      <dgm:prSet presAssocID="{2C0D00A6-9A58-094F-8FED-DFCFC3AC4C19}" presName="parentText" presStyleLbl="node1" presStyleIdx="4" presStyleCnt="6">
        <dgm:presLayoutVars>
          <dgm:chMax val="0"/>
          <dgm:bulletEnabled val="1"/>
        </dgm:presLayoutVars>
      </dgm:prSet>
      <dgm:spPr/>
    </dgm:pt>
    <dgm:pt modelId="{168F42B7-6C7A-C040-9BF5-3E5F6A41B6AC}" type="pres">
      <dgm:prSet presAssocID="{895F184B-80C0-6B47-9C15-80B1DAC60E79}" presName="spacer" presStyleCnt="0"/>
      <dgm:spPr/>
    </dgm:pt>
    <dgm:pt modelId="{A32AB62D-210D-FB4D-88D4-56AD1FB3A202}" type="pres">
      <dgm:prSet presAssocID="{7019027A-B26E-4541-9196-C6B3E2345007}" presName="parentText" presStyleLbl="node1" presStyleIdx="5" presStyleCnt="6">
        <dgm:presLayoutVars>
          <dgm:chMax val="0"/>
          <dgm:bulletEnabled val="1"/>
        </dgm:presLayoutVars>
      </dgm:prSet>
      <dgm:spPr/>
    </dgm:pt>
  </dgm:ptLst>
  <dgm:cxnLst>
    <dgm:cxn modelId="{9D0D8010-A0EF-2845-B4B2-3F1CBB3975A9}" type="presOf" srcId="{2C929A80-BA71-2743-94F6-A1555F1A994C}" destId="{3CD981AB-57CD-4847-87E8-9FA4C566C196}" srcOrd="0" destOrd="0" presId="urn:microsoft.com/office/officeart/2005/8/layout/vList2"/>
    <dgm:cxn modelId="{46F1A631-C558-8243-9CB7-E2FCBFB28ED5}" srcId="{2C929A80-BA71-2743-94F6-A1555F1A994C}" destId="{7019027A-B26E-4541-9196-C6B3E2345007}" srcOrd="5" destOrd="0" parTransId="{78CBEE27-5520-704A-ADFD-F03F2E4096F3}" sibTransId="{5FAE3512-63F6-4B46-A8CC-B3D192285CE1}"/>
    <dgm:cxn modelId="{B366E458-F740-AB4B-B968-1156A2913DDF}" type="presOf" srcId="{7019027A-B26E-4541-9196-C6B3E2345007}" destId="{A32AB62D-210D-FB4D-88D4-56AD1FB3A202}" srcOrd="0" destOrd="0" presId="urn:microsoft.com/office/officeart/2005/8/layout/vList2"/>
    <dgm:cxn modelId="{D60D7A61-87F2-C24A-9633-9A9FA7463AD7}" type="presOf" srcId="{0F72DC86-8E6D-3949-813B-A75FE7830082}" destId="{8311B9DF-D470-7044-BCB5-B059578ECD0B}" srcOrd="0" destOrd="0" presId="urn:microsoft.com/office/officeart/2005/8/layout/vList2"/>
    <dgm:cxn modelId="{BECE6A66-217E-E241-A021-32ADA0F10F37}" srcId="{2C929A80-BA71-2743-94F6-A1555F1A994C}" destId="{A3CDFFE9-5C7E-734C-8626-910F6121FC6C}" srcOrd="0" destOrd="0" parTransId="{B391E484-384F-B84E-B1B2-82994D7D7D45}" sibTransId="{09DBA3E2-50EE-874A-8266-81385F964304}"/>
    <dgm:cxn modelId="{FE3F1577-DA27-5740-91A5-2A060D7E7AD4}" type="presOf" srcId="{A3CDFFE9-5C7E-734C-8626-910F6121FC6C}" destId="{E0904012-47F6-8340-8617-39DF2BFD8DED}" srcOrd="0" destOrd="0" presId="urn:microsoft.com/office/officeart/2005/8/layout/vList2"/>
    <dgm:cxn modelId="{DD7C8B82-665A-4E42-A37B-05BC0232A6DC}" type="presOf" srcId="{ECE61CCC-2F99-764E-B72C-2E0AC0559B2B}" destId="{41F6A379-842B-0749-B354-8A95CE99E90A}" srcOrd="0" destOrd="0" presId="urn:microsoft.com/office/officeart/2005/8/layout/vList2"/>
    <dgm:cxn modelId="{3C3E0C89-1A88-664D-A59D-A7A29F86124F}" type="presOf" srcId="{2C0D00A6-9A58-094F-8FED-DFCFC3AC4C19}" destId="{81B373A1-C41B-C247-8DF3-6F6E257EB384}" srcOrd="0" destOrd="0" presId="urn:microsoft.com/office/officeart/2005/8/layout/vList2"/>
    <dgm:cxn modelId="{AD1B7994-5F33-AB4B-AE14-2799B86CE68E}" srcId="{2C929A80-BA71-2743-94F6-A1555F1A994C}" destId="{ECE61CCC-2F99-764E-B72C-2E0AC0559B2B}" srcOrd="3" destOrd="0" parTransId="{E5D6F875-20D1-994B-A92B-3C84E11CA6B4}" sibTransId="{F775A2C0-9D6E-734B-BFB1-2913651B8890}"/>
    <dgm:cxn modelId="{DB8CF3A6-B8FD-FC49-8FF4-2B374FDEE2C8}" type="presOf" srcId="{63732F13-9DB8-064E-8A9E-610CE0ADF1D8}" destId="{82744E3F-CD11-804E-AE80-52EB4633490F}" srcOrd="0" destOrd="0" presId="urn:microsoft.com/office/officeart/2005/8/layout/vList2"/>
    <dgm:cxn modelId="{128B74D6-7DD9-0F4E-80D6-7872F42FAE8C}" srcId="{2C929A80-BA71-2743-94F6-A1555F1A994C}" destId="{2C0D00A6-9A58-094F-8FED-DFCFC3AC4C19}" srcOrd="4" destOrd="0" parTransId="{8B9F435C-1A2A-7042-BC9D-A49B2A36B656}" sibTransId="{895F184B-80C0-6B47-9C15-80B1DAC60E79}"/>
    <dgm:cxn modelId="{06A77CE5-17DF-364A-BC0E-11745FF3B2B2}" srcId="{2C929A80-BA71-2743-94F6-A1555F1A994C}" destId="{0F72DC86-8E6D-3949-813B-A75FE7830082}" srcOrd="2" destOrd="0" parTransId="{C8DB80B5-800C-3349-ABDB-AD30DA67671E}" sibTransId="{9640D267-815F-3249-9992-251ED732ECD4}"/>
    <dgm:cxn modelId="{9481F8F4-3064-F046-8C31-CA6647CD5F65}" srcId="{2C929A80-BA71-2743-94F6-A1555F1A994C}" destId="{63732F13-9DB8-064E-8A9E-610CE0ADF1D8}" srcOrd="1" destOrd="0" parTransId="{9DB84F93-6B4D-4B41-B4AA-C170EA102B7A}" sibTransId="{D3BDD3B1-5B8A-7344-9F3A-BF6E2ABFBBFA}"/>
    <dgm:cxn modelId="{7BF87D05-8AFB-1E42-AD9C-63EC11F16F71}" type="presParOf" srcId="{3CD981AB-57CD-4847-87E8-9FA4C566C196}" destId="{E0904012-47F6-8340-8617-39DF2BFD8DED}" srcOrd="0" destOrd="0" presId="urn:microsoft.com/office/officeart/2005/8/layout/vList2"/>
    <dgm:cxn modelId="{8B2E79C3-C01B-3D44-8C74-E7C310A8FEE3}" type="presParOf" srcId="{3CD981AB-57CD-4847-87E8-9FA4C566C196}" destId="{EC20101E-BC40-174F-B358-05801811A51F}" srcOrd="1" destOrd="0" presId="urn:microsoft.com/office/officeart/2005/8/layout/vList2"/>
    <dgm:cxn modelId="{2AB190B5-2D75-F046-A5C7-E4667BBFE0BF}" type="presParOf" srcId="{3CD981AB-57CD-4847-87E8-9FA4C566C196}" destId="{82744E3F-CD11-804E-AE80-52EB4633490F}" srcOrd="2" destOrd="0" presId="urn:microsoft.com/office/officeart/2005/8/layout/vList2"/>
    <dgm:cxn modelId="{962B64D4-4F91-7D49-B271-F92F32D3A588}" type="presParOf" srcId="{3CD981AB-57CD-4847-87E8-9FA4C566C196}" destId="{7F6ECD92-2E0F-A34A-9182-B1AF6ED7016D}" srcOrd="3" destOrd="0" presId="urn:microsoft.com/office/officeart/2005/8/layout/vList2"/>
    <dgm:cxn modelId="{DFBBA097-2949-9A43-8C64-3A058223A377}" type="presParOf" srcId="{3CD981AB-57CD-4847-87E8-9FA4C566C196}" destId="{8311B9DF-D470-7044-BCB5-B059578ECD0B}" srcOrd="4" destOrd="0" presId="urn:microsoft.com/office/officeart/2005/8/layout/vList2"/>
    <dgm:cxn modelId="{443A09A7-636C-8F48-9862-A12CA625F94C}" type="presParOf" srcId="{3CD981AB-57CD-4847-87E8-9FA4C566C196}" destId="{840CC08F-0FF4-C54B-9B68-1AB555A1A6BA}" srcOrd="5" destOrd="0" presId="urn:microsoft.com/office/officeart/2005/8/layout/vList2"/>
    <dgm:cxn modelId="{F6646DE7-BCAF-0147-9147-5559722B0F32}" type="presParOf" srcId="{3CD981AB-57CD-4847-87E8-9FA4C566C196}" destId="{41F6A379-842B-0749-B354-8A95CE99E90A}" srcOrd="6" destOrd="0" presId="urn:microsoft.com/office/officeart/2005/8/layout/vList2"/>
    <dgm:cxn modelId="{61551FF1-D519-D747-BC78-729B7FE49077}" type="presParOf" srcId="{3CD981AB-57CD-4847-87E8-9FA4C566C196}" destId="{D01189A8-E07E-6E4E-921C-F3B07A3D9784}" srcOrd="7" destOrd="0" presId="urn:microsoft.com/office/officeart/2005/8/layout/vList2"/>
    <dgm:cxn modelId="{6A8B0BB8-2601-8B4F-8B01-B0C6B9A983D5}" type="presParOf" srcId="{3CD981AB-57CD-4847-87E8-9FA4C566C196}" destId="{81B373A1-C41B-C247-8DF3-6F6E257EB384}" srcOrd="8" destOrd="0" presId="urn:microsoft.com/office/officeart/2005/8/layout/vList2"/>
    <dgm:cxn modelId="{5F01F971-F910-E34D-BB75-A444D6F7DBED}" type="presParOf" srcId="{3CD981AB-57CD-4847-87E8-9FA4C566C196}" destId="{168F42B7-6C7A-C040-9BF5-3E5F6A41B6AC}" srcOrd="9" destOrd="0" presId="urn:microsoft.com/office/officeart/2005/8/layout/vList2"/>
    <dgm:cxn modelId="{C8D51C50-0F87-A644-8ED3-E53116B3E204}" type="presParOf" srcId="{3CD981AB-57CD-4847-87E8-9FA4C566C196}" destId="{A32AB62D-210D-FB4D-88D4-56AD1FB3A202}" srcOrd="10" destOrd="0" presId="urn:microsoft.com/office/officeart/2005/8/layout/vList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918CFDE-936A-4EBE-9B35-4F65EDABC036}" type="doc">
      <dgm:prSet loTypeId="urn:microsoft.com/office/officeart/2018/2/layout/IconLabelList" loCatId="icon" qsTypeId="urn:microsoft.com/office/officeart/2005/8/quickstyle/simple1" qsCatId="simple" csTypeId="urn:microsoft.com/office/officeart/2005/8/colors/accent1_2" csCatId="accent1" phldr="1"/>
      <dgm:spPr/>
      <dgm:t>
        <a:bodyPr/>
        <a:lstStyle/>
        <a:p>
          <a:endParaRPr lang="en-US"/>
        </a:p>
      </dgm:t>
    </dgm:pt>
    <dgm:pt modelId="{61CDCAD2-F710-4E57-B14F-A213604E6FFE}">
      <dgm:prSet/>
      <dgm:spPr/>
      <dgm:t>
        <a:bodyPr/>
        <a:lstStyle/>
        <a:p>
          <a:pPr>
            <a:lnSpc>
              <a:spcPct val="100000"/>
            </a:lnSpc>
          </a:pPr>
          <a:r>
            <a:rPr lang="en-US" dirty="0">
              <a:latin typeface="Calibri" panose="020F0502020204030204" pitchFamily="34" charset="0"/>
              <a:cs typeface="Calibri" panose="020F0502020204030204" pitchFamily="34" charset="0"/>
            </a:rPr>
            <a:t>Reflexive breathing is how you breathe when you’re not thinking about it.</a:t>
          </a:r>
        </a:p>
      </dgm:t>
    </dgm:pt>
    <dgm:pt modelId="{014B928E-E349-435D-B90D-0079A05E7DD9}" type="parTrans" cxnId="{6FFF9CF4-29A7-43A1-99D3-35B3695CE8D0}">
      <dgm:prSet/>
      <dgm:spPr/>
      <dgm:t>
        <a:bodyPr/>
        <a:lstStyle/>
        <a:p>
          <a:endParaRPr lang="en-US">
            <a:latin typeface="Calibri" panose="020F0502020204030204" pitchFamily="34" charset="0"/>
            <a:cs typeface="Calibri" panose="020F0502020204030204" pitchFamily="34" charset="0"/>
          </a:endParaRPr>
        </a:p>
      </dgm:t>
    </dgm:pt>
    <dgm:pt modelId="{CBE0AC57-7CD1-48B0-B897-84390D82B6DB}" type="sibTrans" cxnId="{6FFF9CF4-29A7-43A1-99D3-35B3695CE8D0}">
      <dgm:prSet/>
      <dgm:spPr/>
      <dgm:t>
        <a:bodyPr/>
        <a:lstStyle/>
        <a:p>
          <a:endParaRPr lang="en-US">
            <a:latin typeface="Calibri" panose="020F0502020204030204" pitchFamily="34" charset="0"/>
            <a:cs typeface="Calibri" panose="020F0502020204030204" pitchFamily="34" charset="0"/>
          </a:endParaRPr>
        </a:p>
      </dgm:t>
    </dgm:pt>
    <dgm:pt modelId="{A3FD00D7-17EB-4293-82C1-EB6861C1E671}">
      <dgm:prSet/>
      <dgm:spPr/>
      <dgm:t>
        <a:bodyPr/>
        <a:lstStyle/>
        <a:p>
          <a:pPr>
            <a:lnSpc>
              <a:spcPct val="100000"/>
            </a:lnSpc>
          </a:pPr>
          <a:r>
            <a:rPr lang="en-US" dirty="0">
              <a:latin typeface="Calibri" panose="020F0502020204030204" pitchFamily="34" charset="0"/>
              <a:cs typeface="Calibri" panose="020F0502020204030204" pitchFamily="34" charset="0"/>
            </a:rPr>
            <a:t>It is closely correlated with the status of the nervous system. </a:t>
          </a:r>
        </a:p>
      </dgm:t>
    </dgm:pt>
    <dgm:pt modelId="{407A4D95-BBAE-4675-BA8A-90EE7623146F}" type="parTrans" cxnId="{B34382FC-DCF5-4937-85F9-E27FD5021228}">
      <dgm:prSet/>
      <dgm:spPr/>
      <dgm:t>
        <a:bodyPr/>
        <a:lstStyle/>
        <a:p>
          <a:endParaRPr lang="en-US">
            <a:latin typeface="Calibri" panose="020F0502020204030204" pitchFamily="34" charset="0"/>
            <a:cs typeface="Calibri" panose="020F0502020204030204" pitchFamily="34" charset="0"/>
          </a:endParaRPr>
        </a:p>
      </dgm:t>
    </dgm:pt>
    <dgm:pt modelId="{31C460C8-C661-4E89-B380-2D8E7556DD2D}" type="sibTrans" cxnId="{B34382FC-DCF5-4937-85F9-E27FD5021228}">
      <dgm:prSet/>
      <dgm:spPr/>
      <dgm:t>
        <a:bodyPr/>
        <a:lstStyle/>
        <a:p>
          <a:endParaRPr lang="en-US">
            <a:latin typeface="Calibri" panose="020F0502020204030204" pitchFamily="34" charset="0"/>
            <a:cs typeface="Calibri" panose="020F0502020204030204" pitchFamily="34" charset="0"/>
          </a:endParaRPr>
        </a:p>
      </dgm:t>
    </dgm:pt>
    <dgm:pt modelId="{AFF2A5F3-12C8-4028-9636-C160C488501B}" type="pres">
      <dgm:prSet presAssocID="{9918CFDE-936A-4EBE-9B35-4F65EDABC036}" presName="root" presStyleCnt="0">
        <dgm:presLayoutVars>
          <dgm:dir/>
          <dgm:resizeHandles val="exact"/>
        </dgm:presLayoutVars>
      </dgm:prSet>
      <dgm:spPr/>
    </dgm:pt>
    <dgm:pt modelId="{D79B2E45-012B-4A16-B3C1-49DE2506EE1A}" type="pres">
      <dgm:prSet presAssocID="{61CDCAD2-F710-4E57-B14F-A213604E6FFE}" presName="compNode" presStyleCnt="0"/>
      <dgm:spPr/>
    </dgm:pt>
    <dgm:pt modelId="{5486C941-6CB9-4F62-BF52-5C392C7CA8A5}" type="pres">
      <dgm:prSet presAssocID="{61CDCAD2-F710-4E57-B14F-A213604E6FFE}" presName="iconRect" presStyleLbl="node1" presStyleIdx="0"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dgm:spPr>
      <dgm:extLst>
        <a:ext uri="{E40237B7-FDA0-4F09-8148-C483321AD2D9}">
          <dgm14:cNvPr xmlns:dgm14="http://schemas.microsoft.com/office/drawing/2010/diagram" id="0" name="" descr="Lungs"/>
        </a:ext>
      </dgm:extLst>
    </dgm:pt>
    <dgm:pt modelId="{2CAD59D4-6142-4E2C-9720-A6333848811F}" type="pres">
      <dgm:prSet presAssocID="{61CDCAD2-F710-4E57-B14F-A213604E6FFE}" presName="spaceRect" presStyleCnt="0"/>
      <dgm:spPr/>
    </dgm:pt>
    <dgm:pt modelId="{E056B178-24CD-47EA-BB40-3225C08F622B}" type="pres">
      <dgm:prSet presAssocID="{61CDCAD2-F710-4E57-B14F-A213604E6FFE}" presName="textRect" presStyleLbl="revTx" presStyleIdx="0" presStyleCnt="2">
        <dgm:presLayoutVars>
          <dgm:chMax val="1"/>
          <dgm:chPref val="1"/>
        </dgm:presLayoutVars>
      </dgm:prSet>
      <dgm:spPr/>
    </dgm:pt>
    <dgm:pt modelId="{48103B40-F35D-4D53-B49E-C276896646F9}" type="pres">
      <dgm:prSet presAssocID="{CBE0AC57-7CD1-48B0-B897-84390D82B6DB}" presName="sibTrans" presStyleCnt="0"/>
      <dgm:spPr/>
    </dgm:pt>
    <dgm:pt modelId="{947B3B27-DE2F-4237-83D7-843B54337400}" type="pres">
      <dgm:prSet presAssocID="{A3FD00D7-17EB-4293-82C1-EB6861C1E671}" presName="compNode" presStyleCnt="0"/>
      <dgm:spPr/>
    </dgm:pt>
    <dgm:pt modelId="{628515E7-E3C2-4F77-84EC-BFEE68F9474E}" type="pres">
      <dgm:prSet presAssocID="{A3FD00D7-17EB-4293-82C1-EB6861C1E671}" presName="iconRect" presStyleLbl="node1" presStyleIdx="1" presStyleCnt="2"/>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rain"/>
        </a:ext>
      </dgm:extLst>
    </dgm:pt>
    <dgm:pt modelId="{F9AF65E0-9144-4072-A6A8-DA1676C49556}" type="pres">
      <dgm:prSet presAssocID="{A3FD00D7-17EB-4293-82C1-EB6861C1E671}" presName="spaceRect" presStyleCnt="0"/>
      <dgm:spPr/>
    </dgm:pt>
    <dgm:pt modelId="{2208A47F-9265-4299-8CA1-C7E13B47630A}" type="pres">
      <dgm:prSet presAssocID="{A3FD00D7-17EB-4293-82C1-EB6861C1E671}" presName="textRect" presStyleLbl="revTx" presStyleIdx="1" presStyleCnt="2">
        <dgm:presLayoutVars>
          <dgm:chMax val="1"/>
          <dgm:chPref val="1"/>
        </dgm:presLayoutVars>
      </dgm:prSet>
      <dgm:spPr/>
    </dgm:pt>
  </dgm:ptLst>
  <dgm:cxnLst>
    <dgm:cxn modelId="{AE53A252-92D8-4A52-93E4-5B1D20CA3AD7}" type="presOf" srcId="{61CDCAD2-F710-4E57-B14F-A213604E6FFE}" destId="{E056B178-24CD-47EA-BB40-3225C08F622B}" srcOrd="0" destOrd="0" presId="urn:microsoft.com/office/officeart/2018/2/layout/IconLabelList"/>
    <dgm:cxn modelId="{28997090-5279-498F-8965-FA86FFE7A103}" type="presOf" srcId="{9918CFDE-936A-4EBE-9B35-4F65EDABC036}" destId="{AFF2A5F3-12C8-4028-9636-C160C488501B}" srcOrd="0" destOrd="0" presId="urn:microsoft.com/office/officeart/2018/2/layout/IconLabelList"/>
    <dgm:cxn modelId="{ADCB32BB-DDA2-4EE6-9CE7-8DEB4060C741}" type="presOf" srcId="{A3FD00D7-17EB-4293-82C1-EB6861C1E671}" destId="{2208A47F-9265-4299-8CA1-C7E13B47630A}" srcOrd="0" destOrd="0" presId="urn:microsoft.com/office/officeart/2018/2/layout/IconLabelList"/>
    <dgm:cxn modelId="{6FFF9CF4-29A7-43A1-99D3-35B3695CE8D0}" srcId="{9918CFDE-936A-4EBE-9B35-4F65EDABC036}" destId="{61CDCAD2-F710-4E57-B14F-A213604E6FFE}" srcOrd="0" destOrd="0" parTransId="{014B928E-E349-435D-B90D-0079A05E7DD9}" sibTransId="{CBE0AC57-7CD1-48B0-B897-84390D82B6DB}"/>
    <dgm:cxn modelId="{B34382FC-DCF5-4937-85F9-E27FD5021228}" srcId="{9918CFDE-936A-4EBE-9B35-4F65EDABC036}" destId="{A3FD00D7-17EB-4293-82C1-EB6861C1E671}" srcOrd="1" destOrd="0" parTransId="{407A4D95-BBAE-4675-BA8A-90EE7623146F}" sibTransId="{31C460C8-C661-4E89-B380-2D8E7556DD2D}"/>
    <dgm:cxn modelId="{9243683F-177C-47A8-B485-65F216CC96C3}" type="presParOf" srcId="{AFF2A5F3-12C8-4028-9636-C160C488501B}" destId="{D79B2E45-012B-4A16-B3C1-49DE2506EE1A}" srcOrd="0" destOrd="0" presId="urn:microsoft.com/office/officeart/2018/2/layout/IconLabelList"/>
    <dgm:cxn modelId="{708AEF96-9B26-435B-96AE-A4C8D9FE35CD}" type="presParOf" srcId="{D79B2E45-012B-4A16-B3C1-49DE2506EE1A}" destId="{5486C941-6CB9-4F62-BF52-5C392C7CA8A5}" srcOrd="0" destOrd="0" presId="urn:microsoft.com/office/officeart/2018/2/layout/IconLabelList"/>
    <dgm:cxn modelId="{1C524DC9-C2E0-4B79-8CFD-229B11D8D374}" type="presParOf" srcId="{D79B2E45-012B-4A16-B3C1-49DE2506EE1A}" destId="{2CAD59D4-6142-4E2C-9720-A6333848811F}" srcOrd="1" destOrd="0" presId="urn:microsoft.com/office/officeart/2018/2/layout/IconLabelList"/>
    <dgm:cxn modelId="{87C6C733-E204-4AB0-A307-730354EE84F7}" type="presParOf" srcId="{D79B2E45-012B-4A16-B3C1-49DE2506EE1A}" destId="{E056B178-24CD-47EA-BB40-3225C08F622B}" srcOrd="2" destOrd="0" presId="urn:microsoft.com/office/officeart/2018/2/layout/IconLabelList"/>
    <dgm:cxn modelId="{FE955FE3-B882-4D9A-AD83-7AF9C4F6C877}" type="presParOf" srcId="{AFF2A5F3-12C8-4028-9636-C160C488501B}" destId="{48103B40-F35D-4D53-B49E-C276896646F9}" srcOrd="1" destOrd="0" presId="urn:microsoft.com/office/officeart/2018/2/layout/IconLabelList"/>
    <dgm:cxn modelId="{F32B551F-19CE-46D0-A450-F6F61688A423}" type="presParOf" srcId="{AFF2A5F3-12C8-4028-9636-C160C488501B}" destId="{947B3B27-DE2F-4237-83D7-843B54337400}" srcOrd="2" destOrd="0" presId="urn:microsoft.com/office/officeart/2018/2/layout/IconLabelList"/>
    <dgm:cxn modelId="{63D32B9E-E9C4-41F3-BB4A-8B9DD5FAC76D}" type="presParOf" srcId="{947B3B27-DE2F-4237-83D7-843B54337400}" destId="{628515E7-E3C2-4F77-84EC-BFEE68F9474E}" srcOrd="0" destOrd="0" presId="urn:microsoft.com/office/officeart/2018/2/layout/IconLabelList"/>
    <dgm:cxn modelId="{DD2D9AE1-5D9E-4B05-99C6-D93CEF936DFD}" type="presParOf" srcId="{947B3B27-DE2F-4237-83D7-843B54337400}" destId="{F9AF65E0-9144-4072-A6A8-DA1676C49556}" srcOrd="1" destOrd="0" presId="urn:microsoft.com/office/officeart/2018/2/layout/IconLabelList"/>
    <dgm:cxn modelId="{15D59997-4D91-4F71-8765-257A0C2A4228}" type="presParOf" srcId="{947B3B27-DE2F-4237-83D7-843B54337400}" destId="{2208A47F-9265-4299-8CA1-C7E13B47630A}" srcOrd="2" destOrd="0" presId="urn:microsoft.com/office/officeart/2018/2/layout/Icon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208B5E-7E40-994D-9CB8-24E4EEC2AE8A}">
      <dsp:nvSpPr>
        <dsp:cNvPr id="0" name=""/>
        <dsp:cNvSpPr/>
      </dsp:nvSpPr>
      <dsp:spPr>
        <a:xfrm>
          <a:off x="0" y="9339"/>
          <a:ext cx="5837190" cy="936000"/>
        </a:xfrm>
        <a:prstGeom prst="roundRect">
          <a:avLst/>
        </a:prstGeom>
        <a:gradFill rotWithShape="0">
          <a:gsLst>
            <a:gs pos="0">
              <a:schemeClr val="accent2">
                <a:shade val="80000"/>
                <a:hueOff val="0"/>
                <a:satOff val="0"/>
                <a:lumOff val="0"/>
                <a:alphaOff val="0"/>
                <a:tint val="98000"/>
                <a:satMod val="110000"/>
                <a:lumMod val="104000"/>
              </a:schemeClr>
            </a:gs>
            <a:gs pos="69000">
              <a:schemeClr val="accent2">
                <a:shade val="80000"/>
                <a:hueOff val="0"/>
                <a:satOff val="0"/>
                <a:lumOff val="0"/>
                <a:alphaOff val="0"/>
                <a:shade val="88000"/>
                <a:satMod val="130000"/>
                <a:lumMod val="92000"/>
              </a:schemeClr>
            </a:gs>
            <a:gs pos="100000">
              <a:schemeClr val="accent2">
                <a:shade val="8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altLang="en-US" sz="1800" kern="1200" dirty="0">
              <a:latin typeface="Calibri" panose="020F0502020204030204" pitchFamily="34" charset="0"/>
              <a:cs typeface="Calibri" panose="020F0502020204030204" pitchFamily="34" charset="0"/>
            </a:rPr>
            <a:t>O: Xiphoid, ribs 7-12 with/ transverse abs, upper lumbar vertebrae/arcuate ligaments</a:t>
          </a:r>
          <a:endParaRPr lang="en-US" sz="1800" kern="1200" dirty="0">
            <a:latin typeface="Calibri" panose="020F0502020204030204" pitchFamily="34" charset="0"/>
            <a:cs typeface="Calibri" panose="020F0502020204030204" pitchFamily="34" charset="0"/>
          </a:endParaRPr>
        </a:p>
      </dsp:txBody>
      <dsp:txXfrm>
        <a:off x="45692" y="55031"/>
        <a:ext cx="5745806" cy="844616"/>
      </dsp:txXfrm>
    </dsp:sp>
    <dsp:sp modelId="{47153DF1-E4D2-1346-A047-0DA7A3C92259}">
      <dsp:nvSpPr>
        <dsp:cNvPr id="0" name=""/>
        <dsp:cNvSpPr/>
      </dsp:nvSpPr>
      <dsp:spPr>
        <a:xfrm>
          <a:off x="0" y="1089339"/>
          <a:ext cx="5837190" cy="936000"/>
        </a:xfrm>
        <a:prstGeom prst="roundRect">
          <a:avLst/>
        </a:prstGeom>
        <a:gradFill rotWithShape="0">
          <a:gsLst>
            <a:gs pos="0">
              <a:schemeClr val="accent2">
                <a:shade val="80000"/>
                <a:hueOff val="100562"/>
                <a:satOff val="-5827"/>
                <a:lumOff val="7578"/>
                <a:alphaOff val="0"/>
                <a:tint val="98000"/>
                <a:satMod val="110000"/>
                <a:lumMod val="104000"/>
              </a:schemeClr>
            </a:gs>
            <a:gs pos="69000">
              <a:schemeClr val="accent2">
                <a:shade val="80000"/>
                <a:hueOff val="100562"/>
                <a:satOff val="-5827"/>
                <a:lumOff val="7578"/>
                <a:alphaOff val="0"/>
                <a:shade val="88000"/>
                <a:satMod val="130000"/>
                <a:lumMod val="92000"/>
              </a:schemeClr>
            </a:gs>
            <a:gs pos="100000">
              <a:schemeClr val="accent2">
                <a:shade val="80000"/>
                <a:hueOff val="100562"/>
                <a:satOff val="-5827"/>
                <a:lumOff val="7578"/>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altLang="en-US" sz="1800" kern="1200" dirty="0">
              <a:latin typeface="Calibri" panose="020F0502020204030204" pitchFamily="34" charset="0"/>
              <a:cs typeface="Calibri" panose="020F0502020204030204" pitchFamily="34" charset="0"/>
            </a:rPr>
            <a:t>I: All converge into the central tendon, fibrous pericardium, &amp; </a:t>
          </a:r>
          <a:r>
            <a:rPr lang="en-US" altLang="en-US" sz="1800" kern="1200">
              <a:latin typeface="Calibri" panose="020F0502020204030204" pitchFamily="34" charset="0"/>
              <a:cs typeface="Calibri" panose="020F0502020204030204" pitchFamily="34" charset="0"/>
            </a:rPr>
            <a:t>fascial connections </a:t>
          </a:r>
          <a:r>
            <a:rPr lang="en-US" altLang="en-US" sz="1800" kern="1200" dirty="0">
              <a:latin typeface="Calibri" panose="020F0502020204030204" pitchFamily="34" charset="0"/>
              <a:cs typeface="Calibri" panose="020F0502020204030204" pitchFamily="34" charset="0"/>
            </a:rPr>
            <a:t>into the tongue</a:t>
          </a:r>
          <a:endParaRPr lang="en-US" sz="1800" kern="1200" dirty="0">
            <a:latin typeface="Calibri" panose="020F0502020204030204" pitchFamily="34" charset="0"/>
            <a:cs typeface="Calibri" panose="020F0502020204030204" pitchFamily="34" charset="0"/>
          </a:endParaRPr>
        </a:p>
      </dsp:txBody>
      <dsp:txXfrm>
        <a:off x="45692" y="1135031"/>
        <a:ext cx="5745806" cy="844616"/>
      </dsp:txXfrm>
    </dsp:sp>
    <dsp:sp modelId="{4086AF48-970C-654C-9BC6-AEF7AC1CAFE5}">
      <dsp:nvSpPr>
        <dsp:cNvPr id="0" name=""/>
        <dsp:cNvSpPr/>
      </dsp:nvSpPr>
      <dsp:spPr>
        <a:xfrm>
          <a:off x="0" y="2169339"/>
          <a:ext cx="5837190" cy="936000"/>
        </a:xfrm>
        <a:prstGeom prst="roundRect">
          <a:avLst/>
        </a:prstGeom>
        <a:gradFill rotWithShape="0">
          <a:gsLst>
            <a:gs pos="0">
              <a:schemeClr val="accent2">
                <a:shade val="80000"/>
                <a:hueOff val="201124"/>
                <a:satOff val="-11654"/>
                <a:lumOff val="15157"/>
                <a:alphaOff val="0"/>
                <a:tint val="98000"/>
                <a:satMod val="110000"/>
                <a:lumMod val="104000"/>
              </a:schemeClr>
            </a:gs>
            <a:gs pos="69000">
              <a:schemeClr val="accent2">
                <a:shade val="80000"/>
                <a:hueOff val="201124"/>
                <a:satOff val="-11654"/>
                <a:lumOff val="15157"/>
                <a:alphaOff val="0"/>
                <a:shade val="88000"/>
                <a:satMod val="130000"/>
                <a:lumMod val="92000"/>
              </a:schemeClr>
            </a:gs>
            <a:gs pos="100000">
              <a:schemeClr val="accent2">
                <a:shade val="80000"/>
                <a:hueOff val="201124"/>
                <a:satOff val="-11654"/>
                <a:lumOff val="15157"/>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Calibri" panose="020F0502020204030204" pitchFamily="34" charset="0"/>
              <a:cs typeface="Calibri" panose="020F0502020204030204" pitchFamily="34" charset="0"/>
            </a:rPr>
            <a:t>T8 hiatus: Inferior vena cava &amp; right phrenic nerve</a:t>
          </a:r>
        </a:p>
      </dsp:txBody>
      <dsp:txXfrm>
        <a:off x="45692" y="2215031"/>
        <a:ext cx="5745806" cy="844616"/>
      </dsp:txXfrm>
    </dsp:sp>
    <dsp:sp modelId="{9BA6DC84-070A-0641-BA42-4EDD516767F7}">
      <dsp:nvSpPr>
        <dsp:cNvPr id="0" name=""/>
        <dsp:cNvSpPr/>
      </dsp:nvSpPr>
      <dsp:spPr>
        <a:xfrm>
          <a:off x="0" y="3249339"/>
          <a:ext cx="5837190" cy="936000"/>
        </a:xfrm>
        <a:prstGeom prst="roundRect">
          <a:avLst/>
        </a:prstGeom>
        <a:gradFill rotWithShape="0">
          <a:gsLst>
            <a:gs pos="0">
              <a:schemeClr val="accent2">
                <a:shade val="80000"/>
                <a:hueOff val="301686"/>
                <a:satOff val="-17481"/>
                <a:lumOff val="22735"/>
                <a:alphaOff val="0"/>
                <a:tint val="98000"/>
                <a:satMod val="110000"/>
                <a:lumMod val="104000"/>
              </a:schemeClr>
            </a:gs>
            <a:gs pos="69000">
              <a:schemeClr val="accent2">
                <a:shade val="80000"/>
                <a:hueOff val="301686"/>
                <a:satOff val="-17481"/>
                <a:lumOff val="22735"/>
                <a:alphaOff val="0"/>
                <a:shade val="88000"/>
                <a:satMod val="130000"/>
                <a:lumMod val="92000"/>
              </a:schemeClr>
            </a:gs>
            <a:gs pos="100000">
              <a:schemeClr val="accent2">
                <a:shade val="80000"/>
                <a:hueOff val="301686"/>
                <a:satOff val="-17481"/>
                <a:lumOff val="22735"/>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altLang="en-US" sz="1800" kern="1200" dirty="0">
              <a:latin typeface="Calibri" panose="020F0502020204030204" pitchFamily="34" charset="0"/>
              <a:cs typeface="Calibri" panose="020F0502020204030204" pitchFamily="34" charset="0"/>
            </a:rPr>
            <a:t>T10 hiatus: Esophagus and vagus nerve </a:t>
          </a:r>
          <a:endParaRPr lang="en-US" sz="1800" kern="1200" dirty="0">
            <a:latin typeface="Calibri" panose="020F0502020204030204" pitchFamily="34" charset="0"/>
            <a:cs typeface="Calibri" panose="020F0502020204030204" pitchFamily="34" charset="0"/>
          </a:endParaRPr>
        </a:p>
      </dsp:txBody>
      <dsp:txXfrm>
        <a:off x="45692" y="3295031"/>
        <a:ext cx="5745806" cy="844616"/>
      </dsp:txXfrm>
    </dsp:sp>
    <dsp:sp modelId="{01F60564-2C31-0740-929E-A952C4810CE0}">
      <dsp:nvSpPr>
        <dsp:cNvPr id="0" name=""/>
        <dsp:cNvSpPr/>
      </dsp:nvSpPr>
      <dsp:spPr>
        <a:xfrm>
          <a:off x="0" y="4329339"/>
          <a:ext cx="5837190" cy="936000"/>
        </a:xfrm>
        <a:prstGeom prst="roundRect">
          <a:avLst/>
        </a:prstGeom>
        <a:gradFill rotWithShape="0">
          <a:gsLst>
            <a:gs pos="0">
              <a:schemeClr val="accent2">
                <a:shade val="80000"/>
                <a:hueOff val="402248"/>
                <a:satOff val="-23308"/>
                <a:lumOff val="30313"/>
                <a:alphaOff val="0"/>
                <a:tint val="98000"/>
                <a:satMod val="110000"/>
                <a:lumMod val="104000"/>
              </a:schemeClr>
            </a:gs>
            <a:gs pos="69000">
              <a:schemeClr val="accent2">
                <a:shade val="80000"/>
                <a:hueOff val="402248"/>
                <a:satOff val="-23308"/>
                <a:lumOff val="30313"/>
                <a:alphaOff val="0"/>
                <a:shade val="88000"/>
                <a:satMod val="130000"/>
                <a:lumMod val="92000"/>
              </a:schemeClr>
            </a:gs>
            <a:gs pos="100000">
              <a:schemeClr val="accent2">
                <a:shade val="80000"/>
                <a:hueOff val="402248"/>
                <a:satOff val="-23308"/>
                <a:lumOff val="30313"/>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Calibri" panose="020F0502020204030204" pitchFamily="34" charset="0"/>
              <a:cs typeface="Calibri" panose="020F0502020204030204" pitchFamily="34" charset="0"/>
            </a:rPr>
            <a:t>T12 hiatus: Aorta, thoracic duct, and azygos vein</a:t>
          </a:r>
        </a:p>
      </dsp:txBody>
      <dsp:txXfrm>
        <a:off x="45692" y="4375031"/>
        <a:ext cx="5745806" cy="84461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0E24F3D-45ED-3941-BE12-D0B36B645492}">
      <dsp:nvSpPr>
        <dsp:cNvPr id="0" name=""/>
        <dsp:cNvSpPr/>
      </dsp:nvSpPr>
      <dsp:spPr>
        <a:xfrm>
          <a:off x="0" y="1748"/>
          <a:ext cx="4911048" cy="912117"/>
        </a:xfrm>
        <a:prstGeom prst="roundRect">
          <a:avLst/>
        </a:prstGeom>
        <a:gradFill rotWithShape="0">
          <a:gsLst>
            <a:gs pos="0">
              <a:schemeClr val="accent2">
                <a:shade val="80000"/>
                <a:hueOff val="0"/>
                <a:satOff val="0"/>
                <a:lumOff val="0"/>
                <a:alphaOff val="0"/>
                <a:tint val="98000"/>
                <a:satMod val="110000"/>
                <a:lumMod val="104000"/>
              </a:schemeClr>
            </a:gs>
            <a:gs pos="69000">
              <a:schemeClr val="accent2">
                <a:shade val="80000"/>
                <a:hueOff val="0"/>
                <a:satOff val="0"/>
                <a:lumOff val="0"/>
                <a:alphaOff val="0"/>
                <a:shade val="88000"/>
                <a:satMod val="130000"/>
                <a:lumMod val="92000"/>
              </a:schemeClr>
            </a:gs>
            <a:gs pos="100000">
              <a:schemeClr val="accent2">
                <a:shade val="8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altLang="en-US" sz="1800" kern="1200" dirty="0">
              <a:latin typeface="Calibri" panose="020F0502020204030204" pitchFamily="34" charset="0"/>
              <a:cs typeface="Calibri" panose="020F0502020204030204" pitchFamily="34" charset="0"/>
            </a:rPr>
            <a:t>Improves parasympathetic tone</a:t>
          </a:r>
          <a:endParaRPr lang="en-US" sz="1800" kern="1200" dirty="0">
            <a:latin typeface="Calibri" panose="020F0502020204030204" pitchFamily="34" charset="0"/>
            <a:cs typeface="Calibri" panose="020F0502020204030204" pitchFamily="34" charset="0"/>
          </a:endParaRPr>
        </a:p>
      </dsp:txBody>
      <dsp:txXfrm>
        <a:off x="44526" y="46274"/>
        <a:ext cx="4821996" cy="823065"/>
      </dsp:txXfrm>
    </dsp:sp>
    <dsp:sp modelId="{8883E28D-E9FC-0142-B542-AB8F048F27E6}">
      <dsp:nvSpPr>
        <dsp:cNvPr id="0" name=""/>
        <dsp:cNvSpPr/>
      </dsp:nvSpPr>
      <dsp:spPr>
        <a:xfrm>
          <a:off x="0" y="926987"/>
          <a:ext cx="4911048" cy="912117"/>
        </a:xfrm>
        <a:prstGeom prst="roundRect">
          <a:avLst/>
        </a:prstGeom>
        <a:gradFill rotWithShape="0">
          <a:gsLst>
            <a:gs pos="0">
              <a:schemeClr val="accent2">
                <a:shade val="80000"/>
                <a:hueOff val="80450"/>
                <a:satOff val="-4662"/>
                <a:lumOff val="6063"/>
                <a:alphaOff val="0"/>
                <a:tint val="98000"/>
                <a:satMod val="110000"/>
                <a:lumMod val="104000"/>
              </a:schemeClr>
            </a:gs>
            <a:gs pos="69000">
              <a:schemeClr val="accent2">
                <a:shade val="80000"/>
                <a:hueOff val="80450"/>
                <a:satOff val="-4662"/>
                <a:lumOff val="6063"/>
                <a:alphaOff val="0"/>
                <a:shade val="88000"/>
                <a:satMod val="130000"/>
                <a:lumMod val="92000"/>
              </a:schemeClr>
            </a:gs>
            <a:gs pos="100000">
              <a:schemeClr val="accent2">
                <a:shade val="80000"/>
                <a:hueOff val="80450"/>
                <a:satOff val="-4662"/>
                <a:lumOff val="6063"/>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altLang="en-US" sz="1800" kern="1200" dirty="0">
              <a:latin typeface="Calibri" panose="020F0502020204030204" pitchFamily="34" charset="0"/>
              <a:cs typeface="Calibri" panose="020F0502020204030204" pitchFamily="34" charset="0"/>
            </a:rPr>
            <a:t>Raises O</a:t>
          </a:r>
          <a:r>
            <a:rPr lang="en-US" altLang="en-US" sz="1800" kern="1200" baseline="-25000" dirty="0">
              <a:latin typeface="Calibri" panose="020F0502020204030204" pitchFamily="34" charset="0"/>
              <a:cs typeface="Calibri" panose="020F0502020204030204" pitchFamily="34" charset="0"/>
            </a:rPr>
            <a:t>2 </a:t>
          </a:r>
          <a:r>
            <a:rPr lang="en-US" altLang="en-US" sz="1800" kern="1200" dirty="0">
              <a:latin typeface="Calibri" panose="020F0502020204030204" pitchFamily="34" charset="0"/>
              <a:cs typeface="Calibri" panose="020F0502020204030204" pitchFamily="34" charset="0"/>
            </a:rPr>
            <a:t>levels</a:t>
          </a:r>
          <a:endParaRPr lang="en-US" sz="1800" kern="1200" dirty="0">
            <a:latin typeface="Calibri" panose="020F0502020204030204" pitchFamily="34" charset="0"/>
            <a:cs typeface="Calibri" panose="020F0502020204030204" pitchFamily="34" charset="0"/>
          </a:endParaRPr>
        </a:p>
      </dsp:txBody>
      <dsp:txXfrm>
        <a:off x="44526" y="971513"/>
        <a:ext cx="4821996" cy="823065"/>
      </dsp:txXfrm>
    </dsp:sp>
    <dsp:sp modelId="{BE92E062-AA69-DA4C-A98B-765252DC3A17}">
      <dsp:nvSpPr>
        <dsp:cNvPr id="0" name=""/>
        <dsp:cNvSpPr/>
      </dsp:nvSpPr>
      <dsp:spPr>
        <a:xfrm>
          <a:off x="0" y="1852225"/>
          <a:ext cx="4911048" cy="912117"/>
        </a:xfrm>
        <a:prstGeom prst="roundRect">
          <a:avLst/>
        </a:prstGeom>
        <a:gradFill rotWithShape="0">
          <a:gsLst>
            <a:gs pos="0">
              <a:schemeClr val="accent2">
                <a:shade val="80000"/>
                <a:hueOff val="160899"/>
                <a:satOff val="-9323"/>
                <a:lumOff val="12125"/>
                <a:alphaOff val="0"/>
                <a:tint val="98000"/>
                <a:satMod val="110000"/>
                <a:lumMod val="104000"/>
              </a:schemeClr>
            </a:gs>
            <a:gs pos="69000">
              <a:schemeClr val="accent2">
                <a:shade val="80000"/>
                <a:hueOff val="160899"/>
                <a:satOff val="-9323"/>
                <a:lumOff val="12125"/>
                <a:alphaOff val="0"/>
                <a:shade val="88000"/>
                <a:satMod val="130000"/>
                <a:lumMod val="92000"/>
              </a:schemeClr>
            </a:gs>
            <a:gs pos="100000">
              <a:schemeClr val="accent2">
                <a:shade val="80000"/>
                <a:hueOff val="160899"/>
                <a:satOff val="-9323"/>
                <a:lumOff val="12125"/>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altLang="en-US" sz="1800" kern="1200" dirty="0">
              <a:latin typeface="Calibri" panose="020F0502020204030204" pitchFamily="34" charset="0"/>
              <a:cs typeface="Calibri" panose="020F0502020204030204" pitchFamily="34" charset="0"/>
            </a:rPr>
            <a:t>Improves pH</a:t>
          </a:r>
          <a:endParaRPr lang="en-US" sz="1800" kern="1200" dirty="0">
            <a:latin typeface="Calibri" panose="020F0502020204030204" pitchFamily="34" charset="0"/>
            <a:cs typeface="Calibri" panose="020F0502020204030204" pitchFamily="34" charset="0"/>
          </a:endParaRPr>
        </a:p>
      </dsp:txBody>
      <dsp:txXfrm>
        <a:off x="44526" y="1896751"/>
        <a:ext cx="4821996" cy="823065"/>
      </dsp:txXfrm>
    </dsp:sp>
    <dsp:sp modelId="{24115651-7026-6E4E-8311-D9D3BD17E8B1}">
      <dsp:nvSpPr>
        <dsp:cNvPr id="0" name=""/>
        <dsp:cNvSpPr/>
      </dsp:nvSpPr>
      <dsp:spPr>
        <a:xfrm>
          <a:off x="0" y="2777463"/>
          <a:ext cx="4911048" cy="912117"/>
        </a:xfrm>
        <a:prstGeom prst="roundRect">
          <a:avLst/>
        </a:prstGeom>
        <a:gradFill rotWithShape="0">
          <a:gsLst>
            <a:gs pos="0">
              <a:schemeClr val="accent2">
                <a:shade val="80000"/>
                <a:hueOff val="241349"/>
                <a:satOff val="-13985"/>
                <a:lumOff val="18188"/>
                <a:alphaOff val="0"/>
                <a:tint val="98000"/>
                <a:satMod val="110000"/>
                <a:lumMod val="104000"/>
              </a:schemeClr>
            </a:gs>
            <a:gs pos="69000">
              <a:schemeClr val="accent2">
                <a:shade val="80000"/>
                <a:hueOff val="241349"/>
                <a:satOff val="-13985"/>
                <a:lumOff val="18188"/>
                <a:alphaOff val="0"/>
                <a:shade val="88000"/>
                <a:satMod val="130000"/>
                <a:lumMod val="92000"/>
              </a:schemeClr>
            </a:gs>
            <a:gs pos="100000">
              <a:schemeClr val="accent2">
                <a:shade val="80000"/>
                <a:hueOff val="241349"/>
                <a:satOff val="-13985"/>
                <a:lumOff val="18188"/>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altLang="en-US" sz="1800" kern="1200" dirty="0">
              <a:latin typeface="Calibri" panose="020F0502020204030204" pitchFamily="34" charset="0"/>
              <a:cs typeface="Calibri" panose="020F0502020204030204" pitchFamily="34" charset="0"/>
            </a:rPr>
            <a:t>Increases the brain’</a:t>
          </a:r>
          <a:r>
            <a:rPr lang="en-US" altLang="ja-JP" sz="1800" kern="1200" dirty="0">
              <a:latin typeface="Calibri" panose="020F0502020204030204" pitchFamily="34" charset="0"/>
              <a:cs typeface="Calibri" panose="020F0502020204030204" pitchFamily="34" charset="0"/>
            </a:rPr>
            <a:t>s alpha waves</a:t>
          </a:r>
          <a:endParaRPr lang="en-US" sz="1800" kern="1200" dirty="0">
            <a:latin typeface="Calibri" panose="020F0502020204030204" pitchFamily="34" charset="0"/>
            <a:cs typeface="Calibri" panose="020F0502020204030204" pitchFamily="34" charset="0"/>
          </a:endParaRPr>
        </a:p>
      </dsp:txBody>
      <dsp:txXfrm>
        <a:off x="44526" y="2821989"/>
        <a:ext cx="4821996" cy="823065"/>
      </dsp:txXfrm>
    </dsp:sp>
    <dsp:sp modelId="{8DF37B9A-A9ED-A142-8FAE-D82E7B57AE32}">
      <dsp:nvSpPr>
        <dsp:cNvPr id="0" name=""/>
        <dsp:cNvSpPr/>
      </dsp:nvSpPr>
      <dsp:spPr>
        <a:xfrm>
          <a:off x="0" y="3702701"/>
          <a:ext cx="4911048" cy="912117"/>
        </a:xfrm>
        <a:prstGeom prst="roundRect">
          <a:avLst/>
        </a:prstGeom>
        <a:gradFill rotWithShape="0">
          <a:gsLst>
            <a:gs pos="0">
              <a:schemeClr val="accent2">
                <a:shade val="80000"/>
                <a:hueOff val="321798"/>
                <a:satOff val="-18646"/>
                <a:lumOff val="24250"/>
                <a:alphaOff val="0"/>
                <a:tint val="98000"/>
                <a:satMod val="110000"/>
                <a:lumMod val="104000"/>
              </a:schemeClr>
            </a:gs>
            <a:gs pos="69000">
              <a:schemeClr val="accent2">
                <a:shade val="80000"/>
                <a:hueOff val="321798"/>
                <a:satOff val="-18646"/>
                <a:lumOff val="24250"/>
                <a:alphaOff val="0"/>
                <a:shade val="88000"/>
                <a:satMod val="130000"/>
                <a:lumMod val="92000"/>
              </a:schemeClr>
            </a:gs>
            <a:gs pos="100000">
              <a:schemeClr val="accent2">
                <a:shade val="80000"/>
                <a:hueOff val="321798"/>
                <a:satOff val="-18646"/>
                <a:lumOff val="2425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altLang="ja-JP" sz="1800" kern="1200" dirty="0">
              <a:latin typeface="Calibri" panose="020F0502020204030204" pitchFamily="34" charset="0"/>
              <a:cs typeface="Calibri" panose="020F0502020204030204" pitchFamily="34" charset="0"/>
            </a:rPr>
            <a:t>Helps overcome stressful situations</a:t>
          </a:r>
          <a:endParaRPr lang="en-US" sz="1800" kern="1200" dirty="0">
            <a:latin typeface="Calibri" panose="020F0502020204030204" pitchFamily="34" charset="0"/>
            <a:cs typeface="Calibri" panose="020F0502020204030204" pitchFamily="34" charset="0"/>
          </a:endParaRPr>
        </a:p>
      </dsp:txBody>
      <dsp:txXfrm>
        <a:off x="44526" y="3747227"/>
        <a:ext cx="4821996" cy="823065"/>
      </dsp:txXfrm>
    </dsp:sp>
    <dsp:sp modelId="{8997ED9C-23EB-EA46-8A1F-148C6785D753}">
      <dsp:nvSpPr>
        <dsp:cNvPr id="0" name=""/>
        <dsp:cNvSpPr/>
      </dsp:nvSpPr>
      <dsp:spPr>
        <a:xfrm>
          <a:off x="0" y="4627940"/>
          <a:ext cx="4911048" cy="912117"/>
        </a:xfrm>
        <a:prstGeom prst="roundRect">
          <a:avLst/>
        </a:prstGeom>
        <a:gradFill rotWithShape="0">
          <a:gsLst>
            <a:gs pos="0">
              <a:schemeClr val="accent2">
                <a:shade val="80000"/>
                <a:hueOff val="402248"/>
                <a:satOff val="-23308"/>
                <a:lumOff val="30313"/>
                <a:alphaOff val="0"/>
                <a:tint val="98000"/>
                <a:satMod val="110000"/>
                <a:lumMod val="104000"/>
              </a:schemeClr>
            </a:gs>
            <a:gs pos="69000">
              <a:schemeClr val="accent2">
                <a:shade val="80000"/>
                <a:hueOff val="402248"/>
                <a:satOff val="-23308"/>
                <a:lumOff val="30313"/>
                <a:alphaOff val="0"/>
                <a:shade val="88000"/>
                <a:satMod val="130000"/>
                <a:lumMod val="92000"/>
              </a:schemeClr>
            </a:gs>
            <a:gs pos="100000">
              <a:schemeClr val="accent2">
                <a:shade val="80000"/>
                <a:hueOff val="402248"/>
                <a:satOff val="-23308"/>
                <a:lumOff val="30313"/>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altLang="ja-JP" sz="1800" kern="1200" dirty="0">
              <a:latin typeface="Calibri" panose="020F0502020204030204" pitchFamily="34" charset="0"/>
              <a:cs typeface="Calibri" panose="020F0502020204030204" pitchFamily="34" charset="0"/>
            </a:rPr>
            <a:t>Regulates intra-abdominal pressure in ways that impact digestion, posture, movement &amp; pelvic floor function, and fluid dynamics </a:t>
          </a:r>
          <a:endParaRPr lang="en-US" sz="1800" kern="1200" dirty="0">
            <a:latin typeface="Calibri" panose="020F0502020204030204" pitchFamily="34" charset="0"/>
            <a:cs typeface="Calibri" panose="020F0502020204030204" pitchFamily="34" charset="0"/>
          </a:endParaRPr>
        </a:p>
      </dsp:txBody>
      <dsp:txXfrm>
        <a:off x="44526" y="4672466"/>
        <a:ext cx="4821996" cy="82306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7DB80E-0B0D-A042-A8E9-3736C66BFCFC}">
      <dsp:nvSpPr>
        <dsp:cNvPr id="0" name=""/>
        <dsp:cNvSpPr/>
      </dsp:nvSpPr>
      <dsp:spPr>
        <a:xfrm>
          <a:off x="0" y="29305"/>
          <a:ext cx="4889546" cy="767520"/>
        </a:xfrm>
        <a:prstGeom prst="roundRect">
          <a:avLst/>
        </a:prstGeom>
        <a:gradFill rotWithShape="0">
          <a:gsLst>
            <a:gs pos="0">
              <a:schemeClr val="accent1">
                <a:shade val="50000"/>
                <a:hueOff val="0"/>
                <a:satOff val="0"/>
                <a:lumOff val="0"/>
                <a:alphaOff val="0"/>
                <a:tint val="98000"/>
                <a:satMod val="110000"/>
                <a:lumMod val="104000"/>
              </a:schemeClr>
            </a:gs>
            <a:gs pos="69000">
              <a:schemeClr val="accent1">
                <a:shade val="50000"/>
                <a:hueOff val="0"/>
                <a:satOff val="0"/>
                <a:lumOff val="0"/>
                <a:alphaOff val="0"/>
                <a:shade val="88000"/>
                <a:satMod val="130000"/>
                <a:lumMod val="92000"/>
              </a:schemeClr>
            </a:gs>
            <a:gs pos="100000">
              <a:schemeClr val="accent1">
                <a:shade val="5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Activates the diaphragm</a:t>
          </a:r>
          <a:endParaRPr lang="en-US" sz="1800" kern="1200" dirty="0">
            <a:latin typeface="Calibri" panose="020F0502020204030204" pitchFamily="34" charset="0"/>
            <a:cs typeface="Calibri" panose="020F0502020204030204" pitchFamily="34" charset="0"/>
          </a:endParaRPr>
        </a:p>
      </dsp:txBody>
      <dsp:txXfrm>
        <a:off x="37467" y="66772"/>
        <a:ext cx="4814612" cy="692586"/>
      </dsp:txXfrm>
    </dsp:sp>
    <dsp:sp modelId="{ADB44A53-4F7C-5C4C-AF2D-FC325FA88B39}">
      <dsp:nvSpPr>
        <dsp:cNvPr id="0" name=""/>
        <dsp:cNvSpPr/>
      </dsp:nvSpPr>
      <dsp:spPr>
        <a:xfrm>
          <a:off x="0" y="914905"/>
          <a:ext cx="4889546" cy="767520"/>
        </a:xfrm>
        <a:prstGeom prst="roundRect">
          <a:avLst/>
        </a:prstGeom>
        <a:gradFill rotWithShape="0">
          <a:gsLst>
            <a:gs pos="0">
              <a:schemeClr val="accent1">
                <a:shade val="50000"/>
                <a:hueOff val="148042"/>
                <a:satOff val="-4256"/>
                <a:lumOff val="14643"/>
                <a:alphaOff val="0"/>
                <a:tint val="98000"/>
                <a:satMod val="110000"/>
                <a:lumMod val="104000"/>
              </a:schemeClr>
            </a:gs>
            <a:gs pos="69000">
              <a:schemeClr val="accent1">
                <a:shade val="50000"/>
                <a:hueOff val="148042"/>
                <a:satOff val="-4256"/>
                <a:lumOff val="14643"/>
                <a:alphaOff val="0"/>
                <a:shade val="88000"/>
                <a:satMod val="130000"/>
                <a:lumMod val="92000"/>
              </a:schemeClr>
            </a:gs>
            <a:gs pos="100000">
              <a:schemeClr val="accent1">
                <a:shade val="50000"/>
                <a:hueOff val="148042"/>
                <a:satOff val="-4256"/>
                <a:lumOff val="14643"/>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Raises nitric oxide (NO) production</a:t>
          </a:r>
          <a:endParaRPr lang="en-US" sz="1800" kern="1200" dirty="0">
            <a:latin typeface="Calibri" panose="020F0502020204030204" pitchFamily="34" charset="0"/>
            <a:cs typeface="Calibri" panose="020F0502020204030204" pitchFamily="34" charset="0"/>
          </a:endParaRPr>
        </a:p>
      </dsp:txBody>
      <dsp:txXfrm>
        <a:off x="37467" y="952372"/>
        <a:ext cx="4814612" cy="692586"/>
      </dsp:txXfrm>
    </dsp:sp>
    <dsp:sp modelId="{F99D861C-B7ED-E34E-B427-9DF8E6DB1728}">
      <dsp:nvSpPr>
        <dsp:cNvPr id="0" name=""/>
        <dsp:cNvSpPr/>
      </dsp:nvSpPr>
      <dsp:spPr>
        <a:xfrm>
          <a:off x="0" y="1800505"/>
          <a:ext cx="4889546" cy="767520"/>
        </a:xfrm>
        <a:prstGeom prst="roundRect">
          <a:avLst/>
        </a:prstGeom>
        <a:gradFill rotWithShape="0">
          <a:gsLst>
            <a:gs pos="0">
              <a:schemeClr val="accent1">
                <a:shade val="50000"/>
                <a:hueOff val="296084"/>
                <a:satOff val="-8511"/>
                <a:lumOff val="29287"/>
                <a:alphaOff val="0"/>
                <a:tint val="98000"/>
                <a:satMod val="110000"/>
                <a:lumMod val="104000"/>
              </a:schemeClr>
            </a:gs>
            <a:gs pos="69000">
              <a:schemeClr val="accent1">
                <a:shade val="50000"/>
                <a:hueOff val="296084"/>
                <a:satOff val="-8511"/>
                <a:lumOff val="29287"/>
                <a:alphaOff val="0"/>
                <a:shade val="88000"/>
                <a:satMod val="130000"/>
                <a:lumMod val="92000"/>
              </a:schemeClr>
            </a:gs>
            <a:gs pos="100000">
              <a:schemeClr val="accent1">
                <a:shade val="50000"/>
                <a:hueOff val="296084"/>
                <a:satOff val="-8511"/>
                <a:lumOff val="29287"/>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Calibri" panose="020F0502020204030204" pitchFamily="34" charset="0"/>
              <a:cs typeface="Calibri" panose="020F0502020204030204" pitchFamily="34" charset="0"/>
            </a:rPr>
            <a:t>Improves sense of smell</a:t>
          </a:r>
        </a:p>
      </dsp:txBody>
      <dsp:txXfrm>
        <a:off x="37467" y="1837972"/>
        <a:ext cx="4814612" cy="692586"/>
      </dsp:txXfrm>
    </dsp:sp>
    <dsp:sp modelId="{0D89445D-01BD-7E43-BE54-1CEEB0A83D0A}">
      <dsp:nvSpPr>
        <dsp:cNvPr id="0" name=""/>
        <dsp:cNvSpPr/>
      </dsp:nvSpPr>
      <dsp:spPr>
        <a:xfrm>
          <a:off x="0" y="2686105"/>
          <a:ext cx="4889546" cy="767520"/>
        </a:xfrm>
        <a:prstGeom prst="roundRect">
          <a:avLst/>
        </a:prstGeom>
        <a:gradFill rotWithShape="0">
          <a:gsLst>
            <a:gs pos="0">
              <a:schemeClr val="accent1">
                <a:shade val="50000"/>
                <a:hueOff val="444126"/>
                <a:satOff val="-12767"/>
                <a:alphaOff val="0"/>
                <a:tint val="98000"/>
                <a:satMod val="110000"/>
                <a:lumMod val="51477"/>
                <a:lumOff val="48523"/>
              </a:schemeClr>
            </a:gs>
            <a:gs pos="34000">
              <a:schemeClr val="accent1">
                <a:shade val="50000"/>
                <a:hueOff val="444126"/>
                <a:satOff val="-12767"/>
                <a:lumOff val="43930"/>
                <a:alphaOff val="0"/>
                <a:shade val="88000"/>
                <a:satMod val="130000"/>
                <a:lumMod val="92000"/>
              </a:schemeClr>
            </a:gs>
            <a:gs pos="96000">
              <a:schemeClr val="accent1">
                <a:shade val="50000"/>
                <a:hueOff val="444126"/>
                <a:satOff val="-12767"/>
                <a:lumOff val="4393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Calibri" panose="020F0502020204030204" pitchFamily="34" charset="0"/>
              <a:cs typeface="Calibri" panose="020F0502020204030204" pitchFamily="34" charset="0"/>
            </a:rPr>
            <a:t>Improves sinus function</a:t>
          </a:r>
        </a:p>
      </dsp:txBody>
      <dsp:txXfrm>
        <a:off x="37467" y="2723572"/>
        <a:ext cx="4814612" cy="692586"/>
      </dsp:txXfrm>
    </dsp:sp>
    <dsp:sp modelId="{25BBFA23-2F8C-264D-87B7-734CD5578630}">
      <dsp:nvSpPr>
        <dsp:cNvPr id="0" name=""/>
        <dsp:cNvSpPr/>
      </dsp:nvSpPr>
      <dsp:spPr>
        <a:xfrm>
          <a:off x="0" y="3571705"/>
          <a:ext cx="4889546" cy="767520"/>
        </a:xfrm>
        <a:prstGeom prst="roundRect">
          <a:avLst/>
        </a:prstGeom>
        <a:gradFill rotWithShape="0">
          <a:gsLst>
            <a:gs pos="0">
              <a:schemeClr val="accent1">
                <a:shade val="50000"/>
                <a:hueOff val="296084"/>
                <a:satOff val="-8511"/>
                <a:lumOff val="29287"/>
                <a:alphaOff val="0"/>
                <a:tint val="98000"/>
                <a:satMod val="110000"/>
                <a:lumMod val="104000"/>
              </a:schemeClr>
            </a:gs>
            <a:gs pos="69000">
              <a:schemeClr val="accent1">
                <a:shade val="50000"/>
                <a:hueOff val="296084"/>
                <a:satOff val="-8511"/>
                <a:lumOff val="29287"/>
                <a:alphaOff val="0"/>
                <a:shade val="88000"/>
                <a:satMod val="130000"/>
                <a:lumMod val="92000"/>
              </a:schemeClr>
            </a:gs>
            <a:gs pos="100000">
              <a:schemeClr val="accent1">
                <a:shade val="50000"/>
                <a:hueOff val="296084"/>
                <a:satOff val="-8511"/>
                <a:lumOff val="29287"/>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Calibri" panose="020F0502020204030204" pitchFamily="34" charset="0"/>
              <a:cs typeface="Calibri" panose="020F0502020204030204" pitchFamily="34" charset="0"/>
            </a:rPr>
            <a:t>Decreases CO</a:t>
          </a:r>
          <a:r>
            <a:rPr lang="en-US" sz="1800" kern="1200" baseline="-25000" dirty="0">
              <a:latin typeface="Calibri" panose="020F0502020204030204" pitchFamily="34" charset="0"/>
              <a:cs typeface="Calibri" panose="020F0502020204030204" pitchFamily="34" charset="0"/>
            </a:rPr>
            <a:t>2</a:t>
          </a:r>
          <a:r>
            <a:rPr lang="en-US" sz="1800" kern="1200" dirty="0">
              <a:latin typeface="Calibri" panose="020F0502020204030204" pitchFamily="34" charset="0"/>
              <a:cs typeface="Calibri" panose="020F0502020204030204" pitchFamily="34" charset="0"/>
            </a:rPr>
            <a:t> sensitivity</a:t>
          </a:r>
        </a:p>
      </dsp:txBody>
      <dsp:txXfrm>
        <a:off x="37467" y="3609172"/>
        <a:ext cx="4814612" cy="692586"/>
      </dsp:txXfrm>
    </dsp:sp>
    <dsp:sp modelId="{F559DBBB-FE63-DA4D-A1CE-570F2D632B08}">
      <dsp:nvSpPr>
        <dsp:cNvPr id="0" name=""/>
        <dsp:cNvSpPr/>
      </dsp:nvSpPr>
      <dsp:spPr>
        <a:xfrm>
          <a:off x="0" y="4457305"/>
          <a:ext cx="4889546" cy="767520"/>
        </a:xfrm>
        <a:prstGeom prst="roundRect">
          <a:avLst/>
        </a:prstGeom>
        <a:gradFill rotWithShape="0">
          <a:gsLst>
            <a:gs pos="0">
              <a:schemeClr val="accent1">
                <a:shade val="50000"/>
                <a:hueOff val="148042"/>
                <a:satOff val="-4256"/>
                <a:lumOff val="14643"/>
                <a:alphaOff val="0"/>
                <a:tint val="98000"/>
                <a:satMod val="110000"/>
                <a:lumMod val="104000"/>
              </a:schemeClr>
            </a:gs>
            <a:gs pos="69000">
              <a:schemeClr val="accent1">
                <a:shade val="50000"/>
                <a:hueOff val="148042"/>
                <a:satOff val="-4256"/>
                <a:lumOff val="14643"/>
                <a:alphaOff val="0"/>
                <a:shade val="88000"/>
                <a:satMod val="130000"/>
                <a:lumMod val="92000"/>
              </a:schemeClr>
            </a:gs>
            <a:gs pos="100000">
              <a:schemeClr val="accent1">
                <a:shade val="50000"/>
                <a:hueOff val="148042"/>
                <a:satOff val="-4256"/>
                <a:lumOff val="14643"/>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rtl="0">
            <a:lnSpc>
              <a:spcPct val="90000"/>
            </a:lnSpc>
            <a:spcBef>
              <a:spcPct val="0"/>
            </a:spcBef>
            <a:spcAft>
              <a:spcPct val="35000"/>
            </a:spcAft>
            <a:buNone/>
          </a:pPr>
          <a:r>
            <a:rPr lang="en-US" sz="1800" kern="1200" dirty="0">
              <a:latin typeface="Calibri" panose="020F0502020204030204" pitchFamily="34" charset="0"/>
              <a:cs typeface="Calibri" panose="020F0502020204030204" pitchFamily="34" charset="0"/>
            </a:rPr>
            <a:t>Increases baroreflex sensitivity </a:t>
          </a:r>
        </a:p>
      </dsp:txBody>
      <dsp:txXfrm>
        <a:off x="37467" y="4494772"/>
        <a:ext cx="4814612" cy="69258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0904012-47F6-8340-8617-39DF2BFD8DED}">
      <dsp:nvSpPr>
        <dsp:cNvPr id="0" name=""/>
        <dsp:cNvSpPr/>
      </dsp:nvSpPr>
      <dsp:spPr>
        <a:xfrm>
          <a:off x="0" y="15298"/>
          <a:ext cx="6106879" cy="786240"/>
        </a:xfrm>
        <a:prstGeom prst="roundRect">
          <a:avLst/>
        </a:prstGeom>
        <a:gradFill rotWithShape="0">
          <a:gsLst>
            <a:gs pos="0">
              <a:schemeClr val="accent1">
                <a:shade val="80000"/>
                <a:hueOff val="0"/>
                <a:satOff val="0"/>
                <a:lumOff val="0"/>
                <a:alphaOff val="0"/>
                <a:tint val="98000"/>
                <a:satMod val="110000"/>
                <a:lumMod val="104000"/>
              </a:schemeClr>
            </a:gs>
            <a:gs pos="69000">
              <a:schemeClr val="accent1">
                <a:shade val="80000"/>
                <a:hueOff val="0"/>
                <a:satOff val="0"/>
                <a:lumOff val="0"/>
                <a:alphaOff val="0"/>
                <a:shade val="88000"/>
                <a:satMod val="130000"/>
                <a:lumMod val="92000"/>
              </a:schemeClr>
            </a:gs>
            <a:gs pos="100000">
              <a:schemeClr val="accent1">
                <a:shade val="80000"/>
                <a:hueOff val="0"/>
                <a:satOff val="0"/>
                <a:lumOff val="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Slows, warms, and humidifies the air</a:t>
          </a:r>
          <a:endParaRPr lang="en-US" sz="1800" kern="1200" dirty="0">
            <a:latin typeface="Calibri" panose="020F0502020204030204" pitchFamily="34" charset="0"/>
            <a:cs typeface="Calibri" panose="020F0502020204030204" pitchFamily="34" charset="0"/>
          </a:endParaRPr>
        </a:p>
      </dsp:txBody>
      <dsp:txXfrm>
        <a:off x="38381" y="53679"/>
        <a:ext cx="6030117" cy="709478"/>
      </dsp:txXfrm>
    </dsp:sp>
    <dsp:sp modelId="{82744E3F-CD11-804E-AE80-52EB4633490F}">
      <dsp:nvSpPr>
        <dsp:cNvPr id="0" name=""/>
        <dsp:cNvSpPr/>
      </dsp:nvSpPr>
      <dsp:spPr>
        <a:xfrm>
          <a:off x="0" y="922498"/>
          <a:ext cx="6106879" cy="786240"/>
        </a:xfrm>
        <a:prstGeom prst="roundRect">
          <a:avLst/>
        </a:prstGeom>
        <a:gradFill rotWithShape="0">
          <a:gsLst>
            <a:gs pos="0">
              <a:schemeClr val="accent1">
                <a:shade val="80000"/>
                <a:hueOff val="74597"/>
                <a:satOff val="-1770"/>
                <a:lumOff val="5560"/>
                <a:alphaOff val="0"/>
                <a:tint val="98000"/>
                <a:satMod val="110000"/>
                <a:lumMod val="104000"/>
              </a:schemeClr>
            </a:gs>
            <a:gs pos="69000">
              <a:schemeClr val="accent1">
                <a:shade val="80000"/>
                <a:hueOff val="74597"/>
                <a:satOff val="-1770"/>
                <a:lumOff val="5560"/>
                <a:alphaOff val="0"/>
                <a:shade val="88000"/>
                <a:satMod val="130000"/>
                <a:lumMod val="92000"/>
              </a:schemeClr>
            </a:gs>
            <a:gs pos="100000">
              <a:schemeClr val="accent1">
                <a:shade val="80000"/>
                <a:hueOff val="74597"/>
                <a:satOff val="-1770"/>
                <a:lumOff val="556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Removes a significant amount of infectious substances</a:t>
          </a:r>
          <a:endParaRPr lang="en-US" sz="1800" kern="1200" dirty="0">
            <a:latin typeface="Calibri" panose="020F0502020204030204" pitchFamily="34" charset="0"/>
            <a:cs typeface="Calibri" panose="020F0502020204030204" pitchFamily="34" charset="0"/>
          </a:endParaRPr>
        </a:p>
      </dsp:txBody>
      <dsp:txXfrm>
        <a:off x="38381" y="960879"/>
        <a:ext cx="6030117" cy="709478"/>
      </dsp:txXfrm>
    </dsp:sp>
    <dsp:sp modelId="{8311B9DF-D470-7044-BCB5-B059578ECD0B}">
      <dsp:nvSpPr>
        <dsp:cNvPr id="0" name=""/>
        <dsp:cNvSpPr/>
      </dsp:nvSpPr>
      <dsp:spPr>
        <a:xfrm>
          <a:off x="0" y="1829698"/>
          <a:ext cx="6106879" cy="786240"/>
        </a:xfrm>
        <a:prstGeom prst="roundRect">
          <a:avLst/>
        </a:prstGeom>
        <a:gradFill rotWithShape="0">
          <a:gsLst>
            <a:gs pos="0">
              <a:schemeClr val="accent1">
                <a:shade val="80000"/>
                <a:hueOff val="149193"/>
                <a:satOff val="-3541"/>
                <a:lumOff val="11120"/>
                <a:alphaOff val="0"/>
                <a:tint val="98000"/>
                <a:satMod val="110000"/>
                <a:lumMod val="104000"/>
              </a:schemeClr>
            </a:gs>
            <a:gs pos="69000">
              <a:schemeClr val="accent1">
                <a:shade val="80000"/>
                <a:hueOff val="149193"/>
                <a:satOff val="-3541"/>
                <a:lumOff val="11120"/>
                <a:alphaOff val="0"/>
                <a:shade val="88000"/>
                <a:satMod val="130000"/>
                <a:lumMod val="92000"/>
              </a:schemeClr>
            </a:gs>
            <a:gs pos="100000">
              <a:schemeClr val="accent1">
                <a:shade val="80000"/>
                <a:hueOff val="149193"/>
                <a:satOff val="-3541"/>
                <a:lumOff val="1112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Improves dental and gum health</a:t>
          </a:r>
          <a:endParaRPr lang="en-US" sz="1800" kern="1200" dirty="0">
            <a:latin typeface="Calibri" panose="020F0502020204030204" pitchFamily="34" charset="0"/>
            <a:cs typeface="Calibri" panose="020F0502020204030204" pitchFamily="34" charset="0"/>
          </a:endParaRPr>
        </a:p>
      </dsp:txBody>
      <dsp:txXfrm>
        <a:off x="38381" y="1868079"/>
        <a:ext cx="6030117" cy="709478"/>
      </dsp:txXfrm>
    </dsp:sp>
    <dsp:sp modelId="{41F6A379-842B-0749-B354-8A95CE99E90A}">
      <dsp:nvSpPr>
        <dsp:cNvPr id="0" name=""/>
        <dsp:cNvSpPr/>
      </dsp:nvSpPr>
      <dsp:spPr>
        <a:xfrm>
          <a:off x="0" y="2736898"/>
          <a:ext cx="6106879" cy="786240"/>
        </a:xfrm>
        <a:prstGeom prst="roundRect">
          <a:avLst/>
        </a:prstGeom>
        <a:gradFill rotWithShape="0">
          <a:gsLst>
            <a:gs pos="0">
              <a:schemeClr val="accent1">
                <a:shade val="80000"/>
                <a:hueOff val="223790"/>
                <a:satOff val="-5311"/>
                <a:lumOff val="16680"/>
                <a:alphaOff val="0"/>
                <a:tint val="98000"/>
                <a:satMod val="110000"/>
                <a:lumMod val="104000"/>
              </a:schemeClr>
            </a:gs>
            <a:gs pos="69000">
              <a:schemeClr val="accent1">
                <a:shade val="80000"/>
                <a:hueOff val="223790"/>
                <a:satOff val="-5311"/>
                <a:lumOff val="16680"/>
                <a:alphaOff val="0"/>
                <a:shade val="88000"/>
                <a:satMod val="130000"/>
                <a:lumMod val="92000"/>
              </a:schemeClr>
            </a:gs>
            <a:gs pos="100000">
              <a:schemeClr val="accent1">
                <a:shade val="80000"/>
                <a:hueOff val="223790"/>
                <a:satOff val="-5311"/>
                <a:lumOff val="1668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Raises oxygen uptake in blood (5-15% increase in body oxygenation)</a:t>
          </a:r>
          <a:endParaRPr lang="en-US" sz="1800" kern="1200" dirty="0">
            <a:latin typeface="Calibri" panose="020F0502020204030204" pitchFamily="34" charset="0"/>
            <a:cs typeface="Calibri" panose="020F0502020204030204" pitchFamily="34" charset="0"/>
          </a:endParaRPr>
        </a:p>
      </dsp:txBody>
      <dsp:txXfrm>
        <a:off x="38381" y="2775279"/>
        <a:ext cx="6030117" cy="709478"/>
      </dsp:txXfrm>
    </dsp:sp>
    <dsp:sp modelId="{81B373A1-C41B-C247-8DF3-6F6E257EB384}">
      <dsp:nvSpPr>
        <dsp:cNvPr id="0" name=""/>
        <dsp:cNvSpPr/>
      </dsp:nvSpPr>
      <dsp:spPr>
        <a:xfrm>
          <a:off x="0" y="3644098"/>
          <a:ext cx="6106879" cy="786240"/>
        </a:xfrm>
        <a:prstGeom prst="roundRect">
          <a:avLst/>
        </a:prstGeom>
        <a:gradFill rotWithShape="0">
          <a:gsLst>
            <a:gs pos="0">
              <a:schemeClr val="accent1">
                <a:shade val="80000"/>
                <a:hueOff val="298386"/>
                <a:satOff val="-7082"/>
                <a:lumOff val="22240"/>
                <a:alphaOff val="0"/>
                <a:tint val="98000"/>
                <a:satMod val="110000"/>
                <a:lumMod val="104000"/>
              </a:schemeClr>
            </a:gs>
            <a:gs pos="69000">
              <a:schemeClr val="accent1">
                <a:shade val="80000"/>
                <a:hueOff val="298386"/>
                <a:satOff val="-7082"/>
                <a:lumOff val="22240"/>
                <a:alphaOff val="0"/>
                <a:shade val="88000"/>
                <a:satMod val="130000"/>
                <a:lumMod val="92000"/>
              </a:schemeClr>
            </a:gs>
            <a:gs pos="100000">
              <a:schemeClr val="accent1">
                <a:shade val="80000"/>
                <a:hueOff val="298386"/>
                <a:satOff val="-7082"/>
                <a:lumOff val="2224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Slows breathing rate (PARASYM response) and offers natural nasal resistance to reduce hyperventilation &amp; hyperinflation</a:t>
          </a:r>
          <a:endParaRPr lang="en-US" sz="1800" kern="1200" dirty="0">
            <a:latin typeface="Calibri" panose="020F0502020204030204" pitchFamily="34" charset="0"/>
            <a:cs typeface="Calibri" panose="020F0502020204030204" pitchFamily="34" charset="0"/>
          </a:endParaRPr>
        </a:p>
      </dsp:txBody>
      <dsp:txXfrm>
        <a:off x="38381" y="3682479"/>
        <a:ext cx="6030117" cy="709478"/>
      </dsp:txXfrm>
    </dsp:sp>
    <dsp:sp modelId="{A32AB62D-210D-FB4D-88D4-56AD1FB3A202}">
      <dsp:nvSpPr>
        <dsp:cNvPr id="0" name=""/>
        <dsp:cNvSpPr/>
      </dsp:nvSpPr>
      <dsp:spPr>
        <a:xfrm>
          <a:off x="0" y="4551298"/>
          <a:ext cx="6106879" cy="786240"/>
        </a:xfrm>
        <a:prstGeom prst="roundRect">
          <a:avLst/>
        </a:prstGeom>
        <a:gradFill rotWithShape="0">
          <a:gsLst>
            <a:gs pos="0">
              <a:schemeClr val="accent1">
                <a:shade val="80000"/>
                <a:hueOff val="372983"/>
                <a:satOff val="-8852"/>
                <a:lumOff val="27800"/>
                <a:alphaOff val="0"/>
                <a:tint val="98000"/>
                <a:satMod val="110000"/>
                <a:lumMod val="104000"/>
              </a:schemeClr>
            </a:gs>
            <a:gs pos="69000">
              <a:schemeClr val="accent1">
                <a:shade val="80000"/>
                <a:hueOff val="372983"/>
                <a:satOff val="-8852"/>
                <a:lumOff val="27800"/>
                <a:alphaOff val="0"/>
                <a:shade val="88000"/>
                <a:satMod val="130000"/>
                <a:lumMod val="92000"/>
              </a:schemeClr>
            </a:gs>
            <a:gs pos="100000">
              <a:schemeClr val="accent1">
                <a:shade val="80000"/>
                <a:hueOff val="372983"/>
                <a:satOff val="-8852"/>
                <a:lumOff val="27800"/>
                <a:alphaOff val="0"/>
                <a:shade val="78000"/>
                <a:satMod val="130000"/>
                <a:lumMod val="92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b="0" i="0" u="none" kern="1200" dirty="0">
              <a:latin typeface="Calibri" panose="020F0502020204030204" pitchFamily="34" charset="0"/>
              <a:cs typeface="Calibri" panose="020F0502020204030204" pitchFamily="34" charset="0"/>
            </a:rPr>
            <a:t>Modulates emotional regions of the brain</a:t>
          </a:r>
          <a:endParaRPr lang="en-US" sz="1800" kern="1200" dirty="0">
            <a:latin typeface="Calibri" panose="020F0502020204030204" pitchFamily="34" charset="0"/>
            <a:cs typeface="Calibri" panose="020F0502020204030204" pitchFamily="34" charset="0"/>
          </a:endParaRPr>
        </a:p>
      </dsp:txBody>
      <dsp:txXfrm>
        <a:off x="38381" y="4589679"/>
        <a:ext cx="6030117" cy="70947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86C941-6CB9-4F62-BF52-5C392C7CA8A5}">
      <dsp:nvSpPr>
        <dsp:cNvPr id="0" name=""/>
        <dsp:cNvSpPr/>
      </dsp:nvSpPr>
      <dsp:spPr>
        <a:xfrm>
          <a:off x="1250078" y="158166"/>
          <a:ext cx="1944000" cy="1944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56B178-24CD-47EA-BB40-3225C08F622B}">
      <dsp:nvSpPr>
        <dsp:cNvPr id="0" name=""/>
        <dsp:cNvSpPr/>
      </dsp:nvSpPr>
      <dsp:spPr>
        <a:xfrm>
          <a:off x="62078" y="2572446"/>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pPr>
          <a:r>
            <a:rPr lang="en-US" sz="2100" kern="1200" dirty="0">
              <a:latin typeface="Calibri" panose="020F0502020204030204" pitchFamily="34" charset="0"/>
              <a:cs typeface="Calibri" panose="020F0502020204030204" pitchFamily="34" charset="0"/>
            </a:rPr>
            <a:t>Reflexive breathing is how you breathe when you’re not thinking about it.</a:t>
          </a:r>
        </a:p>
      </dsp:txBody>
      <dsp:txXfrm>
        <a:off x="62078" y="2572446"/>
        <a:ext cx="4320000" cy="720000"/>
      </dsp:txXfrm>
    </dsp:sp>
    <dsp:sp modelId="{628515E7-E3C2-4F77-84EC-BFEE68F9474E}">
      <dsp:nvSpPr>
        <dsp:cNvPr id="0" name=""/>
        <dsp:cNvSpPr/>
      </dsp:nvSpPr>
      <dsp:spPr>
        <a:xfrm>
          <a:off x="6326078" y="158166"/>
          <a:ext cx="1944000" cy="1944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208A47F-9265-4299-8CA1-C7E13B47630A}">
      <dsp:nvSpPr>
        <dsp:cNvPr id="0" name=""/>
        <dsp:cNvSpPr/>
      </dsp:nvSpPr>
      <dsp:spPr>
        <a:xfrm>
          <a:off x="5138078" y="2572446"/>
          <a:ext cx="432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933450">
            <a:lnSpc>
              <a:spcPct val="100000"/>
            </a:lnSpc>
            <a:spcBef>
              <a:spcPct val="0"/>
            </a:spcBef>
            <a:spcAft>
              <a:spcPct val="35000"/>
            </a:spcAft>
            <a:buNone/>
          </a:pPr>
          <a:r>
            <a:rPr lang="en-US" sz="2100" kern="1200" dirty="0">
              <a:latin typeface="Calibri" panose="020F0502020204030204" pitchFamily="34" charset="0"/>
              <a:cs typeface="Calibri" panose="020F0502020204030204" pitchFamily="34" charset="0"/>
            </a:rPr>
            <a:t>It is closely correlated with the status of the nervous system. </a:t>
          </a:r>
        </a:p>
      </dsp:txBody>
      <dsp:txXfrm>
        <a:off x="5138078" y="2572446"/>
        <a:ext cx="4320000" cy="72000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0B3CE7-FA3D-034B-B7E2-8F8BC9D847D9}" type="datetimeFigureOut">
              <a:rPr lang="en-US" smtClean="0"/>
              <a:t>7/14/26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BCA620-17A1-1046-8473-12B70E807D68}" type="slidenum">
              <a:rPr lang="en-US" smtClean="0"/>
              <a:t>‹#›</a:t>
            </a:fld>
            <a:endParaRPr lang="en-US" dirty="0"/>
          </a:p>
        </p:txBody>
      </p:sp>
    </p:spTree>
    <p:extLst>
      <p:ext uri="{BB962C8B-B14F-4D97-AF65-F5344CB8AC3E}">
        <p14:creationId xmlns:p14="http://schemas.microsoft.com/office/powerpoint/2010/main" val="1342625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1BCA620-17A1-1046-8473-12B70E807D68}" type="slidenum">
              <a:rPr lang="en-US" smtClean="0"/>
              <a:t>80</a:t>
            </a:fld>
            <a:endParaRPr lang="en-US" dirty="0"/>
          </a:p>
        </p:txBody>
      </p:sp>
    </p:spTree>
    <p:extLst>
      <p:ext uri="{BB962C8B-B14F-4D97-AF65-F5344CB8AC3E}">
        <p14:creationId xmlns:p14="http://schemas.microsoft.com/office/powerpoint/2010/main" val="4870742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3D56AD5-C5AF-F140-959E-D852A4C3B92C}" type="datetime1">
              <a:rPr lang="en-US" smtClean="0"/>
              <a:t>7/14/26</a:t>
            </a:fld>
            <a:endParaRPr lang="en-US" dirty="0"/>
          </a:p>
        </p:txBody>
      </p:sp>
      <p:sp>
        <p:nvSpPr>
          <p:cNvPr id="5" name="Footer Placeholder 4"/>
          <p:cNvSpPr>
            <a:spLocks noGrp="1"/>
          </p:cNvSpPr>
          <p:nvPr>
            <p:ph type="ftr" sz="quarter" idx="11"/>
          </p:nvPr>
        </p:nvSpPr>
        <p:spPr>
          <a:xfrm>
            <a:off x="2493105" y="329307"/>
            <a:ext cx="4897310"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smtClean="0"/>
              <a:t>‹#›</a:t>
            </a:fld>
            <a:endParaRPr lang="en-US" dirty="0"/>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36704680"/>
      </p:ext>
    </p:extLst>
  </p:cSld>
  <p:clrMapOvr>
    <a:masterClrMapping/>
  </p:clrMapOvr>
  <p:transition>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640377F-63E2-2945-8421-53D7216AE4C3}" type="datetime1">
              <a:rPr lang="en-US" smtClean="0"/>
              <a:t>7/14/26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139672235"/>
      </p:ext>
    </p:extLst>
  </p:cSld>
  <p:clrMapOvr>
    <a:masterClrMapping/>
  </p:clrMapOvr>
  <p:transition>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CE8F88-25DE-084C-904F-A69329F073CA}" type="datetime1">
              <a:rPr lang="en-US" smtClean="0"/>
              <a:t>7/14/26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11381880"/>
      </p:ext>
    </p:extLst>
  </p:cSld>
  <p:clrMapOvr>
    <a:masterClrMapping/>
  </p:clrMapOvr>
  <p:transition>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40F137A-00D3-2045-8C61-C91ECE1C5B15}" type="datetime1">
              <a:rPr lang="en-US" smtClean="0"/>
              <a:t>7/14/26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95935385"/>
      </p:ext>
    </p:extLst>
  </p:cSld>
  <p:clrMapOvr>
    <a:masterClrMapping/>
  </p:clrMapOvr>
  <p:transition>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AB3CAD0-BFF6-EF40-8425-668D31261634}" type="datetime1">
              <a:rPr lang="en-US" smtClean="0"/>
              <a:t>7/14/26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00482392"/>
      </p:ext>
    </p:extLst>
  </p:cSld>
  <p:clrMapOvr>
    <a:masterClrMapping/>
  </p:clrMapOvr>
  <p:transition>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E2B8756-76C0-0E49-8801-41B7EE18B098}" type="datetime1">
              <a:rPr lang="en-US" smtClean="0"/>
              <a:t>7/14/26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87364659"/>
      </p:ext>
    </p:extLst>
  </p:cSld>
  <p:clrMapOvr>
    <a:masterClrMapping/>
  </p:clrMapOvr>
  <p:transition>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34695" y="2824269"/>
            <a:ext cx="4608576"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54792" y="2821491"/>
            <a:ext cx="4608576"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FC5EEBF-298E-6E43-9407-F00ED508780A}" type="datetime1">
              <a:rPr lang="en-US" smtClean="0"/>
              <a:t>7/14/26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95560074"/>
      </p:ext>
    </p:extLst>
  </p:cSld>
  <p:clrMapOvr>
    <a:masterClrMapping/>
  </p:clrMapOvr>
  <p:transition>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3A89067-21AD-FF47-9D22-BD0F94DFC41D}" type="datetime1">
              <a:rPr lang="en-US" smtClean="0"/>
              <a:t>7/14/26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20555284"/>
      </p:ext>
    </p:extLst>
  </p:cSld>
  <p:clrMapOvr>
    <a:masterClrMapping/>
  </p:clrMapOvr>
  <p:transition>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22BD20-5E8D-7443-A87A-C4AAB34399BA}" type="datetime1">
              <a:rPr lang="en-US" smtClean="0"/>
              <a:t>7/14/26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33645634"/>
      </p:ext>
    </p:extLst>
  </p:cSld>
  <p:clrMapOvr>
    <a:masterClrMapping/>
  </p:clrMapOvr>
  <p:transition>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786C100-2A0D-074D-A329-0D22BEA571BC}" type="datetime1">
              <a:rPr lang="en-US" smtClean="0"/>
              <a:t>7/14/26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97409931"/>
      </p:ext>
    </p:extLst>
  </p:cSld>
  <p:clrMapOvr>
    <a:masterClrMapping/>
  </p:clrMapOvr>
  <p:transition>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E3F828C5-D711-FA4A-95F1-18BBDE99EAA6}" type="datetime1">
              <a:rPr lang="en-US" smtClean="0"/>
              <a:t>7/14/26</a:t>
            </a:fld>
            <a:endParaRPr lang="en-US" dirty="0"/>
          </a:p>
        </p:txBody>
      </p:sp>
      <p:sp>
        <p:nvSpPr>
          <p:cNvPr id="6" name="Footer Placeholder 5"/>
          <p:cNvSpPr>
            <a:spLocks noGrp="1"/>
          </p:cNvSpPr>
          <p:nvPr>
            <p:ph type="ftr" sz="quarter" idx="11"/>
          </p:nvPr>
        </p:nvSpPr>
        <p:spPr>
          <a:xfrm>
            <a:off x="1534910" y="318640"/>
            <a:ext cx="5453475"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48863487"/>
      </p:ext>
    </p:extLst>
  </p:cSld>
  <p:clrMapOvr>
    <a:masterClrMapping/>
  </p:clrMapOvr>
  <p:transition>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pic>
        <p:nvPicPr>
          <p:cNvPr id="7" name="Picture 6"/>
          <p:cNvPicPr>
            <a:picLocks noChangeAspect="1"/>
          </p:cNvPicPr>
          <p:nvPr/>
        </p:nvPicPr>
        <p:blipFill rotWithShape="1">
          <a:blip r:embed="rId13"/>
          <a:srcRect t="2769" b="-2769"/>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b="0" i="0">
                <a:solidFill>
                  <a:schemeClr val="tx1">
                    <a:tint val="75000"/>
                  </a:schemeClr>
                </a:solidFill>
                <a:latin typeface="Calibri" panose="020F0502020204030204" pitchFamily="34" charset="0"/>
              </a:defRPr>
            </a:lvl1pPr>
          </a:lstStyle>
          <a:p>
            <a:fld id="{39E40AE7-5B10-6042-9438-96195167FA97}" type="datetime1">
              <a:rPr lang="en-US" smtClean="0"/>
              <a:pPr/>
              <a:t>7/14/26</a:t>
            </a:fld>
            <a:endParaRPr lang="en-US" dirty="0"/>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b="0" i="0">
                <a:solidFill>
                  <a:schemeClr val="tx1">
                    <a:tint val="75000"/>
                  </a:schemeClr>
                </a:solidFill>
                <a:latin typeface="Calibri" panose="020F0502020204030204" pitchFamily="34" charset="0"/>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b="0" i="0">
                <a:solidFill>
                  <a:schemeClr val="accent1"/>
                </a:solidFill>
                <a:latin typeface="Calibri" panose="020F0502020204030204" pitchFamily="34" charset="0"/>
              </a:defRPr>
            </a:lvl1pPr>
          </a:lstStyle>
          <a:p>
            <a:fld id="{6D22F896-40B5-4ADD-8801-0D06FADFA095}" type="slidenum">
              <a:rPr lang="en-US" smtClean="0"/>
              <a:pPr/>
              <a:t>‹#›</a:t>
            </a:fld>
            <a:endParaRPr lang="en-US" dirty="0"/>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671456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p:wipe/>
  </p:transition>
  <p:hf sldNum="0" hdr="0" ftr="0" dt="0"/>
  <p:txStyles>
    <p:titleStyle>
      <a:lvl1pPr algn="l" defTabSz="914400" rtl="0" eaLnBrk="1" latinLnBrk="0" hangingPunct="1">
        <a:lnSpc>
          <a:spcPct val="90000"/>
        </a:lnSpc>
        <a:spcBef>
          <a:spcPct val="0"/>
        </a:spcBef>
        <a:buNone/>
        <a:defRPr sz="3200" b="0" i="0" kern="1200" cap="none">
          <a:solidFill>
            <a:schemeClr val="tx1"/>
          </a:solidFill>
          <a:effectLst/>
          <a:latin typeface="Calibri" panose="020F0502020204030204" pitchFamily="34" charset="0"/>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b="0" i="0" kern="1200">
          <a:solidFill>
            <a:schemeClr val="tx1"/>
          </a:solidFill>
          <a:effectLst/>
          <a:latin typeface="Calibri" panose="020F0502020204030204" pitchFamily="34" charset="0"/>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b="0" i="0" kern="1200" cap="none" baseline="0">
          <a:solidFill>
            <a:schemeClr val="tx1"/>
          </a:solidFill>
          <a:effectLst/>
          <a:latin typeface="Calibri" panose="020F0502020204030204" pitchFamily="34" charset="0"/>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b="0" i="0" kern="1200">
          <a:solidFill>
            <a:schemeClr val="tx1"/>
          </a:solidFill>
          <a:effectLst/>
          <a:latin typeface="Calibri" panose="020F0502020204030204" pitchFamily="34" charset="0"/>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b="0" i="0" kern="1200" cap="none" baseline="0">
          <a:solidFill>
            <a:schemeClr val="tx1"/>
          </a:solidFill>
          <a:effectLst/>
          <a:latin typeface="Calibri" panose="020F0502020204030204" pitchFamily="34" charset="0"/>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b="0" i="0" kern="1200">
          <a:solidFill>
            <a:schemeClr val="tx1"/>
          </a:solidFill>
          <a:effectLst/>
          <a:latin typeface="Calibri" panose="020F0502020204030204" pitchFamily="34" charset="0"/>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4.sv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sv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sv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diagramLayout" Target="../diagrams/layout1.xml"/><Relationship Id="rId7" Type="http://schemas.openxmlformats.org/officeDocument/2006/relationships/image" Target="../media/image3.sv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2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sv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0.sv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1.sv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1.sv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1.svg"/><Relationship Id="rId7"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5.svg"/><Relationship Id="rId5" Type="http://schemas.openxmlformats.org/officeDocument/2006/relationships/image" Target="../media/image24.svg"/><Relationship Id="rId10" Type="http://schemas.openxmlformats.org/officeDocument/2006/relationships/image" Target="../media/image4.svg"/><Relationship Id="rId4" Type="http://schemas.openxmlformats.org/officeDocument/2006/relationships/image" Target="../media/image23.png"/><Relationship Id="rId9" Type="http://schemas.openxmlformats.org/officeDocument/2006/relationships/image" Target="../media/image28.svg"/></Relationships>
</file>

<file path=ppt/slides/_rels/slide28.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1.svg"/><Relationship Id="rId7" Type="http://schemas.openxmlformats.org/officeDocument/2006/relationships/image" Target="../media/image26.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5.svg"/><Relationship Id="rId5" Type="http://schemas.openxmlformats.org/officeDocument/2006/relationships/image" Target="../media/image24.svg"/><Relationship Id="rId10" Type="http://schemas.openxmlformats.org/officeDocument/2006/relationships/image" Target="../media/image4.svg"/><Relationship Id="rId4" Type="http://schemas.openxmlformats.org/officeDocument/2006/relationships/image" Target="../media/image23.png"/><Relationship Id="rId9" Type="http://schemas.openxmlformats.org/officeDocument/2006/relationships/image" Target="../media/image28.svg"/></Relationships>
</file>

<file path=ppt/slides/_rels/slide2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3.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diagramLayout" Target="../diagrams/layout2.xml"/><Relationship Id="rId7" Type="http://schemas.openxmlformats.org/officeDocument/2006/relationships/image" Target="../media/image3.sv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3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32.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1.sv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18.sv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39.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18.sv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8" Type="http://schemas.openxmlformats.org/officeDocument/2006/relationships/image" Target="../media/image4.svg"/><Relationship Id="rId3" Type="http://schemas.openxmlformats.org/officeDocument/2006/relationships/diagramLayout" Target="../diagrams/layout3.xml"/><Relationship Id="rId7" Type="http://schemas.openxmlformats.org/officeDocument/2006/relationships/image" Target="../media/image5.sv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4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18.svg"/><Relationship Id="rId1" Type="http://schemas.openxmlformats.org/officeDocument/2006/relationships/slideLayout" Target="../slideLayouts/slideLayout2.xml"/><Relationship Id="rId5" Type="http://schemas.openxmlformats.org/officeDocument/2006/relationships/image" Target="../media/image4.svg"/><Relationship Id="rId4" Type="http://schemas.openxmlformats.org/officeDocument/2006/relationships/image" Target="../media/image30.jpg"/></Relationships>
</file>

<file path=ppt/slides/_rels/slide41.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18.sv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42.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18.sv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4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21.sv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32.sv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3.sv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diagramLayout" Target="../diagrams/layout4.xml"/><Relationship Id="rId7" Type="http://schemas.openxmlformats.org/officeDocument/2006/relationships/image" Target="../media/image4.sv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50.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sv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6.sv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svg"/><Relationship Id="rId1" Type="http://schemas.openxmlformats.org/officeDocument/2006/relationships/slideLayout" Target="../slideLayouts/slideLayout7.xml"/><Relationship Id="rId5" Type="http://schemas.openxmlformats.org/officeDocument/2006/relationships/image" Target="../media/image42.jpeg"/><Relationship Id="rId4" Type="http://schemas.openxmlformats.org/officeDocument/2006/relationships/image" Target="../media/image41.jpeg"/></Relationships>
</file>

<file path=ppt/slides/_rels/slide5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36.svg"/><Relationship Id="rId1" Type="http://schemas.openxmlformats.org/officeDocument/2006/relationships/slideLayout" Target="../slideLayouts/slideLayout7.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jpeg"/></Relationships>
</file>

<file path=ppt/slides/_rels/slide5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3.sv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3.sv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3.sv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18.sv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7.sv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57.sv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71.xml.rels><?xml version="1.0" encoding="UTF-8" standalone="yes"?>
<Relationships xmlns="http://schemas.openxmlformats.org/package/2006/relationships"><Relationship Id="rId2" Type="http://schemas.openxmlformats.org/officeDocument/2006/relationships/image" Target="../media/image58.sv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36.svg"/><Relationship Id="rId1" Type="http://schemas.openxmlformats.org/officeDocument/2006/relationships/slideLayout" Target="../slideLayouts/slideLayout7.xml"/><Relationship Id="rId4" Type="http://schemas.openxmlformats.org/officeDocument/2006/relationships/image" Target="../media/image62.jp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36.svg"/><Relationship Id="rId1" Type="http://schemas.openxmlformats.org/officeDocument/2006/relationships/slideLayout" Target="../slideLayouts/slideLayout7.xml"/><Relationship Id="rId4" Type="http://schemas.openxmlformats.org/officeDocument/2006/relationships/image" Target="../media/image64.jpeg"/></Relationships>
</file>

<file path=ppt/slides/_rels/slide7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65.sv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6.xml"/></Relationships>
</file>

<file path=ppt/slides/_rels/slide78.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hyperlink" Target="https://unsplash.com/@rj2747?utm_source=unsplash&amp;utm_medium=referral&amp;utm_content=creditCopyText" TargetMode="External"/><Relationship Id="rId2" Type="http://schemas.openxmlformats.org/officeDocument/2006/relationships/image" Target="../media/image66.jpg"/><Relationship Id="rId1" Type="http://schemas.openxmlformats.org/officeDocument/2006/relationships/slideLayout" Target="../slideLayouts/slideLayout2.xml"/><Relationship Id="rId4" Type="http://schemas.openxmlformats.org/officeDocument/2006/relationships/hyperlink" Target="https://unsplash.com/photos/8oenpCXktqQ?utm_source=unsplash&amp;utm_medium=referral&amp;utm_content=creditCopyText"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8.sv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7.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9.sv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FC4D6-F79C-A048-B6EF-B96A0DEF1943}"/>
              </a:ext>
            </a:extLst>
          </p:cNvPr>
          <p:cNvSpPr>
            <a:spLocks noGrp="1"/>
          </p:cNvSpPr>
          <p:nvPr>
            <p:ph type="ctrTitle"/>
          </p:nvPr>
        </p:nvSpPr>
        <p:spPr>
          <a:xfrm>
            <a:off x="2494175" y="779723"/>
            <a:ext cx="9329269" cy="3389726"/>
          </a:xfrm>
        </p:spPr>
        <p:txBody>
          <a:bodyPr anchor="ctr">
            <a:normAutofit/>
          </a:bodyPr>
          <a:lstStyle/>
          <a:p>
            <a:pPr marL="0" marR="0" algn="ctr">
              <a:spcBef>
                <a:spcPts val="0"/>
              </a:spcBef>
              <a:spcAft>
                <a:spcPts val="0"/>
              </a:spcAft>
            </a:pPr>
            <a:r>
              <a:rPr lang="en-US" sz="2800" b="1" kern="100" dirty="0">
                <a:effectLst/>
                <a:latin typeface="Calibri" panose="020F0502020204030204" pitchFamily="34" charset="0"/>
                <a:ea typeface="Aptos" panose="020B0004020202020204" pitchFamily="34" charset="0"/>
                <a:cs typeface="Calibri" panose="020F0502020204030204" pitchFamily="34" charset="0"/>
              </a:rPr>
              <a:t> </a:t>
            </a:r>
            <a:br>
              <a:rPr lang="en-US" sz="2800" kern="100" dirty="0">
                <a:effectLst/>
                <a:latin typeface="Calibri" panose="020F0502020204030204" pitchFamily="34" charset="0"/>
                <a:ea typeface="Aptos" panose="020B0004020202020204" pitchFamily="34" charset="0"/>
                <a:cs typeface="Calibri" panose="020F0502020204030204" pitchFamily="34" charset="0"/>
              </a:rPr>
            </a:br>
            <a:r>
              <a:rPr lang="en-US" sz="4000" b="1" kern="100" dirty="0">
                <a:effectLst/>
                <a:latin typeface="Calibri" panose="020F0502020204030204" pitchFamily="34" charset="0"/>
                <a:ea typeface="Aptos" panose="020B0004020202020204" pitchFamily="34" charset="0"/>
                <a:cs typeface="Calibri" panose="020F0502020204030204" pitchFamily="34" charset="0"/>
              </a:rPr>
              <a:t>Evaluating, Treating, Rehabilitating, and Optimizing Breath and Diaphragm Function</a:t>
            </a:r>
            <a:br>
              <a:rPr lang="en-US" sz="1800" kern="100" dirty="0">
                <a:effectLst/>
                <a:latin typeface="Calibri" panose="020F0502020204030204" pitchFamily="34" charset="0"/>
                <a:ea typeface="Aptos" panose="020B0004020202020204" pitchFamily="34" charset="0"/>
                <a:cs typeface="Calibri" panose="020F0502020204030204" pitchFamily="34" charset="0"/>
              </a:rPr>
            </a:br>
            <a:br>
              <a:rPr lang="en-US" sz="4600" dirty="0">
                <a:latin typeface="Calibri" panose="020F0502020204030204" pitchFamily="34" charset="0"/>
                <a:cs typeface="Calibri" panose="020F0502020204030204" pitchFamily="34" charset="0"/>
              </a:rPr>
            </a:br>
            <a:endParaRPr lang="en-US" sz="4600" dirty="0">
              <a:latin typeface="Calibri" panose="020F0502020204030204" pitchFamily="34" charset="0"/>
              <a:cs typeface="Calibri" panose="020F0502020204030204" pitchFamily="34" charset="0"/>
            </a:endParaRPr>
          </a:p>
        </p:txBody>
      </p:sp>
      <p:sp>
        <p:nvSpPr>
          <p:cNvPr id="3" name="Subtitle 2">
            <a:extLst>
              <a:ext uri="{FF2B5EF4-FFF2-40B4-BE49-F238E27FC236}">
                <a16:creationId xmlns:a16="http://schemas.microsoft.com/office/drawing/2014/main" id="{5E39B198-4782-3546-9F99-26E921EA1A35}"/>
              </a:ext>
            </a:extLst>
          </p:cNvPr>
          <p:cNvSpPr>
            <a:spLocks noGrp="1"/>
          </p:cNvSpPr>
          <p:nvPr>
            <p:ph type="subTitle" idx="1"/>
          </p:nvPr>
        </p:nvSpPr>
        <p:spPr>
          <a:xfrm>
            <a:off x="3758884" y="4169449"/>
            <a:ext cx="6799849" cy="631270"/>
          </a:xfrm>
        </p:spPr>
        <p:txBody>
          <a:bodyPr>
            <a:noAutofit/>
          </a:bodyPr>
          <a:lstStyle/>
          <a:p>
            <a:pPr algn="ctr"/>
            <a:r>
              <a:rPr lang="en-US" sz="2800" dirty="0">
                <a:solidFill>
                  <a:srgbClr val="00B050"/>
                </a:solidFill>
                <a:latin typeface="Calibri" panose="020F0502020204030204" pitchFamily="34" charset="0"/>
                <a:cs typeface="Calibri" panose="020F0502020204030204" pitchFamily="34" charset="0"/>
              </a:rPr>
              <a:t>  </a:t>
            </a:r>
            <a:r>
              <a:rPr lang="en-US" sz="2400" b="1" dirty="0">
                <a:solidFill>
                  <a:srgbClr val="00B050"/>
                </a:solidFill>
                <a:latin typeface="Calibri" panose="020F0502020204030204" pitchFamily="34" charset="0"/>
                <a:cs typeface="Calibri" panose="020F0502020204030204" pitchFamily="34" charset="0"/>
              </a:rPr>
              <a:t>Stephen C. Gangemi, DC, DIBAK, DCBCN, DACBN</a:t>
            </a:r>
          </a:p>
        </p:txBody>
      </p:sp>
      <p:sp>
        <p:nvSpPr>
          <p:cNvPr id="4" name="TextBox 3">
            <a:extLst>
              <a:ext uri="{FF2B5EF4-FFF2-40B4-BE49-F238E27FC236}">
                <a16:creationId xmlns:a16="http://schemas.microsoft.com/office/drawing/2014/main" id="{21A8D641-47A6-9EC3-B4FB-2CDEC4E0EAB2}"/>
              </a:ext>
            </a:extLst>
          </p:cNvPr>
          <p:cNvSpPr txBox="1"/>
          <p:nvPr/>
        </p:nvSpPr>
        <p:spPr>
          <a:xfrm>
            <a:off x="4187010" y="3013501"/>
            <a:ext cx="5943598" cy="830997"/>
          </a:xfrm>
          <a:prstGeom prst="rect">
            <a:avLst/>
          </a:prstGeom>
          <a:noFill/>
        </p:spPr>
        <p:txBody>
          <a:bodyPr wrap="square" rtlCol="0">
            <a:spAutoFit/>
          </a:bodyPr>
          <a:lstStyle/>
          <a:p>
            <a:pPr algn="ctr"/>
            <a:r>
              <a:rPr lang="en-US" sz="2400" b="1" dirty="0">
                <a:latin typeface="Calibri" panose="020F0502020204030204" pitchFamily="34" charset="0"/>
                <a:cs typeface="Calibri" panose="020F0502020204030204" pitchFamily="34" charset="0"/>
              </a:rPr>
              <a:t>The FCA National Convention and Expo – August 2026</a:t>
            </a:r>
          </a:p>
        </p:txBody>
      </p:sp>
      <p:sp>
        <p:nvSpPr>
          <p:cNvPr id="5" name="TextBox 4">
            <a:extLst>
              <a:ext uri="{FF2B5EF4-FFF2-40B4-BE49-F238E27FC236}">
                <a16:creationId xmlns:a16="http://schemas.microsoft.com/office/drawing/2014/main" id="{AB28E6EF-E078-53FB-AA36-9B2A83949C47}"/>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6" name="TextBox 5">
            <a:extLst>
              <a:ext uri="{FF2B5EF4-FFF2-40B4-BE49-F238E27FC236}">
                <a16:creationId xmlns:a16="http://schemas.microsoft.com/office/drawing/2014/main" id="{23A1C57B-284A-4959-14C6-202DBA625655}"/>
              </a:ext>
            </a:extLst>
          </p:cNvPr>
          <p:cNvSpPr txBox="1"/>
          <p:nvPr/>
        </p:nvSpPr>
        <p:spPr>
          <a:xfrm>
            <a:off x="1727200" y="2235200"/>
            <a:ext cx="184731" cy="369332"/>
          </a:xfrm>
          <a:prstGeom prst="rect">
            <a:avLst/>
          </a:prstGeom>
          <a:noFill/>
        </p:spPr>
        <p:txBody>
          <a:bodyPr wrap="none" rtlCol="0">
            <a:spAutoFit/>
          </a:bodyPr>
          <a:lstStyle/>
          <a:p>
            <a:endParaRPr lang="en-US" dirty="0"/>
          </a:p>
        </p:txBody>
      </p:sp>
      <p:sp>
        <p:nvSpPr>
          <p:cNvPr id="7" name="Rectangle 6" descr="Lungs">
            <a:extLst>
              <a:ext uri="{FF2B5EF4-FFF2-40B4-BE49-F238E27FC236}">
                <a16:creationId xmlns:a16="http://schemas.microsoft.com/office/drawing/2014/main" id="{0DC6EEEB-3BAA-9C02-6256-1CAF7D90AFF1}"/>
              </a:ext>
            </a:extLst>
          </p:cNvPr>
          <p:cNvSpPr/>
          <p:nvPr/>
        </p:nvSpPr>
        <p:spPr>
          <a:xfrm>
            <a:off x="368556" y="1219199"/>
            <a:ext cx="1806608" cy="1773381"/>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275551948"/>
      </p:ext>
    </p:extLst>
  </p:cSld>
  <p:clrMapOvr>
    <a:masterClrMapping/>
  </p:clrMapOvr>
  <p:transition>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a:extLst>
              <a:ext uri="{FF2B5EF4-FFF2-40B4-BE49-F238E27FC236}">
                <a16:creationId xmlns:a16="http://schemas.microsoft.com/office/drawing/2014/main" id="{86C83CF9-D409-E886-BC84-1ED5B54A5590}"/>
              </a:ext>
            </a:extLst>
          </p:cNvPr>
          <p:cNvSpPr>
            <a:spLocks noGrp="1" noChangeArrowheads="1"/>
          </p:cNvSpPr>
          <p:nvPr>
            <p:ph type="title"/>
          </p:nvPr>
        </p:nvSpPr>
        <p:spPr bwMode="auto"/>
        <p:txBody>
          <a:bodyPr wrap="square" numCol="1" anchorCtr="0" compatLnSpc="1">
            <a:prstTxWarp prst="textNoShape">
              <a:avLst/>
            </a:prstTxWarp>
          </a:bodyPr>
          <a:lstStyle/>
          <a:p>
            <a:r>
              <a:rPr lang="en-US" altLang="en-US" dirty="0">
                <a:effectLst/>
              </a:rPr>
              <a:t>How Long Can You Hold Your Breath?</a:t>
            </a:r>
            <a:br>
              <a:rPr lang="en-US" altLang="en-US" dirty="0">
                <a:effectLst/>
              </a:rPr>
            </a:br>
            <a:endParaRPr lang="en-US" altLang="en-US" dirty="0">
              <a:effectLst/>
            </a:endParaRPr>
          </a:p>
        </p:txBody>
      </p:sp>
      <p:sp>
        <p:nvSpPr>
          <p:cNvPr id="22530" name="Content Placeholder 2">
            <a:extLst>
              <a:ext uri="{FF2B5EF4-FFF2-40B4-BE49-F238E27FC236}">
                <a16:creationId xmlns:a16="http://schemas.microsoft.com/office/drawing/2014/main" id="{A7084378-3382-304B-C8BF-5E62FB7DB478}"/>
              </a:ext>
            </a:extLst>
          </p:cNvPr>
          <p:cNvSpPr>
            <a:spLocks noGrp="1"/>
          </p:cNvSpPr>
          <p:nvPr>
            <p:ph idx="1"/>
          </p:nvPr>
        </p:nvSpPr>
        <p:spPr/>
        <p:txBody>
          <a:bodyPr>
            <a:normAutofit/>
          </a:bodyPr>
          <a:lstStyle/>
          <a:p>
            <a:r>
              <a:rPr lang="en-US" altLang="en-US" sz="2400" dirty="0"/>
              <a:t>Or better yet – how long can you control your breath?</a:t>
            </a:r>
          </a:p>
          <a:p>
            <a:pPr lvl="1"/>
            <a:r>
              <a:rPr lang="en-US" altLang="en-US" sz="2400" dirty="0"/>
              <a:t>At rest (2 minutes?)</a:t>
            </a:r>
          </a:p>
          <a:p>
            <a:pPr lvl="1"/>
            <a:r>
              <a:rPr lang="en-US" altLang="en-US" sz="2400" dirty="0"/>
              <a:t>During exertion</a:t>
            </a:r>
          </a:p>
          <a:p>
            <a:pPr lvl="1"/>
            <a:r>
              <a:rPr lang="en-US" altLang="en-US" sz="2400" dirty="0"/>
              <a:t>If you had to survive</a:t>
            </a:r>
          </a:p>
        </p:txBody>
      </p:sp>
      <p:sp>
        <p:nvSpPr>
          <p:cNvPr id="2" name="TextBox 1">
            <a:extLst>
              <a:ext uri="{FF2B5EF4-FFF2-40B4-BE49-F238E27FC236}">
                <a16:creationId xmlns:a16="http://schemas.microsoft.com/office/drawing/2014/main" id="{833EB765-76D1-A540-B0B3-E31540A84981}"/>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3" name="Rectangle 2" descr="Lungs">
            <a:extLst>
              <a:ext uri="{FF2B5EF4-FFF2-40B4-BE49-F238E27FC236}">
                <a16:creationId xmlns:a16="http://schemas.microsoft.com/office/drawing/2014/main" id="{09055994-DFEE-5DB6-3473-C1FA51EFA52B}"/>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cSld>
  <p:clrMapOvr>
    <a:masterClrMapping/>
  </p:clrMapOvr>
  <p:transition>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272961-78CF-1461-12C3-8ACA4407E8B1}"/>
            </a:ext>
          </a:extLst>
        </p:cNvPr>
        <p:cNvGrpSpPr/>
        <p:nvPr/>
      </p:nvGrpSpPr>
      <p:grpSpPr>
        <a:xfrm>
          <a:off x="0" y="0"/>
          <a:ext cx="0" cy="0"/>
          <a:chOff x="0" y="0"/>
          <a:chExt cx="0" cy="0"/>
        </a:xfrm>
      </p:grpSpPr>
      <p:sp>
        <p:nvSpPr>
          <p:cNvPr id="22529" name="Title 1">
            <a:extLst>
              <a:ext uri="{FF2B5EF4-FFF2-40B4-BE49-F238E27FC236}">
                <a16:creationId xmlns:a16="http://schemas.microsoft.com/office/drawing/2014/main" id="{29CB4E35-D35C-0083-5D24-CF215AE6D914}"/>
              </a:ext>
            </a:extLst>
          </p:cNvPr>
          <p:cNvSpPr>
            <a:spLocks noGrp="1" noChangeArrowheads="1"/>
          </p:cNvSpPr>
          <p:nvPr>
            <p:ph type="title"/>
          </p:nvPr>
        </p:nvSpPr>
        <p:spPr bwMode="auto"/>
        <p:txBody>
          <a:bodyPr wrap="square" numCol="1" anchorCtr="0" compatLnSpc="1">
            <a:prstTxWarp prst="textNoShape">
              <a:avLst/>
            </a:prstTxWarp>
          </a:bodyPr>
          <a:lstStyle/>
          <a:p>
            <a:r>
              <a:rPr lang="en-US" altLang="en-US" dirty="0">
                <a:effectLst/>
              </a:rPr>
              <a:t>How Long Can You Hold Your Breath?</a:t>
            </a:r>
            <a:br>
              <a:rPr lang="en-US" altLang="en-US" dirty="0">
                <a:effectLst/>
              </a:rPr>
            </a:br>
            <a:endParaRPr lang="en-US" altLang="en-US" dirty="0">
              <a:effectLst/>
            </a:endParaRPr>
          </a:p>
        </p:txBody>
      </p:sp>
      <p:sp>
        <p:nvSpPr>
          <p:cNvPr id="22530" name="Content Placeholder 2">
            <a:extLst>
              <a:ext uri="{FF2B5EF4-FFF2-40B4-BE49-F238E27FC236}">
                <a16:creationId xmlns:a16="http://schemas.microsoft.com/office/drawing/2014/main" id="{E5458F85-A62E-09C4-CAF7-797C898DD1A9}"/>
              </a:ext>
            </a:extLst>
          </p:cNvPr>
          <p:cNvSpPr>
            <a:spLocks noGrp="1"/>
          </p:cNvSpPr>
          <p:nvPr>
            <p:ph idx="1"/>
          </p:nvPr>
        </p:nvSpPr>
        <p:spPr/>
        <p:txBody>
          <a:bodyPr>
            <a:normAutofit/>
          </a:bodyPr>
          <a:lstStyle/>
          <a:p>
            <a:r>
              <a:rPr lang="en-US" altLang="en-US" sz="2400" dirty="0"/>
              <a:t>Breath hold is influenced by many factors.</a:t>
            </a:r>
          </a:p>
          <a:p>
            <a:pPr lvl="1"/>
            <a:r>
              <a:rPr lang="en-US" altLang="en-US" sz="2000" dirty="0"/>
              <a:t>Breathing patterns (mechanics)</a:t>
            </a:r>
          </a:p>
          <a:p>
            <a:pPr lvl="1"/>
            <a:r>
              <a:rPr lang="en-US" altLang="en-US" sz="2000" dirty="0"/>
              <a:t>Stress (anxiety = less breath hold time)</a:t>
            </a:r>
          </a:p>
          <a:p>
            <a:r>
              <a:rPr lang="en-US" altLang="en-US" sz="2200" dirty="0"/>
              <a:t>Breath hold time is a useful measurement, but not a reflection of O</a:t>
            </a:r>
            <a:r>
              <a:rPr lang="en-US" altLang="en-US" sz="2200" baseline="-25000" dirty="0"/>
              <a:t>2</a:t>
            </a:r>
            <a:r>
              <a:rPr lang="en-US" altLang="en-US" sz="2200" dirty="0"/>
              <a:t> levels or CO</a:t>
            </a:r>
            <a:r>
              <a:rPr lang="en-US" altLang="en-US" sz="2200" baseline="-25000" dirty="0"/>
              <a:t>2</a:t>
            </a:r>
            <a:r>
              <a:rPr lang="en-US" altLang="en-US" sz="2200" dirty="0"/>
              <a:t> adaptation. </a:t>
            </a:r>
            <a:endParaRPr lang="en-US" altLang="en-US" sz="2400" dirty="0"/>
          </a:p>
        </p:txBody>
      </p:sp>
      <p:sp>
        <p:nvSpPr>
          <p:cNvPr id="2" name="TextBox 1">
            <a:extLst>
              <a:ext uri="{FF2B5EF4-FFF2-40B4-BE49-F238E27FC236}">
                <a16:creationId xmlns:a16="http://schemas.microsoft.com/office/drawing/2014/main" id="{2121FFAE-188A-4538-F8AA-7B06600EAC94}"/>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3" name="Rectangle 2" descr="Lungs">
            <a:extLst>
              <a:ext uri="{FF2B5EF4-FFF2-40B4-BE49-F238E27FC236}">
                <a16:creationId xmlns:a16="http://schemas.microsoft.com/office/drawing/2014/main" id="{A80F1A0D-2ED2-0E12-25F1-BBFC6BD70B2D}"/>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1627124632"/>
      </p:ext>
    </p:extLst>
  </p:cSld>
  <p:clrMapOvr>
    <a:masterClrMapping/>
  </p:clrMapOvr>
  <p:transition>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16439" y="263492"/>
            <a:ext cx="7124834" cy="6238793"/>
            <a:chOff x="0" y="-9525"/>
            <a:chExt cx="14249669" cy="12477586"/>
          </a:xfrm>
        </p:grpSpPr>
        <p:sp>
          <p:nvSpPr>
            <p:cNvPr id="3" name="TextBox 3"/>
            <p:cNvSpPr txBox="1"/>
            <p:nvPr/>
          </p:nvSpPr>
          <p:spPr>
            <a:xfrm>
              <a:off x="0" y="-9525"/>
              <a:ext cx="14249669" cy="3867212"/>
            </a:xfrm>
            <a:prstGeom prst="rect">
              <a:avLst/>
            </a:prstGeom>
          </p:spPr>
          <p:txBody>
            <a:bodyPr lIns="0" tIns="0" rIns="0" bIns="0" rtlCol="0" anchor="t">
              <a:spAutoFit/>
            </a:bodyPr>
            <a:lstStyle/>
            <a:p>
              <a:pPr>
                <a:lnSpc>
                  <a:spcPts val="3386"/>
                </a:lnSpc>
              </a:pPr>
              <a:r>
                <a:rPr lang="en-US" sz="3200" dirty="0">
                  <a:solidFill>
                    <a:srgbClr val="142414"/>
                  </a:solidFill>
                  <a:latin typeface="Calibri" panose="020F0502020204030204" pitchFamily="34" charset="0"/>
                  <a:cs typeface="Calibri" panose="020F0502020204030204" pitchFamily="34" charset="0"/>
                </a:rPr>
                <a:t>Measure Your Body Oxygen Level Test (BOLT)</a:t>
              </a:r>
              <a:br>
                <a:rPr lang="en-US" sz="3200" dirty="0">
                  <a:solidFill>
                    <a:srgbClr val="142414"/>
                  </a:solidFill>
                  <a:latin typeface="Calibri" panose="020F0502020204030204" pitchFamily="34" charset="0"/>
                  <a:cs typeface="Calibri" panose="020F0502020204030204" pitchFamily="34" charset="0"/>
                </a:rPr>
              </a:br>
              <a:endParaRPr lang="en-US" sz="3200" dirty="0">
                <a:solidFill>
                  <a:srgbClr val="142414"/>
                </a:solidFill>
                <a:latin typeface="Calibri" panose="020F0502020204030204" pitchFamily="34" charset="0"/>
                <a:cs typeface="Calibri" panose="020F0502020204030204" pitchFamily="34" charset="0"/>
              </a:endParaRPr>
            </a:p>
            <a:p>
              <a:pPr>
                <a:lnSpc>
                  <a:spcPts val="1945"/>
                </a:lnSpc>
              </a:pPr>
              <a:r>
                <a:rPr lang="en-US" sz="3200" dirty="0">
                  <a:solidFill>
                    <a:srgbClr val="142414"/>
                  </a:solidFill>
                  <a:latin typeface="Calibri" panose="020F0502020204030204" pitchFamily="34" charset="0"/>
                  <a:cs typeface="Calibri" panose="020F0502020204030204" pitchFamily="34" charset="0"/>
                </a:rPr>
                <a:t>Also Known As: CONTROL PAUSE</a:t>
              </a:r>
            </a:p>
            <a:p>
              <a:pPr>
                <a:lnSpc>
                  <a:spcPts val="3386"/>
                </a:lnSpc>
              </a:pPr>
              <a:endParaRPr lang="en-US" sz="1621" dirty="0">
                <a:solidFill>
                  <a:srgbClr val="142414"/>
                </a:solidFill>
                <a:latin typeface="Rasputin Light"/>
              </a:endParaRPr>
            </a:p>
          </p:txBody>
        </p:sp>
        <p:sp>
          <p:nvSpPr>
            <p:cNvPr id="4" name="TextBox 4"/>
            <p:cNvSpPr txBox="1"/>
            <p:nvPr/>
          </p:nvSpPr>
          <p:spPr>
            <a:xfrm>
              <a:off x="0" y="3522405"/>
              <a:ext cx="14249669" cy="8945656"/>
            </a:xfrm>
            <a:prstGeom prst="rect">
              <a:avLst/>
            </a:prstGeom>
          </p:spPr>
          <p:txBody>
            <a:bodyPr lIns="0" tIns="0" rIns="0" bIns="0" rtlCol="0" anchor="t">
              <a:spAutoFit/>
            </a:bodyPr>
            <a:lstStyle/>
            <a:p>
              <a:pPr>
                <a:lnSpc>
                  <a:spcPts val="2479"/>
                </a:lnSpc>
              </a:pPr>
              <a:r>
                <a:rPr lang="en-US" sz="2000" dirty="0">
                  <a:solidFill>
                    <a:srgbClr val="142414"/>
                  </a:solidFill>
                  <a:latin typeface="Calibri" panose="020F0502020204030204" pitchFamily="34" charset="0"/>
                  <a:cs typeface="Calibri" panose="020F0502020204030204" pitchFamily="34" charset="0"/>
                </a:rPr>
                <a:t>This test measures your relative breathing volume, called a control pause. </a:t>
              </a:r>
            </a:p>
            <a:p>
              <a:pPr>
                <a:lnSpc>
                  <a:spcPts val="2479"/>
                </a:lnSpc>
              </a:pPr>
              <a:endParaRPr lang="en-US" sz="2000" dirty="0">
                <a:solidFill>
                  <a:srgbClr val="142414"/>
                </a:solidFill>
                <a:latin typeface="Calibri" panose="020F0502020204030204" pitchFamily="34" charset="0"/>
                <a:cs typeface="Calibri" panose="020F0502020204030204" pitchFamily="34" charset="0"/>
              </a:endParaRPr>
            </a:p>
            <a:p>
              <a:pPr>
                <a:lnSpc>
                  <a:spcPts val="2479"/>
                </a:lnSpc>
              </a:pPr>
              <a:r>
                <a:rPr lang="en-US" sz="2000" dirty="0">
                  <a:solidFill>
                    <a:srgbClr val="142414"/>
                  </a:solidFill>
                  <a:latin typeface="Calibri" panose="020F0502020204030204" pitchFamily="34" charset="0"/>
                  <a:cs typeface="Calibri" panose="020F0502020204030204" pitchFamily="34" charset="0"/>
                </a:rPr>
                <a:t>Take a small silent nasal breath. After the exhale pinch your nose and time how long until your first involuntary movement to breathe. </a:t>
              </a:r>
            </a:p>
            <a:p>
              <a:pPr>
                <a:lnSpc>
                  <a:spcPts val="2479"/>
                </a:lnSpc>
              </a:pPr>
              <a:r>
                <a:rPr lang="en-US" sz="2000" dirty="0">
                  <a:solidFill>
                    <a:srgbClr val="142414"/>
                  </a:solidFill>
                  <a:latin typeface="Calibri" panose="020F0502020204030204" pitchFamily="34" charset="0"/>
                  <a:cs typeface="Calibri" panose="020F0502020204030204" pitchFamily="34" charset="0"/>
                </a:rPr>
                <a:t>Following the pause, your first breath should be the same as prior to the measurement. </a:t>
              </a:r>
            </a:p>
            <a:p>
              <a:pPr>
                <a:lnSpc>
                  <a:spcPts val="2479"/>
                </a:lnSpc>
              </a:pPr>
              <a:endParaRPr lang="en-US" sz="2000" dirty="0">
                <a:solidFill>
                  <a:srgbClr val="142414"/>
                </a:solidFill>
                <a:latin typeface="Calibri" panose="020F0502020204030204" pitchFamily="34" charset="0"/>
                <a:cs typeface="Calibri" panose="020F0502020204030204" pitchFamily="34" charset="0"/>
              </a:endParaRPr>
            </a:p>
            <a:p>
              <a:pPr>
                <a:lnSpc>
                  <a:spcPts val="2479"/>
                </a:lnSpc>
              </a:pPr>
              <a:r>
                <a:rPr lang="en-US" sz="2000" dirty="0">
                  <a:solidFill>
                    <a:srgbClr val="142414"/>
                  </a:solidFill>
                  <a:latin typeface="Calibri" panose="020F0502020204030204" pitchFamily="34" charset="0"/>
                  <a:cs typeface="Calibri" panose="020F0502020204030204" pitchFamily="34" charset="0"/>
                </a:rPr>
                <a:t>A longer breath hold time indicates better health.</a:t>
              </a:r>
            </a:p>
            <a:p>
              <a:pPr>
                <a:lnSpc>
                  <a:spcPts val="2479"/>
                </a:lnSpc>
              </a:pPr>
              <a:r>
                <a:rPr lang="en-US" sz="2000" dirty="0">
                  <a:solidFill>
                    <a:srgbClr val="142414"/>
                  </a:solidFill>
                  <a:latin typeface="Calibri" panose="020F0502020204030204" pitchFamily="34" charset="0"/>
                  <a:cs typeface="Calibri" panose="020F0502020204030204" pitchFamily="34" charset="0"/>
                </a:rPr>
                <a:t>The BOLT score measures progress, improving by 3-4 sec/week with daily breathing exercises. You will feel better with each 5-second increase.</a:t>
              </a:r>
            </a:p>
            <a:p>
              <a:pPr>
                <a:lnSpc>
                  <a:spcPts val="2479"/>
                </a:lnSpc>
              </a:pPr>
              <a:endParaRPr lang="en-US" sz="1907" dirty="0">
                <a:solidFill>
                  <a:srgbClr val="142414"/>
                </a:solidFill>
                <a:latin typeface="Rasputin"/>
              </a:endParaRPr>
            </a:p>
            <a:p>
              <a:pPr>
                <a:lnSpc>
                  <a:spcPts val="2479"/>
                </a:lnSpc>
              </a:pPr>
              <a:endParaRPr lang="en-US" sz="1907" dirty="0">
                <a:solidFill>
                  <a:srgbClr val="142414"/>
                </a:solidFill>
                <a:latin typeface="Rasputin"/>
              </a:endParaRPr>
            </a:p>
          </p:txBody>
        </p:sp>
      </p:grpSp>
      <p:sp>
        <p:nvSpPr>
          <p:cNvPr id="5" name="Freeform 5"/>
          <p:cNvSpPr/>
          <p:nvPr/>
        </p:nvSpPr>
        <p:spPr>
          <a:xfrm>
            <a:off x="8874519" y="953096"/>
            <a:ext cx="2743200" cy="27432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6" name="TextBox 6"/>
          <p:cNvSpPr txBox="1"/>
          <p:nvPr/>
        </p:nvSpPr>
        <p:spPr>
          <a:xfrm>
            <a:off x="-114422" y="6509081"/>
            <a:ext cx="4216747" cy="180370"/>
          </a:xfrm>
          <a:prstGeom prst="rect">
            <a:avLst/>
          </a:prstGeom>
        </p:spPr>
        <p:txBody>
          <a:bodyPr lIns="0" tIns="0" rIns="0" bIns="0" rtlCol="0" anchor="t">
            <a:spAutoFit/>
          </a:bodyPr>
          <a:lstStyle/>
          <a:p>
            <a:pPr algn="ctr">
              <a:lnSpc>
                <a:spcPts val="1493"/>
              </a:lnSpc>
            </a:pPr>
            <a:r>
              <a:rPr lang="en-US" sz="1067" dirty="0">
                <a:solidFill>
                  <a:srgbClr val="000000"/>
                </a:solidFill>
                <a:latin typeface="Rasputin"/>
              </a:rPr>
              <a:t>© Dr. Stephen Gangemi – Systems Health Care</a:t>
            </a:r>
          </a:p>
        </p:txBody>
      </p:sp>
    </p:spTree>
    <p:extLst>
      <p:ext uri="{BB962C8B-B14F-4D97-AF65-F5344CB8AC3E}">
        <p14:creationId xmlns:p14="http://schemas.microsoft.com/office/powerpoint/2010/main" val="3111254655"/>
      </p:ext>
    </p:extLst>
  </p:cSld>
  <p:clrMapOvr>
    <a:masterClrMapping/>
  </p:clrMapOvr>
  <p:transition>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a:extLst>
              <a:ext uri="{FF2B5EF4-FFF2-40B4-BE49-F238E27FC236}">
                <a16:creationId xmlns:a16="http://schemas.microsoft.com/office/drawing/2014/main" id="{28763BB6-B9A4-B683-C4FF-9DDB9F4448B1}"/>
              </a:ext>
            </a:extLst>
          </p:cNvPr>
          <p:cNvSpPr>
            <a:spLocks noGrp="1" noChangeArrowheads="1"/>
          </p:cNvSpPr>
          <p:nvPr>
            <p:ph type="title"/>
          </p:nvPr>
        </p:nvSpPr>
        <p:spPr bwMode="auto"/>
        <p:txBody>
          <a:bodyPr wrap="square" numCol="1" anchorCtr="0" compatLnSpc="1">
            <a:prstTxWarp prst="textNoShape">
              <a:avLst/>
            </a:prstTxWarp>
          </a:bodyPr>
          <a:lstStyle/>
          <a:p>
            <a:r>
              <a:rPr lang="en-US" altLang="en-US" dirty="0">
                <a:effectLst/>
              </a:rPr>
              <a:t>Reflexive Breathing</a:t>
            </a:r>
            <a:br>
              <a:rPr lang="en-US" altLang="en-US" dirty="0">
                <a:effectLst/>
              </a:rPr>
            </a:br>
            <a:endParaRPr lang="en-US" altLang="en-US" dirty="0">
              <a:effectLst/>
            </a:endParaRPr>
          </a:p>
        </p:txBody>
      </p:sp>
      <p:graphicFrame>
        <p:nvGraphicFramePr>
          <p:cNvPr id="25606" name="Content Placeholder 2">
            <a:extLst>
              <a:ext uri="{FF2B5EF4-FFF2-40B4-BE49-F238E27FC236}">
                <a16:creationId xmlns:a16="http://schemas.microsoft.com/office/drawing/2014/main" id="{A0828DCA-B93A-1842-7C4B-AD4D7AC0BDA9}"/>
              </a:ext>
            </a:extLst>
          </p:cNvPr>
          <p:cNvGraphicFramePr>
            <a:graphicFrameLocks noGrp="1"/>
          </p:cNvGraphicFramePr>
          <p:nvPr>
            <p:ph idx="1"/>
            <p:extLst>
              <p:ext uri="{D42A27DB-BD31-4B8C-83A1-F6EECF244321}">
                <p14:modId xmlns:p14="http://schemas.microsoft.com/office/powerpoint/2010/main" val="4069978693"/>
              </p:ext>
            </p:extLst>
          </p:nvPr>
        </p:nvGraphicFramePr>
        <p:xfrm>
          <a:off x="1534696" y="2015732"/>
          <a:ext cx="9520158" cy="34506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E2A6D514-F937-9089-41B6-002BF3E7FD74}"/>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2" name="Rectangle 1" descr="Lungs">
            <a:extLst>
              <a:ext uri="{FF2B5EF4-FFF2-40B4-BE49-F238E27FC236}">
                <a16:creationId xmlns:a16="http://schemas.microsoft.com/office/drawing/2014/main" id="{8ACA3384-A6F7-E6E4-1506-4FEF5623C9C1}"/>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cSld>
  <p:clrMapOvr>
    <a:masterClrMapping/>
  </p:clrMapOvr>
  <p:transition>
    <p:wip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p:txBody>
          <a:bodyPr/>
          <a:lstStyle/>
          <a:p>
            <a:r>
              <a:rPr lang="en-US" dirty="0"/>
              <a:t>Phases of Breathing </a:t>
            </a:r>
            <a:br>
              <a:rPr lang="en-US" dirty="0"/>
            </a:br>
            <a:endParaRPr lang="en-US" dirty="0"/>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p:txBody>
          <a:bodyPr>
            <a:normAutofit/>
          </a:bodyPr>
          <a:lstStyle/>
          <a:p>
            <a:r>
              <a:rPr lang="en-US" dirty="0"/>
              <a:t>Inhale</a:t>
            </a:r>
          </a:p>
          <a:p>
            <a:r>
              <a:rPr lang="en-US" dirty="0"/>
              <a:t>Retention (holding air)</a:t>
            </a:r>
          </a:p>
          <a:p>
            <a:r>
              <a:rPr lang="en-US" dirty="0"/>
              <a:t>Exhale </a:t>
            </a:r>
          </a:p>
          <a:p>
            <a:r>
              <a:rPr lang="en-US" dirty="0"/>
              <a:t>Suspension (pause after normal exhale)</a:t>
            </a:r>
          </a:p>
          <a:p>
            <a:pPr lvl="1"/>
            <a:r>
              <a:rPr lang="en-US" dirty="0"/>
              <a:t>A healthy breath pauses at suspension. An unhealthy breath pauses at retention.</a:t>
            </a:r>
          </a:p>
          <a:p>
            <a:r>
              <a:rPr lang="en-US" dirty="0"/>
              <a:t>Taking a “big, deep breath” causes the blood vessels to narrow which in turn reduces O</a:t>
            </a:r>
            <a:r>
              <a:rPr lang="en-US" baseline="-25000" dirty="0"/>
              <a:t>2</a:t>
            </a:r>
            <a:r>
              <a:rPr lang="en-US" dirty="0"/>
              <a:t> delivery to the cells. </a:t>
            </a:r>
          </a:p>
          <a:p>
            <a:endParaRPr lang="en-US" dirty="0"/>
          </a:p>
        </p:txBody>
      </p:sp>
      <p:sp>
        <p:nvSpPr>
          <p:cNvPr id="4" name="TextBox 3">
            <a:extLst>
              <a:ext uri="{FF2B5EF4-FFF2-40B4-BE49-F238E27FC236}">
                <a16:creationId xmlns:a16="http://schemas.microsoft.com/office/drawing/2014/main" id="{0DC22AD1-D686-158D-23D8-09E037FD5DD2}"/>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5" name="Graphic 4" descr="Lungs with solid fill">
            <a:extLst>
              <a:ext uri="{FF2B5EF4-FFF2-40B4-BE49-F238E27FC236}">
                <a16:creationId xmlns:a16="http://schemas.microsoft.com/office/drawing/2014/main" id="{73AA20C9-DF6F-6EDC-126C-6C21EAD72D0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269707" y="1074806"/>
            <a:ext cx="1753515" cy="1753515"/>
          </a:xfrm>
          <a:prstGeom prst="rect">
            <a:avLst/>
          </a:prstGeom>
        </p:spPr>
      </p:pic>
      <p:pic>
        <p:nvPicPr>
          <p:cNvPr id="7" name="Graphic 6" descr="Arrow circle with solid fill">
            <a:extLst>
              <a:ext uri="{FF2B5EF4-FFF2-40B4-BE49-F238E27FC236}">
                <a16:creationId xmlns:a16="http://schemas.microsoft.com/office/drawing/2014/main" id="{AE9E40FC-D5DF-3E9A-296A-A28F5B50243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978316" y="-26950"/>
            <a:ext cx="4213939" cy="4213939"/>
          </a:xfrm>
          <a:prstGeom prst="rect">
            <a:avLst/>
          </a:prstGeom>
        </p:spPr>
      </p:pic>
      <p:sp>
        <p:nvSpPr>
          <p:cNvPr id="6" name="Rectangle 5" descr="Lungs">
            <a:extLst>
              <a:ext uri="{FF2B5EF4-FFF2-40B4-BE49-F238E27FC236}">
                <a16:creationId xmlns:a16="http://schemas.microsoft.com/office/drawing/2014/main" id="{D5E38CB7-A31A-8256-06D1-F59103FC8C3C}"/>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3647184692"/>
      </p:ext>
    </p:extLst>
  </p:cSld>
  <p:clrMapOvr>
    <a:masterClrMapping/>
  </p:clrMapOvr>
  <p:transition>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5CCCC-A9F8-3E57-681C-4A8E2388761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7954FCC5-B735-458C-C69F-ADDB0616A5A5}"/>
              </a:ext>
            </a:extLst>
          </p:cNvPr>
          <p:cNvSpPr/>
          <p:nvPr/>
        </p:nvSpPr>
        <p:spPr>
          <a:xfrm>
            <a:off x="0" y="168549"/>
            <a:ext cx="3130721" cy="2777803"/>
          </a:xfrm>
          <a:custGeom>
            <a:avLst/>
            <a:gdLst/>
            <a:ahLst/>
            <a:cxnLst/>
            <a:rect l="l" t="t" r="r" b="b"/>
            <a:pathLst>
              <a:path w="4696081" h="4166704">
                <a:moveTo>
                  <a:pt x="0" y="0"/>
                </a:moveTo>
                <a:lnTo>
                  <a:pt x="4696081" y="0"/>
                </a:lnTo>
                <a:lnTo>
                  <a:pt x="4696081" y="4166705"/>
                </a:lnTo>
                <a:lnTo>
                  <a:pt x="0" y="4166705"/>
                </a:lnTo>
                <a:lnTo>
                  <a:pt x="0" y="0"/>
                </a:lnTo>
                <a:close/>
              </a:path>
            </a:pathLst>
          </a:custGeom>
          <a:blipFill>
            <a:blip>
              <a:extLst>
                <a:ext uri="{96DAC541-7B7A-43D3-8B79-37D633B846F1}">
                  <asvg:svgBlip xmlns:asvg="http://schemas.microsoft.com/office/drawing/2016/SVG/main" r:embed="rId2"/>
                </a:ext>
              </a:extLst>
            </a:blip>
            <a:stretch>
              <a:fillRect/>
            </a:stretch>
          </a:blipFill>
          <a:ln cap="sq">
            <a:noFill/>
            <a:prstDash val="solid"/>
            <a:miter/>
          </a:ln>
        </p:spPr>
        <p:txBody>
          <a:bodyPr/>
          <a:lstStyle/>
          <a:p>
            <a:endParaRPr lang="en-US" sz="1200" dirty="0"/>
          </a:p>
        </p:txBody>
      </p:sp>
      <p:sp>
        <p:nvSpPr>
          <p:cNvPr id="3" name="TextBox 3">
            <a:extLst>
              <a:ext uri="{FF2B5EF4-FFF2-40B4-BE49-F238E27FC236}">
                <a16:creationId xmlns:a16="http://schemas.microsoft.com/office/drawing/2014/main" id="{D3E6493C-90EB-697A-9542-D45FB4F7FA29}"/>
              </a:ext>
            </a:extLst>
          </p:cNvPr>
          <p:cNvSpPr txBox="1"/>
          <p:nvPr/>
        </p:nvSpPr>
        <p:spPr>
          <a:xfrm>
            <a:off x="2426729" y="716746"/>
            <a:ext cx="7338541" cy="5014193"/>
          </a:xfrm>
          <a:prstGeom prst="rect">
            <a:avLst/>
          </a:prstGeom>
        </p:spPr>
        <p:txBody>
          <a:bodyPr lIns="0" tIns="0" rIns="0" bIns="0" rtlCol="0" anchor="t">
            <a:spAutoFit/>
          </a:bodyPr>
          <a:lstStyle/>
          <a:p>
            <a:pPr algn="ctr">
              <a:lnSpc>
                <a:spcPts val="2279"/>
              </a:lnSpc>
            </a:pPr>
            <a:r>
              <a:rPr lang="en-US" sz="2000" dirty="0">
                <a:latin typeface="Calibri" panose="020F0502020204030204" pitchFamily="34" charset="0"/>
                <a:cs typeface="Calibri" panose="020F0502020204030204" pitchFamily="34" charset="0"/>
              </a:rPr>
              <a:t>The key is to pay attention to whether you are tensing your body or restricting your breathing by force and control. </a:t>
            </a:r>
          </a:p>
          <a:p>
            <a:pPr algn="ctr">
              <a:lnSpc>
                <a:spcPts val="2279"/>
              </a:lnSpc>
            </a:pPr>
            <a:endParaRPr lang="en-US" sz="2000" dirty="0">
              <a:latin typeface="Calibri" panose="020F0502020204030204" pitchFamily="34" charset="0"/>
              <a:cs typeface="Calibri" panose="020F0502020204030204" pitchFamily="34" charset="0"/>
            </a:endParaRPr>
          </a:p>
          <a:p>
            <a:pPr algn="ctr">
              <a:lnSpc>
                <a:spcPts val="2279"/>
              </a:lnSpc>
            </a:pPr>
            <a:r>
              <a:rPr lang="en-US" sz="2000" dirty="0">
                <a:latin typeface="Calibri" panose="020F0502020204030204" pitchFamily="34" charset="0"/>
                <a:cs typeface="Calibri" panose="020F0502020204030204" pitchFamily="34" charset="0"/>
              </a:rPr>
              <a:t>If so, first focus on bringing a feeling of </a:t>
            </a:r>
            <a:r>
              <a:rPr lang="en-US" sz="2000" u="sng" dirty="0">
                <a:latin typeface="Calibri" panose="020F0502020204030204" pitchFamily="34" charset="0"/>
                <a:cs typeface="Calibri" panose="020F0502020204030204" pitchFamily="34" charset="0"/>
              </a:rPr>
              <a:t>relaxation</a:t>
            </a:r>
            <a:r>
              <a:rPr lang="en-US" sz="2000" dirty="0">
                <a:latin typeface="Calibri" panose="020F0502020204030204" pitchFamily="34" charset="0"/>
                <a:cs typeface="Calibri" panose="020F0502020204030204" pitchFamily="34" charset="0"/>
              </a:rPr>
              <a:t> to your body, then gently and gradually allow your breathing to become quieter and calmer until you feel tolerable air hunger. </a:t>
            </a:r>
          </a:p>
          <a:p>
            <a:pPr algn="ctr">
              <a:lnSpc>
                <a:spcPts val="2279"/>
              </a:lnSpc>
            </a:pPr>
            <a:endParaRPr lang="en-US" sz="2000" dirty="0">
              <a:latin typeface="Calibri" panose="020F0502020204030204" pitchFamily="34" charset="0"/>
              <a:cs typeface="Calibri" panose="020F0502020204030204" pitchFamily="34" charset="0"/>
            </a:endParaRPr>
          </a:p>
          <a:p>
            <a:pPr algn="ctr">
              <a:lnSpc>
                <a:spcPts val="2279"/>
              </a:lnSpc>
            </a:pPr>
            <a:endParaRPr lang="en-US" sz="2000" dirty="0">
              <a:latin typeface="Calibri" panose="020F0502020204030204" pitchFamily="34" charset="0"/>
              <a:cs typeface="Calibri" panose="020F0502020204030204" pitchFamily="34" charset="0"/>
            </a:endParaRPr>
          </a:p>
          <a:p>
            <a:pPr algn="ctr">
              <a:lnSpc>
                <a:spcPts val="2279"/>
              </a:lnSpc>
            </a:pPr>
            <a:r>
              <a:rPr lang="en-US" sz="2000" u="sng" dirty="0">
                <a:latin typeface="Calibri" panose="020F0502020204030204" pitchFamily="34" charset="0"/>
                <a:cs typeface="Calibri" panose="020F0502020204030204" pitchFamily="34" charset="0"/>
              </a:rPr>
              <a:t>Interoceptive Anxiety</a:t>
            </a:r>
            <a:r>
              <a:rPr lang="en-US" sz="2000" dirty="0">
                <a:latin typeface="Calibri" panose="020F0502020204030204" pitchFamily="34" charset="0"/>
                <a:cs typeface="Calibri" panose="020F0502020204030204" pitchFamily="34" charset="0"/>
              </a:rPr>
              <a:t>: </a:t>
            </a:r>
          </a:p>
          <a:p>
            <a:pPr algn="ctr">
              <a:lnSpc>
                <a:spcPts val="2279"/>
              </a:lnSpc>
            </a:pPr>
            <a:endParaRPr lang="en-US" sz="2000" dirty="0">
              <a:latin typeface="Calibri" panose="020F0502020204030204" pitchFamily="34" charset="0"/>
              <a:cs typeface="Calibri" panose="020F0502020204030204" pitchFamily="34" charset="0"/>
            </a:endParaRPr>
          </a:p>
          <a:p>
            <a:pPr algn="ctr">
              <a:lnSpc>
                <a:spcPts val="2279"/>
              </a:lnSpc>
            </a:pPr>
            <a:r>
              <a:rPr lang="en-US" sz="2000" dirty="0">
                <a:latin typeface="Calibri" panose="020F0502020204030204" pitchFamily="34" charset="0"/>
                <a:cs typeface="Calibri" panose="020F0502020204030204" pitchFamily="34" charset="0"/>
              </a:rPr>
              <a:t>Most people slow their breathing when they pay attention to it.  </a:t>
            </a:r>
          </a:p>
          <a:p>
            <a:pPr algn="ctr">
              <a:lnSpc>
                <a:spcPts val="2279"/>
              </a:lnSpc>
            </a:pPr>
            <a:endParaRPr lang="en-US" sz="2000" dirty="0">
              <a:latin typeface="Calibri" panose="020F0502020204030204" pitchFamily="34" charset="0"/>
              <a:cs typeface="Calibri" panose="020F0502020204030204" pitchFamily="34" charset="0"/>
            </a:endParaRPr>
          </a:p>
          <a:p>
            <a:pPr algn="ctr">
              <a:lnSpc>
                <a:spcPts val="2279"/>
              </a:lnSpc>
            </a:pPr>
            <a:r>
              <a:rPr lang="en-US" sz="2000" dirty="0">
                <a:latin typeface="Calibri" panose="020F0502020204030204" pitchFamily="34" charset="0"/>
                <a:cs typeface="Calibri" panose="020F0502020204030204" pitchFamily="34" charset="0"/>
              </a:rPr>
              <a:t>However, some people find it uncomfortable to observe their breathing or other sensations and the attention causes breathing rates to increase and become erratic. If you find this happening, concentrate on practicing Many Small Breath Holds, listening to music, or using meditation and visual aids for relaxation.</a:t>
            </a:r>
          </a:p>
        </p:txBody>
      </p:sp>
      <p:sp>
        <p:nvSpPr>
          <p:cNvPr id="4" name="Freeform 4">
            <a:extLst>
              <a:ext uri="{FF2B5EF4-FFF2-40B4-BE49-F238E27FC236}">
                <a16:creationId xmlns:a16="http://schemas.microsoft.com/office/drawing/2014/main" id="{E1969C68-9FDE-086B-AB32-F44213B6105C}"/>
              </a:ext>
            </a:extLst>
          </p:cNvPr>
          <p:cNvSpPr/>
          <p:nvPr/>
        </p:nvSpPr>
        <p:spPr>
          <a:xfrm>
            <a:off x="10127222" y="3774003"/>
            <a:ext cx="996133" cy="1747601"/>
          </a:xfrm>
          <a:custGeom>
            <a:avLst/>
            <a:gdLst/>
            <a:ahLst/>
            <a:cxnLst/>
            <a:rect l="l" t="t" r="r" b="b"/>
            <a:pathLst>
              <a:path w="1494199" h="2621402">
                <a:moveTo>
                  <a:pt x="0" y="0"/>
                </a:moveTo>
                <a:lnTo>
                  <a:pt x="1494199" y="0"/>
                </a:lnTo>
                <a:lnTo>
                  <a:pt x="1494199" y="2621401"/>
                </a:lnTo>
                <a:lnTo>
                  <a:pt x="0" y="2621401"/>
                </a:lnTo>
                <a:lnTo>
                  <a:pt x="0" y="0"/>
                </a:lnTo>
                <a:close/>
              </a:path>
            </a:pathLst>
          </a:custGeom>
          <a:blipFill>
            <a:blip r:embed="rId3"/>
            <a:stretch>
              <a:fillRect/>
            </a:stretch>
          </a:blipFill>
        </p:spPr>
        <p:txBody>
          <a:bodyPr/>
          <a:lstStyle/>
          <a:p>
            <a:endParaRPr lang="en-US" sz="1200" dirty="0"/>
          </a:p>
        </p:txBody>
      </p:sp>
      <p:sp>
        <p:nvSpPr>
          <p:cNvPr id="5" name="TextBox 5">
            <a:extLst>
              <a:ext uri="{FF2B5EF4-FFF2-40B4-BE49-F238E27FC236}">
                <a16:creationId xmlns:a16="http://schemas.microsoft.com/office/drawing/2014/main" id="{9A048BF8-EEE1-BFDD-CA36-4CD1276C3729}"/>
              </a:ext>
            </a:extLst>
          </p:cNvPr>
          <p:cNvSpPr txBox="1"/>
          <p:nvPr/>
        </p:nvSpPr>
        <p:spPr>
          <a:xfrm>
            <a:off x="-114422" y="6509081"/>
            <a:ext cx="4216747" cy="180370"/>
          </a:xfrm>
          <a:prstGeom prst="rect">
            <a:avLst/>
          </a:prstGeom>
        </p:spPr>
        <p:txBody>
          <a:bodyPr lIns="0" tIns="0" rIns="0" bIns="0" rtlCol="0" anchor="t">
            <a:spAutoFit/>
          </a:bodyPr>
          <a:lstStyle/>
          <a:p>
            <a:pPr algn="ctr">
              <a:lnSpc>
                <a:spcPts val="1493"/>
              </a:lnSpc>
            </a:pPr>
            <a:r>
              <a:rPr lang="en-US" sz="1067" dirty="0">
                <a:solidFill>
                  <a:srgbClr val="FFFFFF"/>
                </a:solidFill>
                <a:latin typeface="Rasputin"/>
              </a:rPr>
              <a:t>© Dr. Stephen Gangemi – Systems Health Care</a:t>
            </a:r>
          </a:p>
        </p:txBody>
      </p:sp>
    </p:spTree>
    <p:extLst>
      <p:ext uri="{BB962C8B-B14F-4D97-AF65-F5344CB8AC3E}">
        <p14:creationId xmlns:p14="http://schemas.microsoft.com/office/powerpoint/2010/main" val="1758311495"/>
      </p:ext>
    </p:extLst>
  </p:cSld>
  <p:clrMapOvr>
    <a:masterClrMapping/>
  </p:clrMapOvr>
  <p:transition>
    <p:wip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p:txBody>
          <a:bodyPr/>
          <a:lstStyle/>
          <a:p>
            <a:r>
              <a:rPr lang="en-US" dirty="0"/>
              <a:t>CO</a:t>
            </a:r>
            <a:r>
              <a:rPr lang="en-US" baseline="-25000" dirty="0"/>
              <a:t>2</a:t>
            </a:r>
            <a:r>
              <a:rPr lang="en-US" dirty="0"/>
              <a:t> – Way More Important Than You Think</a:t>
            </a:r>
            <a:br>
              <a:rPr lang="en-US" dirty="0"/>
            </a:br>
            <a:endParaRPr lang="en-US" dirty="0"/>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a:xfrm>
            <a:off x="1534696" y="1691591"/>
            <a:ext cx="9520158" cy="4361889"/>
          </a:xfrm>
        </p:spPr>
        <p:txBody>
          <a:bodyPr>
            <a:normAutofit/>
          </a:bodyPr>
          <a:lstStyle/>
          <a:p>
            <a:r>
              <a:rPr lang="en-US" sz="2400" dirty="0"/>
              <a:t>Decrease your CO</a:t>
            </a:r>
            <a:r>
              <a:rPr lang="en-US" sz="2400" baseline="-25000" dirty="0"/>
              <a:t>2</a:t>
            </a:r>
            <a:r>
              <a:rPr lang="en-US" sz="2400" dirty="0"/>
              <a:t> sensitivity! (Improve your tolerance)</a:t>
            </a:r>
          </a:p>
          <a:p>
            <a:r>
              <a:rPr lang="en-US" sz="2400" dirty="0"/>
              <a:t>Not just a waste gas</a:t>
            </a:r>
          </a:p>
          <a:p>
            <a:r>
              <a:rPr lang="en-US" sz="2400" dirty="0"/>
              <a:t>NH3 detoxification via the urea cycle</a:t>
            </a:r>
          </a:p>
          <a:p>
            <a:r>
              <a:rPr lang="en-US" sz="2400" dirty="0"/>
              <a:t>Decreases anxiety by increasing GABA levels (CO</a:t>
            </a:r>
            <a:r>
              <a:rPr lang="en-US" sz="2400" baseline="-25000" dirty="0"/>
              <a:t>2</a:t>
            </a:r>
            <a:r>
              <a:rPr lang="en-US" sz="2400" dirty="0"/>
              <a:t> generated from CAC)</a:t>
            </a:r>
          </a:p>
          <a:p>
            <a:r>
              <a:rPr lang="en-US" sz="2400" dirty="0"/>
              <a:t>Decreases blood pH and dilates blood vessels</a:t>
            </a:r>
          </a:p>
          <a:p>
            <a:r>
              <a:rPr lang="en-US" sz="2400" dirty="0"/>
              <a:t>Oxygen bound to hemoglobin is released in the presence of CO</a:t>
            </a:r>
            <a:r>
              <a:rPr lang="en-US" sz="2400" baseline="-25000" dirty="0"/>
              <a:t>2</a:t>
            </a:r>
            <a:r>
              <a:rPr lang="en-US" sz="2400" dirty="0"/>
              <a:t> </a:t>
            </a:r>
          </a:p>
          <a:p>
            <a:pPr lvl="1"/>
            <a:r>
              <a:rPr lang="en-US" sz="2000" dirty="0"/>
              <a:t>Pulse oximeter 97-99% (not 100%!)</a:t>
            </a:r>
          </a:p>
          <a:p>
            <a:r>
              <a:rPr lang="en-US" sz="2400" dirty="0"/>
              <a:t>Masks – nasal breathing and CO</a:t>
            </a:r>
            <a:r>
              <a:rPr lang="en-US" sz="2400" baseline="-25000" dirty="0"/>
              <a:t>2</a:t>
            </a:r>
            <a:r>
              <a:rPr lang="en-US" sz="2400" dirty="0"/>
              <a:t> tolerance</a:t>
            </a:r>
          </a:p>
        </p:txBody>
      </p:sp>
      <p:sp>
        <p:nvSpPr>
          <p:cNvPr id="4" name="TextBox 3">
            <a:extLst>
              <a:ext uri="{FF2B5EF4-FFF2-40B4-BE49-F238E27FC236}">
                <a16:creationId xmlns:a16="http://schemas.microsoft.com/office/drawing/2014/main" id="{B054F587-B5EE-D83A-06EC-499D24C34B96}"/>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5" name="Rectangle 4" descr="Lungs">
            <a:extLst>
              <a:ext uri="{FF2B5EF4-FFF2-40B4-BE49-F238E27FC236}">
                <a16:creationId xmlns:a16="http://schemas.microsoft.com/office/drawing/2014/main" id="{11CC7AB3-862B-BCA4-F5E2-F10D770E501E}"/>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4130651958"/>
      </p:ext>
    </p:extLst>
  </p:cSld>
  <p:clrMapOvr>
    <a:masterClrMapping/>
  </p:clrMapOvr>
  <p:transition>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a:xfrm>
            <a:off x="1534696" y="804519"/>
            <a:ext cx="9520158" cy="1049235"/>
          </a:xfrm>
        </p:spPr>
        <p:txBody>
          <a:bodyPr>
            <a:normAutofit/>
          </a:bodyPr>
          <a:lstStyle/>
          <a:p>
            <a:r>
              <a:rPr lang="en-US" dirty="0"/>
              <a:t>CO</a:t>
            </a:r>
            <a:r>
              <a:rPr lang="en-US" baseline="-25000" dirty="0"/>
              <a:t>2</a:t>
            </a:r>
            <a:r>
              <a:rPr lang="en-US" dirty="0"/>
              <a:t> &amp; The Bohr Effect</a:t>
            </a:r>
            <a:br>
              <a:rPr lang="en-US" dirty="0"/>
            </a:br>
            <a:endParaRPr lang="en-US" dirty="0"/>
          </a:p>
        </p:txBody>
      </p:sp>
      <p:pic>
        <p:nvPicPr>
          <p:cNvPr id="8" name="Picture 7" descr="A picture containing drawing&#10;&#10;Description automatically generated">
            <a:extLst>
              <a:ext uri="{FF2B5EF4-FFF2-40B4-BE49-F238E27FC236}">
                <a16:creationId xmlns:a16="http://schemas.microsoft.com/office/drawing/2014/main" id="{5ABE81E2-772E-E84F-B214-DA362B98A3B0}"/>
              </a:ext>
            </a:extLst>
          </p:cNvPr>
          <p:cNvPicPr>
            <a:picLocks noChangeAspect="1"/>
          </p:cNvPicPr>
          <p:nvPr/>
        </p:nvPicPr>
        <p:blipFill rotWithShape="1">
          <a:blip r:embed="rId2"/>
          <a:srcRect r="82114"/>
          <a:stretch/>
        </p:blipFill>
        <p:spPr>
          <a:xfrm>
            <a:off x="1534695" y="2554429"/>
            <a:ext cx="2933124" cy="2541846"/>
          </a:xfrm>
          <a:prstGeom prst="rect">
            <a:avLst/>
          </a:prstGeom>
        </p:spPr>
      </p:pic>
      <p:sp>
        <p:nvSpPr>
          <p:cNvPr id="12" name="Content Placeholder 2">
            <a:extLst>
              <a:ext uri="{FF2B5EF4-FFF2-40B4-BE49-F238E27FC236}">
                <a16:creationId xmlns:a16="http://schemas.microsoft.com/office/drawing/2014/main" id="{1F9862F2-611B-F740-AB69-D43642E4F6BA}"/>
              </a:ext>
            </a:extLst>
          </p:cNvPr>
          <p:cNvSpPr>
            <a:spLocks noGrp="1"/>
          </p:cNvSpPr>
          <p:nvPr>
            <p:ph idx="1"/>
          </p:nvPr>
        </p:nvSpPr>
        <p:spPr>
          <a:xfrm>
            <a:off x="4752835" y="1691591"/>
            <a:ext cx="7025964" cy="4361890"/>
          </a:xfrm>
        </p:spPr>
        <p:txBody>
          <a:bodyPr>
            <a:normAutofit lnSpcReduction="10000"/>
          </a:bodyPr>
          <a:lstStyle/>
          <a:p>
            <a:pPr>
              <a:lnSpc>
                <a:spcPct val="110000"/>
              </a:lnSpc>
            </a:pPr>
            <a:r>
              <a:rPr lang="en-US" dirty="0"/>
              <a:t>The Bohr Effect is the chemical relationship between CO</a:t>
            </a:r>
            <a:r>
              <a:rPr lang="en-US" baseline="-25000" dirty="0"/>
              <a:t>2</a:t>
            </a:r>
            <a:r>
              <a:rPr lang="en-US" dirty="0"/>
              <a:t> and O</a:t>
            </a:r>
            <a:r>
              <a:rPr lang="en-US" baseline="-25000" dirty="0"/>
              <a:t>2</a:t>
            </a:r>
            <a:r>
              <a:rPr lang="en-US" dirty="0"/>
              <a:t>. Increased CO</a:t>
            </a:r>
            <a:r>
              <a:rPr lang="en-US" baseline="-25000" dirty="0"/>
              <a:t>2</a:t>
            </a:r>
            <a:r>
              <a:rPr lang="en-US" dirty="0"/>
              <a:t> leads to an increased release of O</a:t>
            </a:r>
            <a:r>
              <a:rPr lang="en-US" baseline="-25000" dirty="0"/>
              <a:t>2</a:t>
            </a:r>
            <a:r>
              <a:rPr lang="en-US" dirty="0"/>
              <a:t> by hemoglobin.</a:t>
            </a:r>
          </a:p>
          <a:p>
            <a:pPr>
              <a:lnSpc>
                <a:spcPct val="110000"/>
              </a:lnSpc>
            </a:pPr>
            <a:r>
              <a:rPr lang="en-US" dirty="0"/>
              <a:t>Excessive breathing results in exhaling too much CO</a:t>
            </a:r>
            <a:r>
              <a:rPr lang="en-US" baseline="-25000" dirty="0"/>
              <a:t>2</a:t>
            </a:r>
            <a:r>
              <a:rPr lang="en-US" dirty="0"/>
              <a:t>.</a:t>
            </a:r>
          </a:p>
          <a:p>
            <a:pPr>
              <a:lnSpc>
                <a:spcPct val="110000"/>
              </a:lnSpc>
            </a:pPr>
            <a:r>
              <a:rPr lang="en-US" dirty="0"/>
              <a:t>When we offload too much CO</a:t>
            </a:r>
            <a:r>
              <a:rPr lang="en-US" baseline="-25000" dirty="0"/>
              <a:t>2</a:t>
            </a:r>
            <a:r>
              <a:rPr lang="en-US" dirty="0"/>
              <a:t> and decrease this concentration of CO</a:t>
            </a:r>
            <a:r>
              <a:rPr lang="en-US" baseline="-25000" dirty="0"/>
              <a:t>2</a:t>
            </a:r>
            <a:r>
              <a:rPr lang="en-US" dirty="0"/>
              <a:t> then we decrease the delivery of O</a:t>
            </a:r>
            <a:r>
              <a:rPr lang="en-US" baseline="-25000" dirty="0"/>
              <a:t>2</a:t>
            </a:r>
            <a:r>
              <a:rPr lang="en-US" dirty="0"/>
              <a:t> to our cells. </a:t>
            </a:r>
          </a:p>
          <a:p>
            <a:pPr>
              <a:lnSpc>
                <a:spcPct val="110000"/>
              </a:lnSpc>
            </a:pPr>
            <a:r>
              <a:rPr lang="en-US" dirty="0"/>
              <a:t>This then results in over-breathing, increasing the rate of breath to get more air in. </a:t>
            </a:r>
          </a:p>
          <a:p>
            <a:pPr>
              <a:lnSpc>
                <a:spcPct val="110000"/>
              </a:lnSpc>
            </a:pPr>
            <a:r>
              <a:rPr lang="en-US" dirty="0"/>
              <a:t>…and that results in exhaling excessive amounts of CO</a:t>
            </a:r>
            <a:r>
              <a:rPr lang="en-US" baseline="-25000" dirty="0"/>
              <a:t>2</a:t>
            </a:r>
            <a:r>
              <a:rPr lang="en-US" dirty="0"/>
              <a:t>.</a:t>
            </a:r>
          </a:p>
          <a:p>
            <a:pPr>
              <a:lnSpc>
                <a:spcPct val="110000"/>
              </a:lnSpc>
            </a:pPr>
            <a:r>
              <a:rPr lang="en-US" b="1" dirty="0"/>
              <a:t>So, breathe less to release more O</a:t>
            </a:r>
            <a:r>
              <a:rPr lang="en-US" b="1" baseline="-25000" dirty="0"/>
              <a:t>2</a:t>
            </a:r>
            <a:r>
              <a:rPr lang="en-US" b="1" dirty="0"/>
              <a:t>.</a:t>
            </a:r>
          </a:p>
        </p:txBody>
      </p:sp>
      <p:sp>
        <p:nvSpPr>
          <p:cNvPr id="3" name="TextBox 2">
            <a:extLst>
              <a:ext uri="{FF2B5EF4-FFF2-40B4-BE49-F238E27FC236}">
                <a16:creationId xmlns:a16="http://schemas.microsoft.com/office/drawing/2014/main" id="{59C4C67C-9CB6-47F1-80B2-B8B8050F47DD}"/>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5" name="Picture 2" descr="Chloride shift occurs in response to .">
            <a:extLst>
              <a:ext uri="{FF2B5EF4-FFF2-40B4-BE49-F238E27FC236}">
                <a16:creationId xmlns:a16="http://schemas.microsoft.com/office/drawing/2014/main" id="{DC799DA2-665B-B34C-3E74-9917B255F12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77057" y="2453879"/>
            <a:ext cx="4333270" cy="2742946"/>
          </a:xfrm>
          <a:prstGeom prst="rect">
            <a:avLst/>
          </a:prstGeom>
          <a:noFill/>
          <a:ln w="28575">
            <a:solidFill>
              <a:schemeClr val="accent2"/>
            </a:solidFill>
          </a:ln>
          <a:extLst>
            <a:ext uri="{909E8E84-426E-40DD-AFC4-6F175D3DCCD1}">
              <a14:hiddenFill xmlns:a14="http://schemas.microsoft.com/office/drawing/2010/main">
                <a:solidFill>
                  <a:srgbClr val="FFFFFF"/>
                </a:solidFill>
              </a14:hiddenFill>
            </a:ext>
          </a:extLst>
        </p:spPr>
      </p:pic>
      <p:sp>
        <p:nvSpPr>
          <p:cNvPr id="4" name="Rectangle 3" descr="Lungs">
            <a:extLst>
              <a:ext uri="{FF2B5EF4-FFF2-40B4-BE49-F238E27FC236}">
                <a16:creationId xmlns:a16="http://schemas.microsoft.com/office/drawing/2014/main" id="{772D0C0A-B1BD-28B8-2DB0-E80BB7A6A824}"/>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101108615"/>
      </p:ext>
    </p:extLst>
  </p:cSld>
  <p:clrMapOvr>
    <a:masterClrMapping/>
  </p:clrMapOvr>
  <p:transition>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p:txBody>
          <a:bodyPr>
            <a:normAutofit/>
          </a:bodyPr>
          <a:lstStyle/>
          <a:p>
            <a:r>
              <a:rPr lang="en-US" dirty="0">
                <a:cs typeface="Calibri" panose="020F0502020204030204" pitchFamily="34" charset="0"/>
              </a:rPr>
              <a:t>Nitric Oxide (NO)</a:t>
            </a:r>
            <a:br>
              <a:rPr lang="en-US" b="1" dirty="0">
                <a:latin typeface="Calibri" panose="020F0502020204030204" pitchFamily="34" charset="0"/>
                <a:cs typeface="Calibri" panose="020F0502020204030204" pitchFamily="34" charset="0"/>
              </a:rPr>
            </a:br>
            <a:endParaRPr lang="en-US"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p:txBody>
          <a:bodyPr>
            <a:normAutofit/>
          </a:bodyPr>
          <a:lstStyle/>
          <a:p>
            <a:r>
              <a:rPr lang="en-US" sz="2400" dirty="0">
                <a:solidFill>
                  <a:srgbClr val="1A1A1A"/>
                </a:solidFill>
                <a:cs typeface="Calibri"/>
              </a:rPr>
              <a:t>M</a:t>
            </a:r>
            <a:r>
              <a:rPr lang="en-US" sz="2400" b="0" i="0" u="none" strike="noStrike" dirty="0">
                <a:solidFill>
                  <a:srgbClr val="1A1A1A"/>
                </a:solidFill>
                <a:effectLst/>
                <a:cs typeface="Calibri"/>
              </a:rPr>
              <a:t>ediates a variety of biological functions</a:t>
            </a:r>
            <a:r>
              <a:rPr lang="en-US" sz="2400" dirty="0">
                <a:solidFill>
                  <a:srgbClr val="1A1A1A"/>
                </a:solidFill>
                <a:cs typeface="Calibri"/>
              </a:rPr>
              <a:t> such as</a:t>
            </a:r>
            <a:r>
              <a:rPr lang="en-US" sz="2400" b="0" i="0" u="none" strike="noStrike" dirty="0">
                <a:solidFill>
                  <a:srgbClr val="1A1A1A"/>
                </a:solidFill>
                <a:effectLst/>
                <a:cs typeface="Calibri"/>
              </a:rPr>
              <a:t> vascular relaxation, platelet aggregation, neurotransmission, and immune </a:t>
            </a:r>
            <a:r>
              <a:rPr lang="en-US" sz="2400" dirty="0">
                <a:solidFill>
                  <a:srgbClr val="1A1A1A"/>
                </a:solidFill>
                <a:cs typeface="Calibri"/>
              </a:rPr>
              <a:t>regulation</a:t>
            </a:r>
            <a:endParaRPr lang="en-US" sz="2400" b="0" i="0" u="none" strike="noStrike" dirty="0">
              <a:solidFill>
                <a:srgbClr val="1A1A1A"/>
              </a:solidFill>
              <a:effectLst/>
              <a:cs typeface="Calibri" panose="020F0502020204030204" pitchFamily="34" charset="0"/>
            </a:endParaRPr>
          </a:p>
          <a:p>
            <a:r>
              <a:rPr lang="en-US" sz="2400" b="0" i="0" u="none" strike="noStrike" dirty="0">
                <a:solidFill>
                  <a:srgbClr val="333333"/>
                </a:solidFill>
                <a:effectLst/>
                <a:cs typeface="Calibri"/>
              </a:rPr>
              <a:t>Produced by almost every cell type in the body</a:t>
            </a:r>
          </a:p>
          <a:p>
            <a:r>
              <a:rPr lang="en-US" sz="2400" dirty="0">
                <a:solidFill>
                  <a:srgbClr val="333333"/>
                </a:solidFill>
                <a:cs typeface="Calibri"/>
              </a:rPr>
              <a:t>P</a:t>
            </a:r>
            <a:r>
              <a:rPr lang="en-US" sz="2400" b="0" i="0" u="none" strike="noStrike" dirty="0">
                <a:solidFill>
                  <a:srgbClr val="333333"/>
                </a:solidFill>
                <a:effectLst/>
                <a:cs typeface="Calibri"/>
              </a:rPr>
              <a:t>roduced in high amounts from macrophages</a:t>
            </a:r>
          </a:p>
          <a:p>
            <a:r>
              <a:rPr lang="en-US" sz="2400" b="0" i="0" u="none" strike="noStrike" dirty="0">
                <a:solidFill>
                  <a:srgbClr val="333333"/>
                </a:solidFill>
                <a:effectLst/>
                <a:cs typeface="Calibri"/>
              </a:rPr>
              <a:t>Modulates T-</a:t>
            </a:r>
            <a:r>
              <a:rPr lang="en-US" sz="2400" dirty="0">
                <a:solidFill>
                  <a:srgbClr val="333333"/>
                </a:solidFill>
                <a:cs typeface="Calibri"/>
              </a:rPr>
              <a:t>cell mediated</a:t>
            </a:r>
            <a:r>
              <a:rPr lang="en-US" sz="2400" b="0" i="0" u="none" strike="noStrike" dirty="0">
                <a:solidFill>
                  <a:srgbClr val="333333"/>
                </a:solidFill>
                <a:effectLst/>
                <a:cs typeface="Calibri"/>
              </a:rPr>
              <a:t> immune response</a:t>
            </a:r>
          </a:p>
          <a:p>
            <a:endParaRPr lang="en-US" dirty="0"/>
          </a:p>
          <a:p>
            <a:pPr marL="0" indent="0">
              <a:buNone/>
            </a:pPr>
            <a:endParaRPr lang="en-US" b="0" i="0" u="none" strike="noStrike" dirty="0">
              <a:solidFill>
                <a:srgbClr val="1A1A1A"/>
              </a:solidFill>
              <a:effectLst/>
              <a:latin typeface="Calibri" panose="020F0502020204030204" pitchFamily="34" charset="0"/>
              <a:cs typeface="Calibri" panose="020F0502020204030204" pitchFamily="34" charset="0"/>
            </a:endParaRPr>
          </a:p>
          <a:p>
            <a:endParaRPr lang="en-US" dirty="0">
              <a:latin typeface="Calibri" panose="020F0502020204030204" pitchFamily="34" charset="0"/>
              <a:cs typeface="Calibri" panose="020F0502020204030204" pitchFamily="34" charset="0"/>
            </a:endParaRPr>
          </a:p>
          <a:p>
            <a:endParaRPr lang="en-US" dirty="0"/>
          </a:p>
        </p:txBody>
      </p:sp>
      <p:sp>
        <p:nvSpPr>
          <p:cNvPr id="5" name="TextBox 4">
            <a:extLst>
              <a:ext uri="{FF2B5EF4-FFF2-40B4-BE49-F238E27FC236}">
                <a16:creationId xmlns:a16="http://schemas.microsoft.com/office/drawing/2014/main" id="{27754550-AA41-7A52-7D39-E520658780BF}"/>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grpSp>
        <p:nvGrpSpPr>
          <p:cNvPr id="10" name="Group 9">
            <a:extLst>
              <a:ext uri="{FF2B5EF4-FFF2-40B4-BE49-F238E27FC236}">
                <a16:creationId xmlns:a16="http://schemas.microsoft.com/office/drawing/2014/main" id="{606A251A-FC9B-4534-BBDB-F65A5E901F38}"/>
              </a:ext>
            </a:extLst>
          </p:cNvPr>
          <p:cNvGrpSpPr/>
          <p:nvPr/>
        </p:nvGrpSpPr>
        <p:grpSpPr>
          <a:xfrm rot="658448">
            <a:off x="9014441" y="3989348"/>
            <a:ext cx="1979111" cy="834148"/>
            <a:chOff x="9129713" y="3500526"/>
            <a:chExt cx="1569166" cy="594892"/>
          </a:xfrm>
          <a:solidFill>
            <a:srgbClr val="FFDFE0"/>
          </a:solidFill>
        </p:grpSpPr>
        <p:sp>
          <p:nvSpPr>
            <p:cNvPr id="11" name="Rectangle 19">
              <a:extLst>
                <a:ext uri="{FF2B5EF4-FFF2-40B4-BE49-F238E27FC236}">
                  <a16:creationId xmlns:a16="http://schemas.microsoft.com/office/drawing/2014/main" id="{A26276D2-3AFA-446C-14CF-DF82DAC684FA}"/>
                </a:ext>
              </a:extLst>
            </p:cNvPr>
            <p:cNvSpPr/>
            <p:nvPr/>
          </p:nvSpPr>
          <p:spPr>
            <a:xfrm>
              <a:off x="9298881" y="3515274"/>
              <a:ext cx="1399998" cy="580144"/>
            </a:xfrm>
            <a:custGeom>
              <a:avLst/>
              <a:gdLst>
                <a:gd name="connsiteX0" fmla="*/ 0 w 1228725"/>
                <a:gd name="connsiteY0" fmla="*/ 0 h 580144"/>
                <a:gd name="connsiteX1" fmla="*/ 1228725 w 1228725"/>
                <a:gd name="connsiteY1" fmla="*/ 0 h 580144"/>
                <a:gd name="connsiteX2" fmla="*/ 1228725 w 1228725"/>
                <a:gd name="connsiteY2" fmla="*/ 580144 h 580144"/>
                <a:gd name="connsiteX3" fmla="*/ 0 w 1228725"/>
                <a:gd name="connsiteY3" fmla="*/ 580144 h 580144"/>
                <a:gd name="connsiteX4" fmla="*/ 0 w 1228725"/>
                <a:gd name="connsiteY4" fmla="*/ 0 h 580144"/>
                <a:gd name="connsiteX0" fmla="*/ 0 w 1377427"/>
                <a:gd name="connsiteY0" fmla="*/ 0 h 580144"/>
                <a:gd name="connsiteX1" fmla="*/ 1228725 w 1377427"/>
                <a:gd name="connsiteY1" fmla="*/ 0 h 580144"/>
                <a:gd name="connsiteX2" fmla="*/ 1377420 w 1377427"/>
                <a:gd name="connsiteY2" fmla="*/ 298185 h 580144"/>
                <a:gd name="connsiteX3" fmla="*/ 1228725 w 1377427"/>
                <a:gd name="connsiteY3" fmla="*/ 580144 h 580144"/>
                <a:gd name="connsiteX4" fmla="*/ 0 w 1377427"/>
                <a:gd name="connsiteY4" fmla="*/ 580144 h 580144"/>
                <a:gd name="connsiteX5" fmla="*/ 0 w 1377427"/>
                <a:gd name="connsiteY5" fmla="*/ 0 h 580144"/>
                <a:gd name="connsiteX0" fmla="*/ 0 w 1377427"/>
                <a:gd name="connsiteY0" fmla="*/ 0 h 580144"/>
                <a:gd name="connsiteX1" fmla="*/ 1228725 w 1377427"/>
                <a:gd name="connsiteY1" fmla="*/ 0 h 580144"/>
                <a:gd name="connsiteX2" fmla="*/ 1377420 w 1377427"/>
                <a:gd name="connsiteY2" fmla="*/ 298185 h 580144"/>
                <a:gd name="connsiteX3" fmla="*/ 1228725 w 1377427"/>
                <a:gd name="connsiteY3" fmla="*/ 580144 h 580144"/>
                <a:gd name="connsiteX4" fmla="*/ 0 w 1377427"/>
                <a:gd name="connsiteY4" fmla="*/ 580144 h 580144"/>
                <a:gd name="connsiteX5" fmla="*/ 0 w 1377427"/>
                <a:gd name="connsiteY5" fmla="*/ 0 h 580144"/>
                <a:gd name="connsiteX0" fmla="*/ 0 w 1377420"/>
                <a:gd name="connsiteY0" fmla="*/ 0 h 580144"/>
                <a:gd name="connsiteX1" fmla="*/ 1228725 w 1377420"/>
                <a:gd name="connsiteY1" fmla="*/ 0 h 580144"/>
                <a:gd name="connsiteX2" fmla="*/ 1377420 w 1377420"/>
                <a:gd name="connsiteY2" fmla="*/ 298185 h 580144"/>
                <a:gd name="connsiteX3" fmla="*/ 1228725 w 1377420"/>
                <a:gd name="connsiteY3" fmla="*/ 580144 h 580144"/>
                <a:gd name="connsiteX4" fmla="*/ 0 w 1377420"/>
                <a:gd name="connsiteY4" fmla="*/ 580144 h 580144"/>
                <a:gd name="connsiteX5" fmla="*/ 0 w 1377420"/>
                <a:gd name="connsiteY5" fmla="*/ 0 h 580144"/>
                <a:gd name="connsiteX0" fmla="*/ 0 w 1377420"/>
                <a:gd name="connsiteY0" fmla="*/ 0 h 580144"/>
                <a:gd name="connsiteX1" fmla="*/ 1228725 w 1377420"/>
                <a:gd name="connsiteY1" fmla="*/ 0 h 580144"/>
                <a:gd name="connsiteX2" fmla="*/ 1377420 w 1377420"/>
                <a:gd name="connsiteY2" fmla="*/ 298185 h 580144"/>
                <a:gd name="connsiteX3" fmla="*/ 1228725 w 1377420"/>
                <a:gd name="connsiteY3" fmla="*/ 580144 h 580144"/>
                <a:gd name="connsiteX4" fmla="*/ 0 w 1377420"/>
                <a:gd name="connsiteY4" fmla="*/ 580144 h 580144"/>
                <a:gd name="connsiteX5" fmla="*/ 0 w 1377420"/>
                <a:gd name="connsiteY5" fmla="*/ 0 h 580144"/>
                <a:gd name="connsiteX0" fmla="*/ 0 w 1377420"/>
                <a:gd name="connsiteY0" fmla="*/ 0 h 580144"/>
                <a:gd name="connsiteX1" fmla="*/ 1228725 w 1377420"/>
                <a:gd name="connsiteY1" fmla="*/ 0 h 580144"/>
                <a:gd name="connsiteX2" fmla="*/ 1377420 w 1377420"/>
                <a:gd name="connsiteY2" fmla="*/ 298185 h 580144"/>
                <a:gd name="connsiteX3" fmla="*/ 1228725 w 1377420"/>
                <a:gd name="connsiteY3" fmla="*/ 580144 h 580144"/>
                <a:gd name="connsiteX4" fmla="*/ 0 w 1377420"/>
                <a:gd name="connsiteY4" fmla="*/ 580144 h 580144"/>
                <a:gd name="connsiteX5" fmla="*/ 0 w 1377420"/>
                <a:gd name="connsiteY5" fmla="*/ 0 h 580144"/>
                <a:gd name="connsiteX0" fmla="*/ 0 w 1399998"/>
                <a:gd name="connsiteY0" fmla="*/ 0 h 580144"/>
                <a:gd name="connsiteX1" fmla="*/ 1228725 w 1399998"/>
                <a:gd name="connsiteY1" fmla="*/ 0 h 580144"/>
                <a:gd name="connsiteX2" fmla="*/ 1399998 w 1399998"/>
                <a:gd name="connsiteY2" fmla="*/ 281252 h 580144"/>
                <a:gd name="connsiteX3" fmla="*/ 1228725 w 1399998"/>
                <a:gd name="connsiteY3" fmla="*/ 580144 h 580144"/>
                <a:gd name="connsiteX4" fmla="*/ 0 w 1399998"/>
                <a:gd name="connsiteY4" fmla="*/ 580144 h 580144"/>
                <a:gd name="connsiteX5" fmla="*/ 0 w 1399998"/>
                <a:gd name="connsiteY5" fmla="*/ 0 h 580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9998" h="580144">
                  <a:moveTo>
                    <a:pt x="0" y="0"/>
                  </a:moveTo>
                  <a:lnTo>
                    <a:pt x="1228725" y="0"/>
                  </a:lnTo>
                  <a:cubicBezTo>
                    <a:pt x="1323446" y="52358"/>
                    <a:pt x="1389944" y="36983"/>
                    <a:pt x="1399998" y="281252"/>
                  </a:cubicBezTo>
                  <a:cubicBezTo>
                    <a:pt x="1395588" y="488127"/>
                    <a:pt x="1317801" y="542602"/>
                    <a:pt x="1228725" y="580144"/>
                  </a:cubicBezTo>
                  <a:lnTo>
                    <a:pt x="0" y="580144"/>
                  </a:lnTo>
                  <a:lnTo>
                    <a:pt x="0" y="0"/>
                  </a:lnTo>
                  <a:close/>
                </a:path>
              </a:pathLst>
            </a:custGeom>
            <a:grp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 name="Oval 11">
              <a:extLst>
                <a:ext uri="{FF2B5EF4-FFF2-40B4-BE49-F238E27FC236}">
                  <a16:creationId xmlns:a16="http://schemas.microsoft.com/office/drawing/2014/main" id="{5B276D55-39A4-963A-90A9-79908A66EC78}"/>
                </a:ext>
              </a:extLst>
            </p:cNvPr>
            <p:cNvSpPr/>
            <p:nvPr/>
          </p:nvSpPr>
          <p:spPr>
            <a:xfrm>
              <a:off x="9129713" y="3500526"/>
              <a:ext cx="414337" cy="594346"/>
            </a:xfrm>
            <a:prstGeom prst="ellipse">
              <a:avLst/>
            </a:prstGeom>
            <a:grp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3" name="Group 12">
            <a:extLst>
              <a:ext uri="{FF2B5EF4-FFF2-40B4-BE49-F238E27FC236}">
                <a16:creationId xmlns:a16="http://schemas.microsoft.com/office/drawing/2014/main" id="{6674D8A8-89CF-187F-ADA7-F52C5CDF642A}"/>
              </a:ext>
            </a:extLst>
          </p:cNvPr>
          <p:cNvGrpSpPr/>
          <p:nvPr/>
        </p:nvGrpSpPr>
        <p:grpSpPr>
          <a:xfrm rot="17795629">
            <a:off x="9564964" y="4136775"/>
            <a:ext cx="617824" cy="520582"/>
            <a:chOff x="6714309" y="698618"/>
            <a:chExt cx="617824" cy="520582"/>
          </a:xfrm>
        </p:grpSpPr>
        <p:sp>
          <p:nvSpPr>
            <p:cNvPr id="14" name="Oval 13">
              <a:extLst>
                <a:ext uri="{FF2B5EF4-FFF2-40B4-BE49-F238E27FC236}">
                  <a16:creationId xmlns:a16="http://schemas.microsoft.com/office/drawing/2014/main" id="{768FC903-9C2A-3A9E-B1A0-A28DB4CD4875}"/>
                </a:ext>
              </a:extLst>
            </p:cNvPr>
            <p:cNvSpPr/>
            <p:nvPr/>
          </p:nvSpPr>
          <p:spPr>
            <a:xfrm>
              <a:off x="6714309" y="740229"/>
              <a:ext cx="617824" cy="478971"/>
            </a:xfrm>
            <a:prstGeom prst="ellipse">
              <a:avLst/>
            </a:prstGeom>
            <a:solidFill>
              <a:srgbClr val="FF5537"/>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 name="Arc 14">
              <a:extLst>
                <a:ext uri="{FF2B5EF4-FFF2-40B4-BE49-F238E27FC236}">
                  <a16:creationId xmlns:a16="http://schemas.microsoft.com/office/drawing/2014/main" id="{B7D539FD-C38D-BD18-D552-7E4177F84EFA}"/>
                </a:ext>
              </a:extLst>
            </p:cNvPr>
            <p:cNvSpPr/>
            <p:nvPr/>
          </p:nvSpPr>
          <p:spPr>
            <a:xfrm>
              <a:off x="6862980" y="698618"/>
              <a:ext cx="313509" cy="324636"/>
            </a:xfrm>
            <a:prstGeom prst="arc">
              <a:avLst>
                <a:gd name="adj1" fmla="val 2735103"/>
                <a:gd name="adj2" fmla="val 8319128"/>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Calibri" panose="020F0502020204030204" pitchFamily="34" charset="0"/>
              </a:endParaRPr>
            </a:p>
          </p:txBody>
        </p:sp>
      </p:grpSp>
      <p:grpSp>
        <p:nvGrpSpPr>
          <p:cNvPr id="16" name="Group 15">
            <a:extLst>
              <a:ext uri="{FF2B5EF4-FFF2-40B4-BE49-F238E27FC236}">
                <a16:creationId xmlns:a16="http://schemas.microsoft.com/office/drawing/2014/main" id="{033716F8-965F-6010-C33A-5AE245310308}"/>
              </a:ext>
            </a:extLst>
          </p:cNvPr>
          <p:cNvGrpSpPr/>
          <p:nvPr/>
        </p:nvGrpSpPr>
        <p:grpSpPr>
          <a:xfrm rot="1986763">
            <a:off x="10210779" y="4259219"/>
            <a:ext cx="617824" cy="520582"/>
            <a:chOff x="6714309" y="698618"/>
            <a:chExt cx="617824" cy="520582"/>
          </a:xfrm>
        </p:grpSpPr>
        <p:sp>
          <p:nvSpPr>
            <p:cNvPr id="17" name="Oval 16">
              <a:extLst>
                <a:ext uri="{FF2B5EF4-FFF2-40B4-BE49-F238E27FC236}">
                  <a16:creationId xmlns:a16="http://schemas.microsoft.com/office/drawing/2014/main" id="{3CB76957-CD37-42D4-FC9E-0796905E4D68}"/>
                </a:ext>
              </a:extLst>
            </p:cNvPr>
            <p:cNvSpPr/>
            <p:nvPr/>
          </p:nvSpPr>
          <p:spPr>
            <a:xfrm>
              <a:off x="6714309" y="740229"/>
              <a:ext cx="617824" cy="478971"/>
            </a:xfrm>
            <a:prstGeom prst="ellipse">
              <a:avLst/>
            </a:prstGeom>
            <a:solidFill>
              <a:srgbClr val="FF5537"/>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8" name="Arc 17">
              <a:extLst>
                <a:ext uri="{FF2B5EF4-FFF2-40B4-BE49-F238E27FC236}">
                  <a16:creationId xmlns:a16="http://schemas.microsoft.com/office/drawing/2014/main" id="{82DA6FE1-E67E-30A3-522A-DB5360F79EB2}"/>
                </a:ext>
              </a:extLst>
            </p:cNvPr>
            <p:cNvSpPr/>
            <p:nvPr/>
          </p:nvSpPr>
          <p:spPr>
            <a:xfrm>
              <a:off x="6862980" y="698618"/>
              <a:ext cx="313509" cy="324636"/>
            </a:xfrm>
            <a:prstGeom prst="arc">
              <a:avLst>
                <a:gd name="adj1" fmla="val 2735103"/>
                <a:gd name="adj2" fmla="val 8319128"/>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Calibri" panose="020F0502020204030204" pitchFamily="34" charset="0"/>
              </a:endParaRPr>
            </a:p>
          </p:txBody>
        </p:sp>
      </p:grpSp>
      <p:grpSp>
        <p:nvGrpSpPr>
          <p:cNvPr id="19" name="Group 18">
            <a:extLst>
              <a:ext uri="{FF2B5EF4-FFF2-40B4-BE49-F238E27FC236}">
                <a16:creationId xmlns:a16="http://schemas.microsoft.com/office/drawing/2014/main" id="{A8EA1C27-7837-67F6-DC91-A630289BE3C1}"/>
              </a:ext>
            </a:extLst>
          </p:cNvPr>
          <p:cNvGrpSpPr/>
          <p:nvPr/>
        </p:nvGrpSpPr>
        <p:grpSpPr>
          <a:xfrm rot="20291849">
            <a:off x="8924636" y="4005681"/>
            <a:ext cx="617824" cy="520582"/>
            <a:chOff x="6714309" y="698618"/>
            <a:chExt cx="617824" cy="520582"/>
          </a:xfrm>
        </p:grpSpPr>
        <p:sp>
          <p:nvSpPr>
            <p:cNvPr id="20" name="Oval 19">
              <a:extLst>
                <a:ext uri="{FF2B5EF4-FFF2-40B4-BE49-F238E27FC236}">
                  <a16:creationId xmlns:a16="http://schemas.microsoft.com/office/drawing/2014/main" id="{9870164C-C712-0E3D-8AA4-F5BEAED18CD5}"/>
                </a:ext>
              </a:extLst>
            </p:cNvPr>
            <p:cNvSpPr/>
            <p:nvPr/>
          </p:nvSpPr>
          <p:spPr>
            <a:xfrm>
              <a:off x="6714309" y="740229"/>
              <a:ext cx="617824" cy="478971"/>
            </a:xfrm>
            <a:prstGeom prst="ellipse">
              <a:avLst/>
            </a:prstGeom>
            <a:solidFill>
              <a:srgbClr val="FF5537"/>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1" name="Arc 20">
              <a:extLst>
                <a:ext uri="{FF2B5EF4-FFF2-40B4-BE49-F238E27FC236}">
                  <a16:creationId xmlns:a16="http://schemas.microsoft.com/office/drawing/2014/main" id="{9EB93D12-627C-1138-8BF3-9AAA5DB2D92B}"/>
                </a:ext>
              </a:extLst>
            </p:cNvPr>
            <p:cNvSpPr/>
            <p:nvPr/>
          </p:nvSpPr>
          <p:spPr>
            <a:xfrm>
              <a:off x="6862980" y="698618"/>
              <a:ext cx="313509" cy="324636"/>
            </a:xfrm>
            <a:prstGeom prst="arc">
              <a:avLst>
                <a:gd name="adj1" fmla="val 2735103"/>
                <a:gd name="adj2" fmla="val 8319128"/>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Calibri" panose="020F0502020204030204" pitchFamily="34" charset="0"/>
              </a:endParaRPr>
            </a:p>
          </p:txBody>
        </p:sp>
      </p:grpSp>
      <p:sp>
        <p:nvSpPr>
          <p:cNvPr id="4" name="Rectangle 3" descr="Lungs">
            <a:extLst>
              <a:ext uri="{FF2B5EF4-FFF2-40B4-BE49-F238E27FC236}">
                <a16:creationId xmlns:a16="http://schemas.microsoft.com/office/drawing/2014/main" id="{ED8D59F7-9851-E897-F3ED-73915906E9E8}"/>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2175875232"/>
      </p:ext>
    </p:extLst>
  </p:cSld>
  <p:clrMapOvr>
    <a:masterClrMapping/>
  </p:clrMapOvr>
  <p:transition>
    <p:wip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Nitric Oxide</a:t>
            </a:r>
            <a:br>
              <a:rPr lang="en-US" dirty="0">
                <a:latin typeface="Calibri" panose="020F0502020204030204" pitchFamily="34" charset="0"/>
                <a:cs typeface="Calibri" panose="020F0502020204030204" pitchFamily="34" charset="0"/>
              </a:rPr>
            </a:b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p:txBody>
          <a:bodyPr>
            <a:normAutofit fontScale="92500" lnSpcReduction="20000"/>
          </a:bodyPr>
          <a:lstStyle/>
          <a:p>
            <a:r>
              <a:rPr lang="en-US" dirty="0">
                <a:latin typeface="Calibri" panose="020F0502020204030204" pitchFamily="34" charset="0"/>
                <a:cs typeface="Calibri" panose="020F0502020204030204" pitchFamily="34" charset="0"/>
              </a:rPr>
              <a:t>Your nose harnesses nasal nitric oxide (NO) released in the nasal airway during respiration. It’s your natural Viagra. </a:t>
            </a:r>
          </a:p>
          <a:p>
            <a:r>
              <a:rPr lang="en-US" dirty="0">
                <a:latin typeface="Calibri" panose="020F0502020204030204" pitchFamily="34" charset="0"/>
                <a:cs typeface="Calibri" panose="020F0502020204030204" pitchFamily="34" charset="0"/>
              </a:rPr>
              <a:t>During a nasal inhale, NO follows the airstream to the lower airways and lungs. This is important because it increases arterial oxygen tension and reduces pulmonary vascular resistance. </a:t>
            </a:r>
          </a:p>
          <a:p>
            <a:r>
              <a:rPr lang="en-US" dirty="0">
                <a:latin typeface="Calibri" panose="020F0502020204030204" pitchFamily="34" charset="0"/>
                <a:cs typeface="Calibri" panose="020F0502020204030204" pitchFamily="34" charset="0"/>
              </a:rPr>
              <a:t>The slower your flow rate of breathing, the higher the NO concentration.</a:t>
            </a:r>
          </a:p>
          <a:p>
            <a:r>
              <a:rPr lang="en-US" dirty="0">
                <a:latin typeface="Calibri" panose="020F0502020204030204" pitchFamily="34" charset="0"/>
                <a:cs typeface="Calibri" panose="020F0502020204030204" pitchFamily="34" charset="0"/>
              </a:rPr>
              <a:t>Your nose performs more than 30 functions related to breathing. Your mouth provides ZERO. </a:t>
            </a:r>
          </a:p>
          <a:p>
            <a:r>
              <a:rPr lang="en-US" dirty="0">
                <a:latin typeface="Calibri" panose="020F0502020204030204" pitchFamily="34" charset="0"/>
                <a:cs typeface="Calibri" panose="020F0502020204030204" pitchFamily="34" charset="0"/>
              </a:rPr>
              <a:t>Animals only breathe through their mouth when sick or stressed. </a:t>
            </a:r>
          </a:p>
          <a:p>
            <a:r>
              <a:rPr lang="en-US" b="1" dirty="0">
                <a:latin typeface="Calibri" panose="020F0502020204030204" pitchFamily="34" charset="0"/>
                <a:cs typeface="Calibri" panose="020F0502020204030204" pitchFamily="34" charset="0"/>
              </a:rPr>
              <a:t>SLOW down your breathing. A slow mouth breath is NOT the same as a slow nasal breath.</a:t>
            </a:r>
          </a:p>
          <a:p>
            <a:endParaRPr lang="en-US" dirty="0">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0FB153C7-D832-EFC4-9565-E0FB4C2EAD54}"/>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grpSp>
        <p:nvGrpSpPr>
          <p:cNvPr id="5" name="Group 4">
            <a:extLst>
              <a:ext uri="{FF2B5EF4-FFF2-40B4-BE49-F238E27FC236}">
                <a16:creationId xmlns:a16="http://schemas.microsoft.com/office/drawing/2014/main" id="{E3C549F5-61DC-2719-A3F8-0801943ACD16}"/>
              </a:ext>
            </a:extLst>
          </p:cNvPr>
          <p:cNvGrpSpPr/>
          <p:nvPr/>
        </p:nvGrpSpPr>
        <p:grpSpPr>
          <a:xfrm rot="658448">
            <a:off x="9667748" y="838854"/>
            <a:ext cx="1979111" cy="834148"/>
            <a:chOff x="9129713" y="3500526"/>
            <a:chExt cx="1569166" cy="594892"/>
          </a:xfrm>
          <a:solidFill>
            <a:srgbClr val="FFDFE0"/>
          </a:solidFill>
        </p:grpSpPr>
        <p:sp>
          <p:nvSpPr>
            <p:cNvPr id="6" name="Rectangle 19">
              <a:extLst>
                <a:ext uri="{FF2B5EF4-FFF2-40B4-BE49-F238E27FC236}">
                  <a16:creationId xmlns:a16="http://schemas.microsoft.com/office/drawing/2014/main" id="{4D28B12F-A32A-7C48-BABC-89C4A8A97141}"/>
                </a:ext>
              </a:extLst>
            </p:cNvPr>
            <p:cNvSpPr/>
            <p:nvPr/>
          </p:nvSpPr>
          <p:spPr>
            <a:xfrm>
              <a:off x="9298881" y="3515274"/>
              <a:ext cx="1399998" cy="580144"/>
            </a:xfrm>
            <a:custGeom>
              <a:avLst/>
              <a:gdLst>
                <a:gd name="connsiteX0" fmla="*/ 0 w 1228725"/>
                <a:gd name="connsiteY0" fmla="*/ 0 h 580144"/>
                <a:gd name="connsiteX1" fmla="*/ 1228725 w 1228725"/>
                <a:gd name="connsiteY1" fmla="*/ 0 h 580144"/>
                <a:gd name="connsiteX2" fmla="*/ 1228725 w 1228725"/>
                <a:gd name="connsiteY2" fmla="*/ 580144 h 580144"/>
                <a:gd name="connsiteX3" fmla="*/ 0 w 1228725"/>
                <a:gd name="connsiteY3" fmla="*/ 580144 h 580144"/>
                <a:gd name="connsiteX4" fmla="*/ 0 w 1228725"/>
                <a:gd name="connsiteY4" fmla="*/ 0 h 580144"/>
                <a:gd name="connsiteX0" fmla="*/ 0 w 1377427"/>
                <a:gd name="connsiteY0" fmla="*/ 0 h 580144"/>
                <a:gd name="connsiteX1" fmla="*/ 1228725 w 1377427"/>
                <a:gd name="connsiteY1" fmla="*/ 0 h 580144"/>
                <a:gd name="connsiteX2" fmla="*/ 1377420 w 1377427"/>
                <a:gd name="connsiteY2" fmla="*/ 298185 h 580144"/>
                <a:gd name="connsiteX3" fmla="*/ 1228725 w 1377427"/>
                <a:gd name="connsiteY3" fmla="*/ 580144 h 580144"/>
                <a:gd name="connsiteX4" fmla="*/ 0 w 1377427"/>
                <a:gd name="connsiteY4" fmla="*/ 580144 h 580144"/>
                <a:gd name="connsiteX5" fmla="*/ 0 w 1377427"/>
                <a:gd name="connsiteY5" fmla="*/ 0 h 580144"/>
                <a:gd name="connsiteX0" fmla="*/ 0 w 1377427"/>
                <a:gd name="connsiteY0" fmla="*/ 0 h 580144"/>
                <a:gd name="connsiteX1" fmla="*/ 1228725 w 1377427"/>
                <a:gd name="connsiteY1" fmla="*/ 0 h 580144"/>
                <a:gd name="connsiteX2" fmla="*/ 1377420 w 1377427"/>
                <a:gd name="connsiteY2" fmla="*/ 298185 h 580144"/>
                <a:gd name="connsiteX3" fmla="*/ 1228725 w 1377427"/>
                <a:gd name="connsiteY3" fmla="*/ 580144 h 580144"/>
                <a:gd name="connsiteX4" fmla="*/ 0 w 1377427"/>
                <a:gd name="connsiteY4" fmla="*/ 580144 h 580144"/>
                <a:gd name="connsiteX5" fmla="*/ 0 w 1377427"/>
                <a:gd name="connsiteY5" fmla="*/ 0 h 580144"/>
                <a:gd name="connsiteX0" fmla="*/ 0 w 1377420"/>
                <a:gd name="connsiteY0" fmla="*/ 0 h 580144"/>
                <a:gd name="connsiteX1" fmla="*/ 1228725 w 1377420"/>
                <a:gd name="connsiteY1" fmla="*/ 0 h 580144"/>
                <a:gd name="connsiteX2" fmla="*/ 1377420 w 1377420"/>
                <a:gd name="connsiteY2" fmla="*/ 298185 h 580144"/>
                <a:gd name="connsiteX3" fmla="*/ 1228725 w 1377420"/>
                <a:gd name="connsiteY3" fmla="*/ 580144 h 580144"/>
                <a:gd name="connsiteX4" fmla="*/ 0 w 1377420"/>
                <a:gd name="connsiteY4" fmla="*/ 580144 h 580144"/>
                <a:gd name="connsiteX5" fmla="*/ 0 w 1377420"/>
                <a:gd name="connsiteY5" fmla="*/ 0 h 580144"/>
                <a:gd name="connsiteX0" fmla="*/ 0 w 1377420"/>
                <a:gd name="connsiteY0" fmla="*/ 0 h 580144"/>
                <a:gd name="connsiteX1" fmla="*/ 1228725 w 1377420"/>
                <a:gd name="connsiteY1" fmla="*/ 0 h 580144"/>
                <a:gd name="connsiteX2" fmla="*/ 1377420 w 1377420"/>
                <a:gd name="connsiteY2" fmla="*/ 298185 h 580144"/>
                <a:gd name="connsiteX3" fmla="*/ 1228725 w 1377420"/>
                <a:gd name="connsiteY3" fmla="*/ 580144 h 580144"/>
                <a:gd name="connsiteX4" fmla="*/ 0 w 1377420"/>
                <a:gd name="connsiteY4" fmla="*/ 580144 h 580144"/>
                <a:gd name="connsiteX5" fmla="*/ 0 w 1377420"/>
                <a:gd name="connsiteY5" fmla="*/ 0 h 580144"/>
                <a:gd name="connsiteX0" fmla="*/ 0 w 1377420"/>
                <a:gd name="connsiteY0" fmla="*/ 0 h 580144"/>
                <a:gd name="connsiteX1" fmla="*/ 1228725 w 1377420"/>
                <a:gd name="connsiteY1" fmla="*/ 0 h 580144"/>
                <a:gd name="connsiteX2" fmla="*/ 1377420 w 1377420"/>
                <a:gd name="connsiteY2" fmla="*/ 298185 h 580144"/>
                <a:gd name="connsiteX3" fmla="*/ 1228725 w 1377420"/>
                <a:gd name="connsiteY3" fmla="*/ 580144 h 580144"/>
                <a:gd name="connsiteX4" fmla="*/ 0 w 1377420"/>
                <a:gd name="connsiteY4" fmla="*/ 580144 h 580144"/>
                <a:gd name="connsiteX5" fmla="*/ 0 w 1377420"/>
                <a:gd name="connsiteY5" fmla="*/ 0 h 580144"/>
                <a:gd name="connsiteX0" fmla="*/ 0 w 1399998"/>
                <a:gd name="connsiteY0" fmla="*/ 0 h 580144"/>
                <a:gd name="connsiteX1" fmla="*/ 1228725 w 1399998"/>
                <a:gd name="connsiteY1" fmla="*/ 0 h 580144"/>
                <a:gd name="connsiteX2" fmla="*/ 1399998 w 1399998"/>
                <a:gd name="connsiteY2" fmla="*/ 281252 h 580144"/>
                <a:gd name="connsiteX3" fmla="*/ 1228725 w 1399998"/>
                <a:gd name="connsiteY3" fmla="*/ 580144 h 580144"/>
                <a:gd name="connsiteX4" fmla="*/ 0 w 1399998"/>
                <a:gd name="connsiteY4" fmla="*/ 580144 h 580144"/>
                <a:gd name="connsiteX5" fmla="*/ 0 w 1399998"/>
                <a:gd name="connsiteY5" fmla="*/ 0 h 580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9998" h="580144">
                  <a:moveTo>
                    <a:pt x="0" y="0"/>
                  </a:moveTo>
                  <a:lnTo>
                    <a:pt x="1228725" y="0"/>
                  </a:lnTo>
                  <a:cubicBezTo>
                    <a:pt x="1323446" y="52358"/>
                    <a:pt x="1389944" y="36983"/>
                    <a:pt x="1399998" y="281252"/>
                  </a:cubicBezTo>
                  <a:cubicBezTo>
                    <a:pt x="1395588" y="488127"/>
                    <a:pt x="1317801" y="542602"/>
                    <a:pt x="1228725" y="580144"/>
                  </a:cubicBezTo>
                  <a:lnTo>
                    <a:pt x="0" y="580144"/>
                  </a:lnTo>
                  <a:lnTo>
                    <a:pt x="0" y="0"/>
                  </a:lnTo>
                  <a:close/>
                </a:path>
              </a:pathLst>
            </a:custGeom>
            <a:grp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7" name="Oval 6">
              <a:extLst>
                <a:ext uri="{FF2B5EF4-FFF2-40B4-BE49-F238E27FC236}">
                  <a16:creationId xmlns:a16="http://schemas.microsoft.com/office/drawing/2014/main" id="{5A9D6028-DFD6-1E65-9E95-8E6603C4CEBF}"/>
                </a:ext>
              </a:extLst>
            </p:cNvPr>
            <p:cNvSpPr/>
            <p:nvPr/>
          </p:nvSpPr>
          <p:spPr>
            <a:xfrm>
              <a:off x="9129713" y="3500526"/>
              <a:ext cx="414337" cy="594346"/>
            </a:xfrm>
            <a:prstGeom prst="ellipse">
              <a:avLst/>
            </a:prstGeom>
            <a:grp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9" name="Group 8">
            <a:extLst>
              <a:ext uri="{FF2B5EF4-FFF2-40B4-BE49-F238E27FC236}">
                <a16:creationId xmlns:a16="http://schemas.microsoft.com/office/drawing/2014/main" id="{207CA8A4-E0F4-2E51-80E2-773E6D07D5A2}"/>
              </a:ext>
            </a:extLst>
          </p:cNvPr>
          <p:cNvGrpSpPr/>
          <p:nvPr/>
        </p:nvGrpSpPr>
        <p:grpSpPr>
          <a:xfrm rot="17795629">
            <a:off x="10218271" y="986281"/>
            <a:ext cx="617824" cy="520582"/>
            <a:chOff x="6714309" y="698618"/>
            <a:chExt cx="617824" cy="520582"/>
          </a:xfrm>
        </p:grpSpPr>
        <p:sp>
          <p:nvSpPr>
            <p:cNvPr id="10" name="Oval 9">
              <a:extLst>
                <a:ext uri="{FF2B5EF4-FFF2-40B4-BE49-F238E27FC236}">
                  <a16:creationId xmlns:a16="http://schemas.microsoft.com/office/drawing/2014/main" id="{336E152D-DA08-5C25-1AA1-7422480FF756}"/>
                </a:ext>
              </a:extLst>
            </p:cNvPr>
            <p:cNvSpPr/>
            <p:nvPr/>
          </p:nvSpPr>
          <p:spPr>
            <a:xfrm>
              <a:off x="6714309" y="740229"/>
              <a:ext cx="617824" cy="478971"/>
            </a:xfrm>
            <a:prstGeom prst="ellipse">
              <a:avLst/>
            </a:prstGeom>
            <a:solidFill>
              <a:srgbClr val="FF5537"/>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1" name="Arc 10">
              <a:extLst>
                <a:ext uri="{FF2B5EF4-FFF2-40B4-BE49-F238E27FC236}">
                  <a16:creationId xmlns:a16="http://schemas.microsoft.com/office/drawing/2014/main" id="{57BF218A-102D-EC7F-FCA1-46336A8E67F4}"/>
                </a:ext>
              </a:extLst>
            </p:cNvPr>
            <p:cNvSpPr/>
            <p:nvPr/>
          </p:nvSpPr>
          <p:spPr>
            <a:xfrm>
              <a:off x="6862980" y="698618"/>
              <a:ext cx="313509" cy="324636"/>
            </a:xfrm>
            <a:prstGeom prst="arc">
              <a:avLst>
                <a:gd name="adj1" fmla="val 2735103"/>
                <a:gd name="adj2" fmla="val 8319128"/>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Calibri" panose="020F0502020204030204" pitchFamily="34" charset="0"/>
              </a:endParaRPr>
            </a:p>
          </p:txBody>
        </p:sp>
      </p:grpSp>
      <p:grpSp>
        <p:nvGrpSpPr>
          <p:cNvPr id="12" name="Group 11">
            <a:extLst>
              <a:ext uri="{FF2B5EF4-FFF2-40B4-BE49-F238E27FC236}">
                <a16:creationId xmlns:a16="http://schemas.microsoft.com/office/drawing/2014/main" id="{9A2EA131-6A56-96A1-1C3C-BE44FC9125F9}"/>
              </a:ext>
            </a:extLst>
          </p:cNvPr>
          <p:cNvGrpSpPr/>
          <p:nvPr/>
        </p:nvGrpSpPr>
        <p:grpSpPr>
          <a:xfrm rot="1986763">
            <a:off x="10864086" y="1108725"/>
            <a:ext cx="617824" cy="520582"/>
            <a:chOff x="6714309" y="698618"/>
            <a:chExt cx="617824" cy="520582"/>
          </a:xfrm>
        </p:grpSpPr>
        <p:sp>
          <p:nvSpPr>
            <p:cNvPr id="13" name="Oval 12">
              <a:extLst>
                <a:ext uri="{FF2B5EF4-FFF2-40B4-BE49-F238E27FC236}">
                  <a16:creationId xmlns:a16="http://schemas.microsoft.com/office/drawing/2014/main" id="{EA7C0EBF-AE78-7C07-87EF-337834C87238}"/>
                </a:ext>
              </a:extLst>
            </p:cNvPr>
            <p:cNvSpPr/>
            <p:nvPr/>
          </p:nvSpPr>
          <p:spPr>
            <a:xfrm>
              <a:off x="6714309" y="740229"/>
              <a:ext cx="617824" cy="478971"/>
            </a:xfrm>
            <a:prstGeom prst="ellipse">
              <a:avLst/>
            </a:prstGeom>
            <a:solidFill>
              <a:srgbClr val="FF5537"/>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4" name="Arc 13">
              <a:extLst>
                <a:ext uri="{FF2B5EF4-FFF2-40B4-BE49-F238E27FC236}">
                  <a16:creationId xmlns:a16="http://schemas.microsoft.com/office/drawing/2014/main" id="{DF829BDA-7854-6CA0-7867-839267EFD4D1}"/>
                </a:ext>
              </a:extLst>
            </p:cNvPr>
            <p:cNvSpPr/>
            <p:nvPr/>
          </p:nvSpPr>
          <p:spPr>
            <a:xfrm>
              <a:off x="6862980" y="698618"/>
              <a:ext cx="313509" cy="324636"/>
            </a:xfrm>
            <a:prstGeom prst="arc">
              <a:avLst>
                <a:gd name="adj1" fmla="val 2735103"/>
                <a:gd name="adj2" fmla="val 8319128"/>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Calibri" panose="020F0502020204030204" pitchFamily="34" charset="0"/>
              </a:endParaRPr>
            </a:p>
          </p:txBody>
        </p:sp>
      </p:grpSp>
      <p:grpSp>
        <p:nvGrpSpPr>
          <p:cNvPr id="15" name="Group 14">
            <a:extLst>
              <a:ext uri="{FF2B5EF4-FFF2-40B4-BE49-F238E27FC236}">
                <a16:creationId xmlns:a16="http://schemas.microsoft.com/office/drawing/2014/main" id="{19168E21-58FC-5A85-9B9C-204B1EBA79F1}"/>
              </a:ext>
            </a:extLst>
          </p:cNvPr>
          <p:cNvGrpSpPr/>
          <p:nvPr/>
        </p:nvGrpSpPr>
        <p:grpSpPr>
          <a:xfrm rot="20291849">
            <a:off x="9577943" y="855187"/>
            <a:ext cx="617824" cy="520582"/>
            <a:chOff x="6714309" y="698618"/>
            <a:chExt cx="617824" cy="520582"/>
          </a:xfrm>
        </p:grpSpPr>
        <p:sp>
          <p:nvSpPr>
            <p:cNvPr id="16" name="Oval 15">
              <a:extLst>
                <a:ext uri="{FF2B5EF4-FFF2-40B4-BE49-F238E27FC236}">
                  <a16:creationId xmlns:a16="http://schemas.microsoft.com/office/drawing/2014/main" id="{3A6D045E-84A1-A74D-0F50-A4E29EA7773A}"/>
                </a:ext>
              </a:extLst>
            </p:cNvPr>
            <p:cNvSpPr/>
            <p:nvPr/>
          </p:nvSpPr>
          <p:spPr>
            <a:xfrm>
              <a:off x="6714309" y="740229"/>
              <a:ext cx="617824" cy="478971"/>
            </a:xfrm>
            <a:prstGeom prst="ellipse">
              <a:avLst/>
            </a:prstGeom>
            <a:solidFill>
              <a:srgbClr val="FF5537"/>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7" name="Arc 16">
              <a:extLst>
                <a:ext uri="{FF2B5EF4-FFF2-40B4-BE49-F238E27FC236}">
                  <a16:creationId xmlns:a16="http://schemas.microsoft.com/office/drawing/2014/main" id="{C751513C-F960-D4CA-E0F6-D48EEB39A0A0}"/>
                </a:ext>
              </a:extLst>
            </p:cNvPr>
            <p:cNvSpPr/>
            <p:nvPr/>
          </p:nvSpPr>
          <p:spPr>
            <a:xfrm>
              <a:off x="6862980" y="698618"/>
              <a:ext cx="313509" cy="324636"/>
            </a:xfrm>
            <a:prstGeom prst="arc">
              <a:avLst>
                <a:gd name="adj1" fmla="val 2735103"/>
                <a:gd name="adj2" fmla="val 8319128"/>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Calibri" panose="020F0502020204030204" pitchFamily="34" charset="0"/>
              </a:endParaRPr>
            </a:p>
          </p:txBody>
        </p:sp>
      </p:grpSp>
      <p:sp>
        <p:nvSpPr>
          <p:cNvPr id="8" name="Rectangle 7" descr="Lungs">
            <a:extLst>
              <a:ext uri="{FF2B5EF4-FFF2-40B4-BE49-F238E27FC236}">
                <a16:creationId xmlns:a16="http://schemas.microsoft.com/office/drawing/2014/main" id="{34C29B17-4626-3647-AC07-ACC98DF0079A}"/>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2900216570"/>
      </p:ext>
    </p:extLst>
  </p:cSld>
  <p:clrMapOvr>
    <a:masterClrMapping/>
  </p:clrMapOvr>
  <p:transition>
    <p:wip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3D2DE1-B224-B84E-AA57-B53C05010796}"/>
              </a:ext>
            </a:extLst>
          </p:cNvPr>
          <p:cNvSpPr>
            <a:spLocks noGrp="1"/>
          </p:cNvSpPr>
          <p:nvPr>
            <p:ph type="title"/>
          </p:nvPr>
        </p:nvSpPr>
        <p:spPr>
          <a:xfrm>
            <a:off x="990608" y="3994126"/>
            <a:ext cx="5165108" cy="724930"/>
          </a:xfrm>
        </p:spPr>
        <p:txBody>
          <a:bodyPr vert="horz" lIns="91440" tIns="45720" rIns="91440" bIns="45720" rtlCol="0" anchor="b">
            <a:noAutofit/>
          </a:bodyPr>
          <a:lstStyle/>
          <a:p>
            <a:r>
              <a:rPr lang="en-US" altLang="en-US" dirty="0">
                <a:cs typeface="Calibri" panose="020F0502020204030204" pitchFamily="34" charset="0"/>
              </a:rPr>
              <a:t>Diaphragm Anatomy &amp; Physiology</a:t>
            </a:r>
            <a:endParaRPr lang="en-US" dirty="0">
              <a:cs typeface="Calibri" panose="020F0502020204030204" pitchFamily="34" charset="0"/>
            </a:endParaRPr>
          </a:p>
        </p:txBody>
      </p:sp>
      <p:graphicFrame>
        <p:nvGraphicFramePr>
          <p:cNvPr id="5" name="Diagram 4">
            <a:extLst>
              <a:ext uri="{FF2B5EF4-FFF2-40B4-BE49-F238E27FC236}">
                <a16:creationId xmlns:a16="http://schemas.microsoft.com/office/drawing/2014/main" id="{3EFBB338-02D1-8941-BBC3-5AF6C5729F72}"/>
              </a:ext>
            </a:extLst>
          </p:cNvPr>
          <p:cNvGraphicFramePr/>
          <p:nvPr>
            <p:extLst>
              <p:ext uri="{D42A27DB-BD31-4B8C-83A1-F6EECF244321}">
                <p14:modId xmlns:p14="http://schemas.microsoft.com/office/powerpoint/2010/main" val="4267659656"/>
              </p:ext>
            </p:extLst>
          </p:nvPr>
        </p:nvGraphicFramePr>
        <p:xfrm>
          <a:off x="5659591" y="478849"/>
          <a:ext cx="5837190" cy="52746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6" name="TextBox 35">
            <a:extLst>
              <a:ext uri="{FF2B5EF4-FFF2-40B4-BE49-F238E27FC236}">
                <a16:creationId xmlns:a16="http://schemas.microsoft.com/office/drawing/2014/main" id="{A4A979C0-0206-A9B3-ABBE-FEE45678E504}"/>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4" name="Freeform 3">
            <a:extLst>
              <a:ext uri="{FF2B5EF4-FFF2-40B4-BE49-F238E27FC236}">
                <a16:creationId xmlns:a16="http://schemas.microsoft.com/office/drawing/2014/main" id="{50595029-56F7-CA5A-F5AE-33B76396632B}"/>
              </a:ext>
            </a:extLst>
          </p:cNvPr>
          <p:cNvSpPr/>
          <p:nvPr/>
        </p:nvSpPr>
        <p:spPr>
          <a:xfrm>
            <a:off x="1662891" y="1152967"/>
            <a:ext cx="2734937" cy="2471389"/>
          </a:xfrm>
          <a:custGeom>
            <a:avLst/>
            <a:gdLst/>
            <a:ahLst/>
            <a:cxnLst/>
            <a:rect l="l" t="t" r="r" b="b"/>
            <a:pathLst>
              <a:path w="4102406" h="3707083">
                <a:moveTo>
                  <a:pt x="0" y="0"/>
                </a:moveTo>
                <a:lnTo>
                  <a:pt x="4102406" y="0"/>
                </a:lnTo>
                <a:lnTo>
                  <a:pt x="4102406" y="3707084"/>
                </a:lnTo>
                <a:lnTo>
                  <a:pt x="0" y="370708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sz="1200" dirty="0"/>
          </a:p>
        </p:txBody>
      </p:sp>
      <p:sp>
        <p:nvSpPr>
          <p:cNvPr id="3" name="Rectangle 2" descr="Lungs">
            <a:extLst>
              <a:ext uri="{FF2B5EF4-FFF2-40B4-BE49-F238E27FC236}">
                <a16:creationId xmlns:a16="http://schemas.microsoft.com/office/drawing/2014/main" id="{62AA89B9-DC34-D9B9-3CC6-0CC0BC841668}"/>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4234403685"/>
      </p:ext>
    </p:extLst>
  </p:cSld>
  <p:clrMapOvr>
    <a:masterClrMapping/>
  </p:clrMapOvr>
  <p:transition>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p:txBody>
          <a:bodyPr>
            <a:normAutofit/>
          </a:bodyPr>
          <a:lstStyle/>
          <a:p>
            <a:r>
              <a:rPr lang="en-US" dirty="0">
                <a:latin typeface="Calibri" panose="020F0502020204030204" pitchFamily="34" charset="0"/>
                <a:cs typeface="Calibri" panose="020F0502020204030204" pitchFamily="34" charset="0"/>
              </a:rPr>
              <a:t>Regulatory T-Cells &amp; </a:t>
            </a:r>
            <a:r>
              <a:rPr lang="en-US" dirty="0">
                <a:solidFill>
                  <a:schemeClr val="accent2"/>
                </a:solidFill>
                <a:latin typeface="Calibri" panose="020F0502020204030204" pitchFamily="34" charset="0"/>
                <a:cs typeface="Calibri" panose="020F0502020204030204" pitchFamily="34" charset="0"/>
              </a:rPr>
              <a:t>Nitric Oxide</a:t>
            </a:r>
            <a:br>
              <a:rPr lang="en-US" dirty="0">
                <a:latin typeface="Calibri" panose="020F0502020204030204" pitchFamily="34" charset="0"/>
                <a:cs typeface="Calibri" panose="020F0502020204030204" pitchFamily="34" charset="0"/>
              </a:rPr>
            </a:b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a:xfrm>
            <a:off x="1100712" y="1853754"/>
            <a:ext cx="9520158" cy="3450613"/>
          </a:xfrm>
        </p:spPr>
        <p:txBody>
          <a:bodyPr>
            <a:normAutofit/>
          </a:bodyPr>
          <a:lstStyle/>
          <a:p>
            <a:r>
              <a:rPr lang="en-US" sz="2400" dirty="0">
                <a:latin typeface="Calibri" panose="020F0502020204030204" pitchFamily="34" charset="0"/>
                <a:cs typeface="Calibri" panose="020F0502020204030204" pitchFamily="34" charset="0"/>
              </a:rPr>
              <a:t>“</a:t>
            </a:r>
            <a:r>
              <a:rPr lang="en-US" sz="2400" b="0" i="0" u="none" strike="noStrike" dirty="0">
                <a:solidFill>
                  <a:srgbClr val="1A1A1A"/>
                </a:solidFill>
                <a:effectLst/>
                <a:latin typeface="Calibri" panose="020F0502020204030204" pitchFamily="34" charset="0"/>
                <a:cs typeface="Calibri" panose="020F0502020204030204" pitchFamily="34" charset="0"/>
              </a:rPr>
              <a:t>NO-Tregs may suppress Th17 via the production of IL-2, which has been shown to be a key inhibitor of Th17 differentiation.”</a:t>
            </a:r>
          </a:p>
          <a:p>
            <a:r>
              <a:rPr lang="en-US" sz="2400" b="0" i="0" u="none" strike="noStrike" dirty="0">
                <a:solidFill>
                  <a:srgbClr val="212121"/>
                </a:solidFill>
                <a:effectLst/>
                <a:latin typeface="Calibri" panose="020F0502020204030204" pitchFamily="34" charset="0"/>
                <a:cs typeface="Calibri" panose="020F0502020204030204" pitchFamily="34" charset="0"/>
              </a:rPr>
              <a:t>“Our results therefore demonstrate the differential suppressive function between NO-Tregs and nTregs and indicate specialization of the regulatory mechanism of the immune system.”</a:t>
            </a:r>
            <a:endParaRPr lang="en-US" sz="2400" dirty="0">
              <a:solidFill>
                <a:srgbClr val="1A1A1A"/>
              </a:solidFill>
              <a:latin typeface="Calibri" panose="020F0502020204030204" pitchFamily="34" charset="0"/>
              <a:cs typeface="Calibri" panose="020F0502020204030204" pitchFamily="34" charset="0"/>
            </a:endParaRPr>
          </a:p>
          <a:p>
            <a:pPr lvl="1"/>
            <a:r>
              <a:rPr lang="en-US" sz="2000" b="0" i="0" u="none" strike="noStrike" dirty="0">
                <a:solidFill>
                  <a:srgbClr val="212121"/>
                </a:solidFill>
                <a:effectLst/>
                <a:latin typeface="Calibri" panose="020F0502020204030204" pitchFamily="34" charset="0"/>
                <a:cs typeface="Calibri" panose="020F0502020204030204" pitchFamily="34" charset="0"/>
              </a:rPr>
              <a:t>Niedbala W, et al. Nitric oxide-induced regulatory T cells inhibit Th17 but not Th1 cell differentiation and function. </a:t>
            </a:r>
            <a:r>
              <a:rPr lang="en-US" sz="2000" b="0" i="1" u="none" strike="noStrike" dirty="0">
                <a:solidFill>
                  <a:srgbClr val="212121"/>
                </a:solidFill>
                <a:effectLst/>
                <a:latin typeface="Calibri" panose="020F0502020204030204" pitchFamily="34" charset="0"/>
                <a:cs typeface="Calibri" panose="020F0502020204030204" pitchFamily="34" charset="0"/>
              </a:rPr>
              <a:t>J Immunol</a:t>
            </a:r>
            <a:r>
              <a:rPr lang="en-US" sz="2000" b="0" i="0" u="none" strike="noStrike" dirty="0">
                <a:solidFill>
                  <a:srgbClr val="212121"/>
                </a:solidFill>
                <a:effectLst/>
                <a:latin typeface="Calibri" panose="020F0502020204030204" pitchFamily="34" charset="0"/>
                <a:cs typeface="Calibri" panose="020F0502020204030204" pitchFamily="34" charset="0"/>
              </a:rPr>
              <a:t>. 2013.</a:t>
            </a:r>
            <a:endParaRPr lang="en-US" sz="2000" dirty="0">
              <a:latin typeface="Calibri" panose="020F0502020204030204" pitchFamily="34" charset="0"/>
              <a:cs typeface="Calibri" panose="020F0502020204030204" pitchFamily="34" charset="0"/>
            </a:endParaRPr>
          </a:p>
          <a:p>
            <a:endParaRPr lang="en-US" dirty="0"/>
          </a:p>
          <a:p>
            <a:endParaRPr lang="en-US" dirty="0"/>
          </a:p>
        </p:txBody>
      </p:sp>
      <p:sp>
        <p:nvSpPr>
          <p:cNvPr id="5" name="TextBox 4">
            <a:extLst>
              <a:ext uri="{FF2B5EF4-FFF2-40B4-BE49-F238E27FC236}">
                <a16:creationId xmlns:a16="http://schemas.microsoft.com/office/drawing/2014/main" id="{27754550-AA41-7A52-7D39-E520658780BF}"/>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grpSp>
        <p:nvGrpSpPr>
          <p:cNvPr id="10" name="Group 9">
            <a:extLst>
              <a:ext uri="{FF2B5EF4-FFF2-40B4-BE49-F238E27FC236}">
                <a16:creationId xmlns:a16="http://schemas.microsoft.com/office/drawing/2014/main" id="{7B06E533-A664-7906-43E9-9541B5ED6E31}"/>
              </a:ext>
            </a:extLst>
          </p:cNvPr>
          <p:cNvGrpSpPr/>
          <p:nvPr/>
        </p:nvGrpSpPr>
        <p:grpSpPr>
          <a:xfrm rot="658448">
            <a:off x="9308518" y="5022464"/>
            <a:ext cx="1979111" cy="834148"/>
            <a:chOff x="9129713" y="3500526"/>
            <a:chExt cx="1569166" cy="594892"/>
          </a:xfrm>
          <a:solidFill>
            <a:srgbClr val="FFDFE0"/>
          </a:solidFill>
        </p:grpSpPr>
        <p:sp>
          <p:nvSpPr>
            <p:cNvPr id="11" name="Rectangle 19">
              <a:extLst>
                <a:ext uri="{FF2B5EF4-FFF2-40B4-BE49-F238E27FC236}">
                  <a16:creationId xmlns:a16="http://schemas.microsoft.com/office/drawing/2014/main" id="{DFE3217E-BC2D-85FB-5A1C-C857EBFF2FB9}"/>
                </a:ext>
              </a:extLst>
            </p:cNvPr>
            <p:cNvSpPr/>
            <p:nvPr/>
          </p:nvSpPr>
          <p:spPr>
            <a:xfrm>
              <a:off x="9298881" y="3515274"/>
              <a:ext cx="1399998" cy="580144"/>
            </a:xfrm>
            <a:custGeom>
              <a:avLst/>
              <a:gdLst>
                <a:gd name="connsiteX0" fmla="*/ 0 w 1228725"/>
                <a:gd name="connsiteY0" fmla="*/ 0 h 580144"/>
                <a:gd name="connsiteX1" fmla="*/ 1228725 w 1228725"/>
                <a:gd name="connsiteY1" fmla="*/ 0 h 580144"/>
                <a:gd name="connsiteX2" fmla="*/ 1228725 w 1228725"/>
                <a:gd name="connsiteY2" fmla="*/ 580144 h 580144"/>
                <a:gd name="connsiteX3" fmla="*/ 0 w 1228725"/>
                <a:gd name="connsiteY3" fmla="*/ 580144 h 580144"/>
                <a:gd name="connsiteX4" fmla="*/ 0 w 1228725"/>
                <a:gd name="connsiteY4" fmla="*/ 0 h 580144"/>
                <a:gd name="connsiteX0" fmla="*/ 0 w 1377427"/>
                <a:gd name="connsiteY0" fmla="*/ 0 h 580144"/>
                <a:gd name="connsiteX1" fmla="*/ 1228725 w 1377427"/>
                <a:gd name="connsiteY1" fmla="*/ 0 h 580144"/>
                <a:gd name="connsiteX2" fmla="*/ 1377420 w 1377427"/>
                <a:gd name="connsiteY2" fmla="*/ 298185 h 580144"/>
                <a:gd name="connsiteX3" fmla="*/ 1228725 w 1377427"/>
                <a:gd name="connsiteY3" fmla="*/ 580144 h 580144"/>
                <a:gd name="connsiteX4" fmla="*/ 0 w 1377427"/>
                <a:gd name="connsiteY4" fmla="*/ 580144 h 580144"/>
                <a:gd name="connsiteX5" fmla="*/ 0 w 1377427"/>
                <a:gd name="connsiteY5" fmla="*/ 0 h 580144"/>
                <a:gd name="connsiteX0" fmla="*/ 0 w 1377427"/>
                <a:gd name="connsiteY0" fmla="*/ 0 h 580144"/>
                <a:gd name="connsiteX1" fmla="*/ 1228725 w 1377427"/>
                <a:gd name="connsiteY1" fmla="*/ 0 h 580144"/>
                <a:gd name="connsiteX2" fmla="*/ 1377420 w 1377427"/>
                <a:gd name="connsiteY2" fmla="*/ 298185 h 580144"/>
                <a:gd name="connsiteX3" fmla="*/ 1228725 w 1377427"/>
                <a:gd name="connsiteY3" fmla="*/ 580144 h 580144"/>
                <a:gd name="connsiteX4" fmla="*/ 0 w 1377427"/>
                <a:gd name="connsiteY4" fmla="*/ 580144 h 580144"/>
                <a:gd name="connsiteX5" fmla="*/ 0 w 1377427"/>
                <a:gd name="connsiteY5" fmla="*/ 0 h 580144"/>
                <a:gd name="connsiteX0" fmla="*/ 0 w 1377420"/>
                <a:gd name="connsiteY0" fmla="*/ 0 h 580144"/>
                <a:gd name="connsiteX1" fmla="*/ 1228725 w 1377420"/>
                <a:gd name="connsiteY1" fmla="*/ 0 h 580144"/>
                <a:gd name="connsiteX2" fmla="*/ 1377420 w 1377420"/>
                <a:gd name="connsiteY2" fmla="*/ 298185 h 580144"/>
                <a:gd name="connsiteX3" fmla="*/ 1228725 w 1377420"/>
                <a:gd name="connsiteY3" fmla="*/ 580144 h 580144"/>
                <a:gd name="connsiteX4" fmla="*/ 0 w 1377420"/>
                <a:gd name="connsiteY4" fmla="*/ 580144 h 580144"/>
                <a:gd name="connsiteX5" fmla="*/ 0 w 1377420"/>
                <a:gd name="connsiteY5" fmla="*/ 0 h 580144"/>
                <a:gd name="connsiteX0" fmla="*/ 0 w 1377420"/>
                <a:gd name="connsiteY0" fmla="*/ 0 h 580144"/>
                <a:gd name="connsiteX1" fmla="*/ 1228725 w 1377420"/>
                <a:gd name="connsiteY1" fmla="*/ 0 h 580144"/>
                <a:gd name="connsiteX2" fmla="*/ 1377420 w 1377420"/>
                <a:gd name="connsiteY2" fmla="*/ 298185 h 580144"/>
                <a:gd name="connsiteX3" fmla="*/ 1228725 w 1377420"/>
                <a:gd name="connsiteY3" fmla="*/ 580144 h 580144"/>
                <a:gd name="connsiteX4" fmla="*/ 0 w 1377420"/>
                <a:gd name="connsiteY4" fmla="*/ 580144 h 580144"/>
                <a:gd name="connsiteX5" fmla="*/ 0 w 1377420"/>
                <a:gd name="connsiteY5" fmla="*/ 0 h 580144"/>
                <a:gd name="connsiteX0" fmla="*/ 0 w 1377420"/>
                <a:gd name="connsiteY0" fmla="*/ 0 h 580144"/>
                <a:gd name="connsiteX1" fmla="*/ 1228725 w 1377420"/>
                <a:gd name="connsiteY1" fmla="*/ 0 h 580144"/>
                <a:gd name="connsiteX2" fmla="*/ 1377420 w 1377420"/>
                <a:gd name="connsiteY2" fmla="*/ 298185 h 580144"/>
                <a:gd name="connsiteX3" fmla="*/ 1228725 w 1377420"/>
                <a:gd name="connsiteY3" fmla="*/ 580144 h 580144"/>
                <a:gd name="connsiteX4" fmla="*/ 0 w 1377420"/>
                <a:gd name="connsiteY4" fmla="*/ 580144 h 580144"/>
                <a:gd name="connsiteX5" fmla="*/ 0 w 1377420"/>
                <a:gd name="connsiteY5" fmla="*/ 0 h 580144"/>
                <a:gd name="connsiteX0" fmla="*/ 0 w 1399998"/>
                <a:gd name="connsiteY0" fmla="*/ 0 h 580144"/>
                <a:gd name="connsiteX1" fmla="*/ 1228725 w 1399998"/>
                <a:gd name="connsiteY1" fmla="*/ 0 h 580144"/>
                <a:gd name="connsiteX2" fmla="*/ 1399998 w 1399998"/>
                <a:gd name="connsiteY2" fmla="*/ 281252 h 580144"/>
                <a:gd name="connsiteX3" fmla="*/ 1228725 w 1399998"/>
                <a:gd name="connsiteY3" fmla="*/ 580144 h 580144"/>
                <a:gd name="connsiteX4" fmla="*/ 0 w 1399998"/>
                <a:gd name="connsiteY4" fmla="*/ 580144 h 580144"/>
                <a:gd name="connsiteX5" fmla="*/ 0 w 1399998"/>
                <a:gd name="connsiteY5" fmla="*/ 0 h 580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9998" h="580144">
                  <a:moveTo>
                    <a:pt x="0" y="0"/>
                  </a:moveTo>
                  <a:lnTo>
                    <a:pt x="1228725" y="0"/>
                  </a:lnTo>
                  <a:cubicBezTo>
                    <a:pt x="1323446" y="52358"/>
                    <a:pt x="1389944" y="36983"/>
                    <a:pt x="1399998" y="281252"/>
                  </a:cubicBezTo>
                  <a:cubicBezTo>
                    <a:pt x="1395588" y="488127"/>
                    <a:pt x="1317801" y="542602"/>
                    <a:pt x="1228725" y="580144"/>
                  </a:cubicBezTo>
                  <a:lnTo>
                    <a:pt x="0" y="580144"/>
                  </a:lnTo>
                  <a:lnTo>
                    <a:pt x="0" y="0"/>
                  </a:lnTo>
                  <a:close/>
                </a:path>
              </a:pathLst>
            </a:custGeom>
            <a:grp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 name="Oval 11">
              <a:extLst>
                <a:ext uri="{FF2B5EF4-FFF2-40B4-BE49-F238E27FC236}">
                  <a16:creationId xmlns:a16="http://schemas.microsoft.com/office/drawing/2014/main" id="{4BC550CA-6446-5931-5427-8E3178320AB9}"/>
                </a:ext>
              </a:extLst>
            </p:cNvPr>
            <p:cNvSpPr/>
            <p:nvPr/>
          </p:nvSpPr>
          <p:spPr>
            <a:xfrm>
              <a:off x="9129713" y="3500526"/>
              <a:ext cx="414337" cy="594346"/>
            </a:xfrm>
            <a:prstGeom prst="ellipse">
              <a:avLst/>
            </a:prstGeom>
            <a:grp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3" name="Group 12">
            <a:extLst>
              <a:ext uri="{FF2B5EF4-FFF2-40B4-BE49-F238E27FC236}">
                <a16:creationId xmlns:a16="http://schemas.microsoft.com/office/drawing/2014/main" id="{832E53C9-BEE3-7B75-1EF2-2A78956DA3B5}"/>
              </a:ext>
            </a:extLst>
          </p:cNvPr>
          <p:cNvGrpSpPr/>
          <p:nvPr/>
        </p:nvGrpSpPr>
        <p:grpSpPr>
          <a:xfrm rot="17795629">
            <a:off x="9859041" y="5169891"/>
            <a:ext cx="617824" cy="520582"/>
            <a:chOff x="6714309" y="698618"/>
            <a:chExt cx="617824" cy="520582"/>
          </a:xfrm>
        </p:grpSpPr>
        <p:sp>
          <p:nvSpPr>
            <p:cNvPr id="14" name="Oval 13">
              <a:extLst>
                <a:ext uri="{FF2B5EF4-FFF2-40B4-BE49-F238E27FC236}">
                  <a16:creationId xmlns:a16="http://schemas.microsoft.com/office/drawing/2014/main" id="{8E9E33D7-7C10-229A-A200-D785EE271BA7}"/>
                </a:ext>
              </a:extLst>
            </p:cNvPr>
            <p:cNvSpPr/>
            <p:nvPr/>
          </p:nvSpPr>
          <p:spPr>
            <a:xfrm>
              <a:off x="6714309" y="740229"/>
              <a:ext cx="617824" cy="478971"/>
            </a:xfrm>
            <a:prstGeom prst="ellipse">
              <a:avLst/>
            </a:prstGeom>
            <a:solidFill>
              <a:srgbClr val="FF5537"/>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 name="Arc 14">
              <a:extLst>
                <a:ext uri="{FF2B5EF4-FFF2-40B4-BE49-F238E27FC236}">
                  <a16:creationId xmlns:a16="http://schemas.microsoft.com/office/drawing/2014/main" id="{8BFFA392-262A-39D0-EE11-F64A81B93B45}"/>
                </a:ext>
              </a:extLst>
            </p:cNvPr>
            <p:cNvSpPr/>
            <p:nvPr/>
          </p:nvSpPr>
          <p:spPr>
            <a:xfrm>
              <a:off x="6862980" y="698618"/>
              <a:ext cx="313509" cy="324636"/>
            </a:xfrm>
            <a:prstGeom prst="arc">
              <a:avLst>
                <a:gd name="adj1" fmla="val 2735103"/>
                <a:gd name="adj2" fmla="val 8319128"/>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Calibri" panose="020F0502020204030204" pitchFamily="34" charset="0"/>
              </a:endParaRPr>
            </a:p>
          </p:txBody>
        </p:sp>
      </p:grpSp>
      <p:grpSp>
        <p:nvGrpSpPr>
          <p:cNvPr id="16" name="Group 15">
            <a:extLst>
              <a:ext uri="{FF2B5EF4-FFF2-40B4-BE49-F238E27FC236}">
                <a16:creationId xmlns:a16="http://schemas.microsoft.com/office/drawing/2014/main" id="{E39658E5-FA78-4392-713B-54CA64231FAC}"/>
              </a:ext>
            </a:extLst>
          </p:cNvPr>
          <p:cNvGrpSpPr/>
          <p:nvPr/>
        </p:nvGrpSpPr>
        <p:grpSpPr>
          <a:xfrm rot="1986763">
            <a:off x="10504856" y="5292335"/>
            <a:ext cx="617824" cy="520582"/>
            <a:chOff x="6714309" y="698618"/>
            <a:chExt cx="617824" cy="520582"/>
          </a:xfrm>
        </p:grpSpPr>
        <p:sp>
          <p:nvSpPr>
            <p:cNvPr id="17" name="Oval 16">
              <a:extLst>
                <a:ext uri="{FF2B5EF4-FFF2-40B4-BE49-F238E27FC236}">
                  <a16:creationId xmlns:a16="http://schemas.microsoft.com/office/drawing/2014/main" id="{FCBA8BB5-3D10-BE1D-0B8C-5FA44F81AFDA}"/>
                </a:ext>
              </a:extLst>
            </p:cNvPr>
            <p:cNvSpPr/>
            <p:nvPr/>
          </p:nvSpPr>
          <p:spPr>
            <a:xfrm>
              <a:off x="6714309" y="740229"/>
              <a:ext cx="617824" cy="478971"/>
            </a:xfrm>
            <a:prstGeom prst="ellipse">
              <a:avLst/>
            </a:prstGeom>
            <a:solidFill>
              <a:srgbClr val="FF5537"/>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8" name="Arc 17">
              <a:extLst>
                <a:ext uri="{FF2B5EF4-FFF2-40B4-BE49-F238E27FC236}">
                  <a16:creationId xmlns:a16="http://schemas.microsoft.com/office/drawing/2014/main" id="{171A3D6A-997D-4D0B-9DFE-BD2C34CA4A5D}"/>
                </a:ext>
              </a:extLst>
            </p:cNvPr>
            <p:cNvSpPr/>
            <p:nvPr/>
          </p:nvSpPr>
          <p:spPr>
            <a:xfrm>
              <a:off x="6862980" y="698618"/>
              <a:ext cx="313509" cy="324636"/>
            </a:xfrm>
            <a:prstGeom prst="arc">
              <a:avLst>
                <a:gd name="adj1" fmla="val 2735103"/>
                <a:gd name="adj2" fmla="val 8319128"/>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Calibri" panose="020F0502020204030204" pitchFamily="34" charset="0"/>
              </a:endParaRPr>
            </a:p>
          </p:txBody>
        </p:sp>
      </p:grpSp>
      <p:grpSp>
        <p:nvGrpSpPr>
          <p:cNvPr id="19" name="Group 18">
            <a:extLst>
              <a:ext uri="{FF2B5EF4-FFF2-40B4-BE49-F238E27FC236}">
                <a16:creationId xmlns:a16="http://schemas.microsoft.com/office/drawing/2014/main" id="{988934FD-4811-FE73-47B9-3A573EC3F68F}"/>
              </a:ext>
            </a:extLst>
          </p:cNvPr>
          <p:cNvGrpSpPr/>
          <p:nvPr/>
        </p:nvGrpSpPr>
        <p:grpSpPr>
          <a:xfrm rot="20291849">
            <a:off x="9218713" y="5038797"/>
            <a:ext cx="617824" cy="520582"/>
            <a:chOff x="6714309" y="698618"/>
            <a:chExt cx="617824" cy="520582"/>
          </a:xfrm>
        </p:grpSpPr>
        <p:sp>
          <p:nvSpPr>
            <p:cNvPr id="20" name="Oval 19">
              <a:extLst>
                <a:ext uri="{FF2B5EF4-FFF2-40B4-BE49-F238E27FC236}">
                  <a16:creationId xmlns:a16="http://schemas.microsoft.com/office/drawing/2014/main" id="{9FB30504-7DCA-712F-56AA-642A3CAB37BD}"/>
                </a:ext>
              </a:extLst>
            </p:cNvPr>
            <p:cNvSpPr/>
            <p:nvPr/>
          </p:nvSpPr>
          <p:spPr>
            <a:xfrm>
              <a:off x="6714309" y="740229"/>
              <a:ext cx="617824" cy="478971"/>
            </a:xfrm>
            <a:prstGeom prst="ellipse">
              <a:avLst/>
            </a:prstGeom>
            <a:solidFill>
              <a:srgbClr val="FF5537"/>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1" name="Arc 20">
              <a:extLst>
                <a:ext uri="{FF2B5EF4-FFF2-40B4-BE49-F238E27FC236}">
                  <a16:creationId xmlns:a16="http://schemas.microsoft.com/office/drawing/2014/main" id="{52831927-90B6-FFC9-CCF3-DAC37B016117}"/>
                </a:ext>
              </a:extLst>
            </p:cNvPr>
            <p:cNvSpPr/>
            <p:nvPr/>
          </p:nvSpPr>
          <p:spPr>
            <a:xfrm>
              <a:off x="6862980" y="698618"/>
              <a:ext cx="313509" cy="324636"/>
            </a:xfrm>
            <a:prstGeom prst="arc">
              <a:avLst>
                <a:gd name="adj1" fmla="val 2735103"/>
                <a:gd name="adj2" fmla="val 8319128"/>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Calibri" panose="020F0502020204030204" pitchFamily="34" charset="0"/>
              </a:endParaRPr>
            </a:p>
          </p:txBody>
        </p:sp>
      </p:grpSp>
      <p:sp>
        <p:nvSpPr>
          <p:cNvPr id="4" name="Rectangle 3" descr="Lungs">
            <a:extLst>
              <a:ext uri="{FF2B5EF4-FFF2-40B4-BE49-F238E27FC236}">
                <a16:creationId xmlns:a16="http://schemas.microsoft.com/office/drawing/2014/main" id="{87CC82FD-0597-ECBA-80D6-EB4E13755DD8}"/>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1975806224"/>
      </p:ext>
    </p:extLst>
  </p:cSld>
  <p:clrMapOvr>
    <a:masterClrMapping/>
  </p:clrMapOvr>
  <p:transition>
    <p:wip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p:txBody>
          <a:bodyPr>
            <a:normAutofit/>
          </a:bodyPr>
          <a:lstStyle/>
          <a:p>
            <a:r>
              <a:rPr lang="en-US" dirty="0">
                <a:latin typeface="Calibri" panose="020F0502020204030204" pitchFamily="34" charset="0"/>
                <a:cs typeface="Calibri" panose="020F0502020204030204" pitchFamily="34" charset="0"/>
              </a:rPr>
              <a:t>Regulatory T-Cells &amp; </a:t>
            </a:r>
            <a:r>
              <a:rPr lang="en-US" dirty="0">
                <a:solidFill>
                  <a:schemeClr val="accent2"/>
                </a:solidFill>
                <a:latin typeface="Calibri" panose="020F0502020204030204" pitchFamily="34" charset="0"/>
                <a:cs typeface="Calibri" panose="020F0502020204030204" pitchFamily="34" charset="0"/>
              </a:rPr>
              <a:t>Nitric Oxide</a:t>
            </a:r>
            <a:br>
              <a:rPr lang="en-US" dirty="0">
                <a:latin typeface="Calibri" panose="020F0502020204030204" pitchFamily="34" charset="0"/>
                <a:cs typeface="Calibri" panose="020F0502020204030204" pitchFamily="34" charset="0"/>
              </a:rPr>
            </a:b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a:xfrm>
            <a:off x="1057618" y="2035610"/>
            <a:ext cx="9520158" cy="3450613"/>
          </a:xfrm>
        </p:spPr>
        <p:txBody>
          <a:bodyPr>
            <a:normAutofit/>
          </a:bodyPr>
          <a:lstStyle/>
          <a:p>
            <a:r>
              <a:rPr lang="en-US" sz="2400" b="0" i="0" u="none" strike="noStrike" dirty="0">
                <a:solidFill>
                  <a:srgbClr val="212121"/>
                </a:solidFill>
                <a:effectLst/>
                <a:latin typeface="Calibri" panose="020F0502020204030204" pitchFamily="34" charset="0"/>
                <a:cs typeface="Calibri" panose="020F0502020204030204" pitchFamily="34" charset="0"/>
              </a:rPr>
              <a:t>“Immunologically, nitric oxide may have evolved to fine tune the immune homoeostasis in health and disease.”</a:t>
            </a:r>
          </a:p>
          <a:p>
            <a:r>
              <a:rPr lang="en-US" sz="2400" dirty="0">
                <a:solidFill>
                  <a:srgbClr val="212121"/>
                </a:solidFill>
                <a:latin typeface="Calibri" panose="020F0502020204030204" pitchFamily="34" charset="0"/>
                <a:cs typeface="Calibri" panose="020F0502020204030204" pitchFamily="34" charset="0"/>
              </a:rPr>
              <a:t>“N</a:t>
            </a:r>
            <a:r>
              <a:rPr lang="en-US" sz="2400" b="0" i="0" u="none" strike="noStrike" dirty="0">
                <a:solidFill>
                  <a:srgbClr val="212121"/>
                </a:solidFill>
                <a:effectLst/>
                <a:latin typeface="Calibri" panose="020F0502020204030204" pitchFamily="34" charset="0"/>
                <a:cs typeface="Calibri" panose="020F0502020204030204" pitchFamily="34" charset="0"/>
              </a:rPr>
              <a:t>itric oxide markedly increased the proliferation, division and viability of CD4+CD25− T cells to CD4+CD25+ T cells.”</a:t>
            </a:r>
            <a:endParaRPr lang="en-US" sz="2400" dirty="0">
              <a:latin typeface="Calibri" panose="020F0502020204030204" pitchFamily="34" charset="0"/>
              <a:cs typeface="Calibri" panose="020F0502020204030204" pitchFamily="34" charset="0"/>
            </a:endParaRPr>
          </a:p>
          <a:p>
            <a:pPr lvl="1"/>
            <a:r>
              <a:rPr lang="en-US" sz="2000" b="0" i="0" u="none" strike="noStrike" dirty="0">
                <a:solidFill>
                  <a:srgbClr val="212121"/>
                </a:solidFill>
                <a:effectLst/>
                <a:latin typeface="Calibri" panose="020F0502020204030204" pitchFamily="34" charset="0"/>
                <a:cs typeface="Calibri" panose="020F0502020204030204" pitchFamily="34" charset="0"/>
              </a:rPr>
              <a:t>Niedbala W, et al. Nitric oxide induces CD4+CD25+ Foxp3 regulatory T cells from CD4+CD25 T cells via p53, IL-2, and OX40. </a:t>
            </a:r>
            <a:r>
              <a:rPr lang="en-US" sz="2000" b="0" i="1" u="none" strike="noStrike" dirty="0">
                <a:solidFill>
                  <a:srgbClr val="212121"/>
                </a:solidFill>
                <a:effectLst/>
                <a:latin typeface="Calibri" panose="020F0502020204030204" pitchFamily="34" charset="0"/>
                <a:cs typeface="Calibri" panose="020F0502020204030204" pitchFamily="34" charset="0"/>
              </a:rPr>
              <a:t>Proc Natl Acad Sci</a:t>
            </a:r>
            <a:r>
              <a:rPr lang="en-US" sz="2000" b="0" i="0" u="none" strike="noStrike" dirty="0">
                <a:solidFill>
                  <a:srgbClr val="212121"/>
                </a:solidFill>
                <a:effectLst/>
                <a:latin typeface="Calibri" panose="020F0502020204030204" pitchFamily="34" charset="0"/>
                <a:cs typeface="Calibri" panose="020F0502020204030204" pitchFamily="34" charset="0"/>
              </a:rPr>
              <a:t>. 2007.</a:t>
            </a:r>
            <a:endParaRPr lang="en-US" sz="20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27754550-AA41-7A52-7D39-E520658780BF}"/>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grpSp>
        <p:nvGrpSpPr>
          <p:cNvPr id="10" name="Group 9">
            <a:extLst>
              <a:ext uri="{FF2B5EF4-FFF2-40B4-BE49-F238E27FC236}">
                <a16:creationId xmlns:a16="http://schemas.microsoft.com/office/drawing/2014/main" id="{C025359D-7545-F8E0-87C7-B098B0AA087F}"/>
              </a:ext>
            </a:extLst>
          </p:cNvPr>
          <p:cNvGrpSpPr/>
          <p:nvPr/>
        </p:nvGrpSpPr>
        <p:grpSpPr>
          <a:xfrm rot="658448">
            <a:off x="9308518" y="5022464"/>
            <a:ext cx="1979111" cy="834148"/>
            <a:chOff x="9129713" y="3500526"/>
            <a:chExt cx="1569166" cy="594892"/>
          </a:xfrm>
          <a:solidFill>
            <a:srgbClr val="FFDFE0"/>
          </a:solidFill>
        </p:grpSpPr>
        <p:sp>
          <p:nvSpPr>
            <p:cNvPr id="11" name="Rectangle 19">
              <a:extLst>
                <a:ext uri="{FF2B5EF4-FFF2-40B4-BE49-F238E27FC236}">
                  <a16:creationId xmlns:a16="http://schemas.microsoft.com/office/drawing/2014/main" id="{9E08D23E-457A-72D8-4034-4AC591BBBB80}"/>
                </a:ext>
              </a:extLst>
            </p:cNvPr>
            <p:cNvSpPr/>
            <p:nvPr/>
          </p:nvSpPr>
          <p:spPr>
            <a:xfrm>
              <a:off x="9298881" y="3515274"/>
              <a:ext cx="1399998" cy="580144"/>
            </a:xfrm>
            <a:custGeom>
              <a:avLst/>
              <a:gdLst>
                <a:gd name="connsiteX0" fmla="*/ 0 w 1228725"/>
                <a:gd name="connsiteY0" fmla="*/ 0 h 580144"/>
                <a:gd name="connsiteX1" fmla="*/ 1228725 w 1228725"/>
                <a:gd name="connsiteY1" fmla="*/ 0 h 580144"/>
                <a:gd name="connsiteX2" fmla="*/ 1228725 w 1228725"/>
                <a:gd name="connsiteY2" fmla="*/ 580144 h 580144"/>
                <a:gd name="connsiteX3" fmla="*/ 0 w 1228725"/>
                <a:gd name="connsiteY3" fmla="*/ 580144 h 580144"/>
                <a:gd name="connsiteX4" fmla="*/ 0 w 1228725"/>
                <a:gd name="connsiteY4" fmla="*/ 0 h 580144"/>
                <a:gd name="connsiteX0" fmla="*/ 0 w 1377427"/>
                <a:gd name="connsiteY0" fmla="*/ 0 h 580144"/>
                <a:gd name="connsiteX1" fmla="*/ 1228725 w 1377427"/>
                <a:gd name="connsiteY1" fmla="*/ 0 h 580144"/>
                <a:gd name="connsiteX2" fmla="*/ 1377420 w 1377427"/>
                <a:gd name="connsiteY2" fmla="*/ 298185 h 580144"/>
                <a:gd name="connsiteX3" fmla="*/ 1228725 w 1377427"/>
                <a:gd name="connsiteY3" fmla="*/ 580144 h 580144"/>
                <a:gd name="connsiteX4" fmla="*/ 0 w 1377427"/>
                <a:gd name="connsiteY4" fmla="*/ 580144 h 580144"/>
                <a:gd name="connsiteX5" fmla="*/ 0 w 1377427"/>
                <a:gd name="connsiteY5" fmla="*/ 0 h 580144"/>
                <a:gd name="connsiteX0" fmla="*/ 0 w 1377427"/>
                <a:gd name="connsiteY0" fmla="*/ 0 h 580144"/>
                <a:gd name="connsiteX1" fmla="*/ 1228725 w 1377427"/>
                <a:gd name="connsiteY1" fmla="*/ 0 h 580144"/>
                <a:gd name="connsiteX2" fmla="*/ 1377420 w 1377427"/>
                <a:gd name="connsiteY2" fmla="*/ 298185 h 580144"/>
                <a:gd name="connsiteX3" fmla="*/ 1228725 w 1377427"/>
                <a:gd name="connsiteY3" fmla="*/ 580144 h 580144"/>
                <a:gd name="connsiteX4" fmla="*/ 0 w 1377427"/>
                <a:gd name="connsiteY4" fmla="*/ 580144 h 580144"/>
                <a:gd name="connsiteX5" fmla="*/ 0 w 1377427"/>
                <a:gd name="connsiteY5" fmla="*/ 0 h 580144"/>
                <a:gd name="connsiteX0" fmla="*/ 0 w 1377420"/>
                <a:gd name="connsiteY0" fmla="*/ 0 h 580144"/>
                <a:gd name="connsiteX1" fmla="*/ 1228725 w 1377420"/>
                <a:gd name="connsiteY1" fmla="*/ 0 h 580144"/>
                <a:gd name="connsiteX2" fmla="*/ 1377420 w 1377420"/>
                <a:gd name="connsiteY2" fmla="*/ 298185 h 580144"/>
                <a:gd name="connsiteX3" fmla="*/ 1228725 w 1377420"/>
                <a:gd name="connsiteY3" fmla="*/ 580144 h 580144"/>
                <a:gd name="connsiteX4" fmla="*/ 0 w 1377420"/>
                <a:gd name="connsiteY4" fmla="*/ 580144 h 580144"/>
                <a:gd name="connsiteX5" fmla="*/ 0 w 1377420"/>
                <a:gd name="connsiteY5" fmla="*/ 0 h 580144"/>
                <a:gd name="connsiteX0" fmla="*/ 0 w 1377420"/>
                <a:gd name="connsiteY0" fmla="*/ 0 h 580144"/>
                <a:gd name="connsiteX1" fmla="*/ 1228725 w 1377420"/>
                <a:gd name="connsiteY1" fmla="*/ 0 h 580144"/>
                <a:gd name="connsiteX2" fmla="*/ 1377420 w 1377420"/>
                <a:gd name="connsiteY2" fmla="*/ 298185 h 580144"/>
                <a:gd name="connsiteX3" fmla="*/ 1228725 w 1377420"/>
                <a:gd name="connsiteY3" fmla="*/ 580144 h 580144"/>
                <a:gd name="connsiteX4" fmla="*/ 0 w 1377420"/>
                <a:gd name="connsiteY4" fmla="*/ 580144 h 580144"/>
                <a:gd name="connsiteX5" fmla="*/ 0 w 1377420"/>
                <a:gd name="connsiteY5" fmla="*/ 0 h 580144"/>
                <a:gd name="connsiteX0" fmla="*/ 0 w 1377420"/>
                <a:gd name="connsiteY0" fmla="*/ 0 h 580144"/>
                <a:gd name="connsiteX1" fmla="*/ 1228725 w 1377420"/>
                <a:gd name="connsiteY1" fmla="*/ 0 h 580144"/>
                <a:gd name="connsiteX2" fmla="*/ 1377420 w 1377420"/>
                <a:gd name="connsiteY2" fmla="*/ 298185 h 580144"/>
                <a:gd name="connsiteX3" fmla="*/ 1228725 w 1377420"/>
                <a:gd name="connsiteY3" fmla="*/ 580144 h 580144"/>
                <a:gd name="connsiteX4" fmla="*/ 0 w 1377420"/>
                <a:gd name="connsiteY4" fmla="*/ 580144 h 580144"/>
                <a:gd name="connsiteX5" fmla="*/ 0 w 1377420"/>
                <a:gd name="connsiteY5" fmla="*/ 0 h 580144"/>
                <a:gd name="connsiteX0" fmla="*/ 0 w 1399998"/>
                <a:gd name="connsiteY0" fmla="*/ 0 h 580144"/>
                <a:gd name="connsiteX1" fmla="*/ 1228725 w 1399998"/>
                <a:gd name="connsiteY1" fmla="*/ 0 h 580144"/>
                <a:gd name="connsiteX2" fmla="*/ 1399998 w 1399998"/>
                <a:gd name="connsiteY2" fmla="*/ 281252 h 580144"/>
                <a:gd name="connsiteX3" fmla="*/ 1228725 w 1399998"/>
                <a:gd name="connsiteY3" fmla="*/ 580144 h 580144"/>
                <a:gd name="connsiteX4" fmla="*/ 0 w 1399998"/>
                <a:gd name="connsiteY4" fmla="*/ 580144 h 580144"/>
                <a:gd name="connsiteX5" fmla="*/ 0 w 1399998"/>
                <a:gd name="connsiteY5" fmla="*/ 0 h 5801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99998" h="580144">
                  <a:moveTo>
                    <a:pt x="0" y="0"/>
                  </a:moveTo>
                  <a:lnTo>
                    <a:pt x="1228725" y="0"/>
                  </a:lnTo>
                  <a:cubicBezTo>
                    <a:pt x="1323446" y="52358"/>
                    <a:pt x="1389944" y="36983"/>
                    <a:pt x="1399998" y="281252"/>
                  </a:cubicBezTo>
                  <a:cubicBezTo>
                    <a:pt x="1395588" y="488127"/>
                    <a:pt x="1317801" y="542602"/>
                    <a:pt x="1228725" y="580144"/>
                  </a:cubicBezTo>
                  <a:lnTo>
                    <a:pt x="0" y="580144"/>
                  </a:lnTo>
                  <a:lnTo>
                    <a:pt x="0" y="0"/>
                  </a:lnTo>
                  <a:close/>
                </a:path>
              </a:pathLst>
            </a:custGeom>
            <a:grp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2" name="Oval 11">
              <a:extLst>
                <a:ext uri="{FF2B5EF4-FFF2-40B4-BE49-F238E27FC236}">
                  <a16:creationId xmlns:a16="http://schemas.microsoft.com/office/drawing/2014/main" id="{3CFCA9FC-2434-6F89-4D56-AA19A7CB8521}"/>
                </a:ext>
              </a:extLst>
            </p:cNvPr>
            <p:cNvSpPr/>
            <p:nvPr/>
          </p:nvSpPr>
          <p:spPr>
            <a:xfrm>
              <a:off x="9129713" y="3500526"/>
              <a:ext cx="414337" cy="594346"/>
            </a:xfrm>
            <a:prstGeom prst="ellipse">
              <a:avLst/>
            </a:prstGeom>
            <a:grpFill/>
            <a:ln w="571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3" name="Group 12">
            <a:extLst>
              <a:ext uri="{FF2B5EF4-FFF2-40B4-BE49-F238E27FC236}">
                <a16:creationId xmlns:a16="http://schemas.microsoft.com/office/drawing/2014/main" id="{98A0F0A9-C3AD-F36F-AF37-6ED66E3ACF4A}"/>
              </a:ext>
            </a:extLst>
          </p:cNvPr>
          <p:cNvGrpSpPr/>
          <p:nvPr/>
        </p:nvGrpSpPr>
        <p:grpSpPr>
          <a:xfrm rot="17795629">
            <a:off x="9859041" y="5169891"/>
            <a:ext cx="617824" cy="520582"/>
            <a:chOff x="6714309" y="698618"/>
            <a:chExt cx="617824" cy="520582"/>
          </a:xfrm>
        </p:grpSpPr>
        <p:sp>
          <p:nvSpPr>
            <p:cNvPr id="14" name="Oval 13">
              <a:extLst>
                <a:ext uri="{FF2B5EF4-FFF2-40B4-BE49-F238E27FC236}">
                  <a16:creationId xmlns:a16="http://schemas.microsoft.com/office/drawing/2014/main" id="{2C47E0CE-E3DD-F1FD-C8C1-3C5BF0F9C34E}"/>
                </a:ext>
              </a:extLst>
            </p:cNvPr>
            <p:cNvSpPr/>
            <p:nvPr/>
          </p:nvSpPr>
          <p:spPr>
            <a:xfrm>
              <a:off x="6714309" y="740229"/>
              <a:ext cx="617824" cy="478971"/>
            </a:xfrm>
            <a:prstGeom prst="ellipse">
              <a:avLst/>
            </a:prstGeom>
            <a:solidFill>
              <a:srgbClr val="FF5537"/>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5" name="Arc 14">
              <a:extLst>
                <a:ext uri="{FF2B5EF4-FFF2-40B4-BE49-F238E27FC236}">
                  <a16:creationId xmlns:a16="http://schemas.microsoft.com/office/drawing/2014/main" id="{4E2FBF91-FFC5-2B54-944B-DDD5DD50C39D}"/>
                </a:ext>
              </a:extLst>
            </p:cNvPr>
            <p:cNvSpPr/>
            <p:nvPr/>
          </p:nvSpPr>
          <p:spPr>
            <a:xfrm>
              <a:off x="6862980" y="698618"/>
              <a:ext cx="313509" cy="324636"/>
            </a:xfrm>
            <a:prstGeom prst="arc">
              <a:avLst>
                <a:gd name="adj1" fmla="val 2735103"/>
                <a:gd name="adj2" fmla="val 8319128"/>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Calibri" panose="020F0502020204030204" pitchFamily="34" charset="0"/>
              </a:endParaRPr>
            </a:p>
          </p:txBody>
        </p:sp>
      </p:grpSp>
      <p:grpSp>
        <p:nvGrpSpPr>
          <p:cNvPr id="16" name="Group 15">
            <a:extLst>
              <a:ext uri="{FF2B5EF4-FFF2-40B4-BE49-F238E27FC236}">
                <a16:creationId xmlns:a16="http://schemas.microsoft.com/office/drawing/2014/main" id="{796A9914-6F5C-7B10-F70C-8D2558DE4B15}"/>
              </a:ext>
            </a:extLst>
          </p:cNvPr>
          <p:cNvGrpSpPr/>
          <p:nvPr/>
        </p:nvGrpSpPr>
        <p:grpSpPr>
          <a:xfrm rot="1986763">
            <a:off x="10504856" y="5292335"/>
            <a:ext cx="617824" cy="520582"/>
            <a:chOff x="6714309" y="698618"/>
            <a:chExt cx="617824" cy="520582"/>
          </a:xfrm>
        </p:grpSpPr>
        <p:sp>
          <p:nvSpPr>
            <p:cNvPr id="17" name="Oval 16">
              <a:extLst>
                <a:ext uri="{FF2B5EF4-FFF2-40B4-BE49-F238E27FC236}">
                  <a16:creationId xmlns:a16="http://schemas.microsoft.com/office/drawing/2014/main" id="{C22C2F12-4F5F-FDC8-C08F-0A0A4F544C15}"/>
                </a:ext>
              </a:extLst>
            </p:cNvPr>
            <p:cNvSpPr/>
            <p:nvPr/>
          </p:nvSpPr>
          <p:spPr>
            <a:xfrm>
              <a:off x="6714309" y="740229"/>
              <a:ext cx="617824" cy="478971"/>
            </a:xfrm>
            <a:prstGeom prst="ellipse">
              <a:avLst/>
            </a:prstGeom>
            <a:solidFill>
              <a:srgbClr val="FF5537"/>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18" name="Arc 17">
              <a:extLst>
                <a:ext uri="{FF2B5EF4-FFF2-40B4-BE49-F238E27FC236}">
                  <a16:creationId xmlns:a16="http://schemas.microsoft.com/office/drawing/2014/main" id="{D1778B83-028E-B59F-2E13-670E48AFEA66}"/>
                </a:ext>
              </a:extLst>
            </p:cNvPr>
            <p:cNvSpPr/>
            <p:nvPr/>
          </p:nvSpPr>
          <p:spPr>
            <a:xfrm>
              <a:off x="6862980" y="698618"/>
              <a:ext cx="313509" cy="324636"/>
            </a:xfrm>
            <a:prstGeom prst="arc">
              <a:avLst>
                <a:gd name="adj1" fmla="val 2735103"/>
                <a:gd name="adj2" fmla="val 8319128"/>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Calibri" panose="020F0502020204030204" pitchFamily="34" charset="0"/>
              </a:endParaRPr>
            </a:p>
          </p:txBody>
        </p:sp>
      </p:grpSp>
      <p:grpSp>
        <p:nvGrpSpPr>
          <p:cNvPr id="19" name="Group 18">
            <a:extLst>
              <a:ext uri="{FF2B5EF4-FFF2-40B4-BE49-F238E27FC236}">
                <a16:creationId xmlns:a16="http://schemas.microsoft.com/office/drawing/2014/main" id="{8F8ACAD9-8204-6A19-A100-A9AD851807A8}"/>
              </a:ext>
            </a:extLst>
          </p:cNvPr>
          <p:cNvGrpSpPr/>
          <p:nvPr/>
        </p:nvGrpSpPr>
        <p:grpSpPr>
          <a:xfrm rot="20291849">
            <a:off x="9218713" y="5038797"/>
            <a:ext cx="617824" cy="520582"/>
            <a:chOff x="6714309" y="698618"/>
            <a:chExt cx="617824" cy="520582"/>
          </a:xfrm>
        </p:grpSpPr>
        <p:sp>
          <p:nvSpPr>
            <p:cNvPr id="20" name="Oval 19">
              <a:extLst>
                <a:ext uri="{FF2B5EF4-FFF2-40B4-BE49-F238E27FC236}">
                  <a16:creationId xmlns:a16="http://schemas.microsoft.com/office/drawing/2014/main" id="{94F123AA-B12A-1F8B-4B29-DE3BF61D7F73}"/>
                </a:ext>
              </a:extLst>
            </p:cNvPr>
            <p:cNvSpPr/>
            <p:nvPr/>
          </p:nvSpPr>
          <p:spPr>
            <a:xfrm>
              <a:off x="6714309" y="740229"/>
              <a:ext cx="617824" cy="478971"/>
            </a:xfrm>
            <a:prstGeom prst="ellipse">
              <a:avLst/>
            </a:prstGeom>
            <a:solidFill>
              <a:srgbClr val="FF5537"/>
            </a:solidFill>
            <a:ln w="3810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1" name="Arc 20">
              <a:extLst>
                <a:ext uri="{FF2B5EF4-FFF2-40B4-BE49-F238E27FC236}">
                  <a16:creationId xmlns:a16="http://schemas.microsoft.com/office/drawing/2014/main" id="{46A9024E-4B0B-FA84-E10F-C604715B1F13}"/>
                </a:ext>
              </a:extLst>
            </p:cNvPr>
            <p:cNvSpPr/>
            <p:nvPr/>
          </p:nvSpPr>
          <p:spPr>
            <a:xfrm>
              <a:off x="6862980" y="698618"/>
              <a:ext cx="313509" cy="324636"/>
            </a:xfrm>
            <a:prstGeom prst="arc">
              <a:avLst>
                <a:gd name="adj1" fmla="val 2735103"/>
                <a:gd name="adj2" fmla="val 8319128"/>
              </a:avLst>
            </a:prstGeom>
            <a:ln w="28575">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latin typeface="Calibri" panose="020F0502020204030204" pitchFamily="34" charset="0"/>
              </a:endParaRPr>
            </a:p>
          </p:txBody>
        </p:sp>
      </p:grpSp>
      <p:sp>
        <p:nvSpPr>
          <p:cNvPr id="4" name="Rectangle 3" descr="Lungs">
            <a:extLst>
              <a:ext uri="{FF2B5EF4-FFF2-40B4-BE49-F238E27FC236}">
                <a16:creationId xmlns:a16="http://schemas.microsoft.com/office/drawing/2014/main" id="{2B0BB71F-DCE6-6DB1-96A3-270FFDA486EE}"/>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4208169181"/>
      </p:ext>
    </p:extLst>
  </p:cSld>
  <p:clrMapOvr>
    <a:masterClrMapping/>
  </p:clrMapOvr>
  <p:transition>
    <p:wip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830CE5C3-FE52-2AAF-A27F-9271CE9F75F4}"/>
              </a:ext>
            </a:extLst>
          </p:cNvPr>
          <p:cNvSpPr/>
          <p:nvPr/>
        </p:nvSpPr>
        <p:spPr>
          <a:xfrm>
            <a:off x="1459833" y="251570"/>
            <a:ext cx="9669883" cy="9416453"/>
          </a:xfrm>
          <a:prstGeom prst="ellipse">
            <a:avLst/>
          </a:prstGeom>
          <a:gradFill flip="none" rotWithShape="1">
            <a:gsLst>
              <a:gs pos="0">
                <a:schemeClr val="bg1"/>
              </a:gs>
              <a:gs pos="55000">
                <a:schemeClr val="bg1">
                  <a:alpha val="0"/>
                </a:schemeClr>
              </a:gs>
              <a:gs pos="100000">
                <a:schemeClr val="bg2">
                  <a:lumMod val="90000"/>
                  <a:alpha val="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Breathe Better for Your Heart</a:t>
            </a:r>
            <a:br>
              <a:rPr lang="en-US" dirty="0">
                <a:latin typeface="Calibri" panose="020F0502020204030204" pitchFamily="34" charset="0"/>
                <a:cs typeface="Calibri" panose="020F0502020204030204" pitchFamily="34" charset="0"/>
              </a:rPr>
            </a:b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p:txBody>
          <a:bodyPr>
            <a:normAutofit/>
          </a:bodyPr>
          <a:lstStyle/>
          <a:p>
            <a:pPr marL="0" indent="0">
              <a:buNone/>
            </a:pPr>
            <a:r>
              <a:rPr lang="en-US" sz="2400" dirty="0">
                <a:latin typeface="Calibri" panose="020F0502020204030204" pitchFamily="34" charset="0"/>
                <a:cs typeface="Calibri" panose="020F0502020204030204" pitchFamily="34" charset="0"/>
              </a:rPr>
              <a:t>A research study of a Minneapolis Intensive Coronary Unit found that out of 153 heart attack victims, 100% breathed predominantly using their upper chest, 75% were chronic mouth-breathers, and 70% were open-mouth breathers during sleep. </a:t>
            </a:r>
            <a:r>
              <a:rPr lang="en-US" sz="2400" u="sng" dirty="0">
                <a:latin typeface="Calibri" panose="020F0502020204030204" pitchFamily="34" charset="0"/>
                <a:cs typeface="Calibri" panose="020F0502020204030204" pitchFamily="34" charset="0"/>
              </a:rPr>
              <a:t>The Breathing Cure</a:t>
            </a:r>
            <a:r>
              <a:rPr lang="en-US" sz="2400" dirty="0">
                <a:latin typeface="Calibri" panose="020F0502020204030204" pitchFamily="34" charset="0"/>
                <a:cs typeface="Calibri" panose="020F0502020204030204" pitchFamily="34" charset="0"/>
              </a:rPr>
              <a:t> by Patrick McKeown</a:t>
            </a:r>
          </a:p>
          <a:p>
            <a:endParaRPr lang="en-US" sz="1600" dirty="0"/>
          </a:p>
        </p:txBody>
      </p:sp>
      <p:sp>
        <p:nvSpPr>
          <p:cNvPr id="5" name="TextBox 4">
            <a:extLst>
              <a:ext uri="{FF2B5EF4-FFF2-40B4-BE49-F238E27FC236}">
                <a16:creationId xmlns:a16="http://schemas.microsoft.com/office/drawing/2014/main" id="{23EA92DE-A937-C4D7-10A3-5AF6D83C0ACD}"/>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6" name="Graphic 5" descr="Windy with solid fill">
            <a:extLst>
              <a:ext uri="{FF2B5EF4-FFF2-40B4-BE49-F238E27FC236}">
                <a16:creationId xmlns:a16="http://schemas.microsoft.com/office/drawing/2014/main" id="{C4EC97BA-E3F2-84D5-194E-B008EAF27A2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397828" y="3951085"/>
            <a:ext cx="1923459" cy="1923459"/>
          </a:xfrm>
          <a:prstGeom prst="rect">
            <a:avLst/>
          </a:prstGeom>
        </p:spPr>
      </p:pic>
      <p:pic>
        <p:nvPicPr>
          <p:cNvPr id="10" name="Graphic 9" descr="Heart organ with solid fill">
            <a:extLst>
              <a:ext uri="{FF2B5EF4-FFF2-40B4-BE49-F238E27FC236}">
                <a16:creationId xmlns:a16="http://schemas.microsoft.com/office/drawing/2014/main" id="{3DCB1AD7-2C8D-5EEB-AA57-979A4D91346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43087" y="4121178"/>
            <a:ext cx="1677238" cy="1677238"/>
          </a:xfrm>
          <a:prstGeom prst="rect">
            <a:avLst/>
          </a:prstGeom>
        </p:spPr>
      </p:pic>
      <p:sp>
        <p:nvSpPr>
          <p:cNvPr id="4" name="Rectangle 3" descr="Lungs">
            <a:extLst>
              <a:ext uri="{FF2B5EF4-FFF2-40B4-BE49-F238E27FC236}">
                <a16:creationId xmlns:a16="http://schemas.microsoft.com/office/drawing/2014/main" id="{5A43DF98-A280-824E-0F32-A2E68B004927}"/>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614810458"/>
      </p:ext>
    </p:extLst>
  </p:cSld>
  <p:clrMapOvr>
    <a:masterClrMapping/>
  </p:clrMapOvr>
  <p:transition>
    <p:wip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830CE5C3-FE52-2AAF-A27F-9271CE9F75F4}"/>
              </a:ext>
            </a:extLst>
          </p:cNvPr>
          <p:cNvSpPr/>
          <p:nvPr/>
        </p:nvSpPr>
        <p:spPr>
          <a:xfrm>
            <a:off x="831440" y="132551"/>
            <a:ext cx="9669883" cy="9416453"/>
          </a:xfrm>
          <a:prstGeom prst="ellipse">
            <a:avLst/>
          </a:prstGeom>
          <a:gradFill flip="none" rotWithShape="1">
            <a:gsLst>
              <a:gs pos="0">
                <a:schemeClr val="bg1"/>
              </a:gs>
              <a:gs pos="55000">
                <a:schemeClr val="bg1">
                  <a:alpha val="0"/>
                </a:schemeClr>
              </a:gs>
              <a:gs pos="100000">
                <a:schemeClr val="bg2">
                  <a:lumMod val="90000"/>
                  <a:alpha val="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Breathe Better for Your Heart</a:t>
            </a:r>
            <a:br>
              <a:rPr lang="en-US" dirty="0">
                <a:latin typeface="Calibri" panose="020F0502020204030204" pitchFamily="34" charset="0"/>
                <a:cs typeface="Calibri" panose="020F0502020204030204" pitchFamily="34" charset="0"/>
              </a:rPr>
            </a:b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p:txBody>
          <a:bodyPr>
            <a:normAutofit/>
          </a:bodyPr>
          <a:lstStyle/>
          <a:p>
            <a:r>
              <a:rPr lang="en-US" sz="2400" dirty="0"/>
              <a:t>Slow breathing at 6 breaths/min increases baroreflex sensitivity and reduces sympathetic activity and chemoreflex activation, suggesting a potentially beneficial effect in hypertension. </a:t>
            </a:r>
          </a:p>
          <a:p>
            <a:pPr lvl="1"/>
            <a:r>
              <a:rPr lang="en-US" sz="1400" i="1" dirty="0"/>
              <a:t>Hypertension. 2005; 46:714–718</a:t>
            </a:r>
          </a:p>
          <a:p>
            <a:endParaRPr lang="en-US" sz="1600" dirty="0"/>
          </a:p>
        </p:txBody>
      </p:sp>
      <p:sp>
        <p:nvSpPr>
          <p:cNvPr id="5" name="TextBox 4">
            <a:extLst>
              <a:ext uri="{FF2B5EF4-FFF2-40B4-BE49-F238E27FC236}">
                <a16:creationId xmlns:a16="http://schemas.microsoft.com/office/drawing/2014/main" id="{23EA92DE-A937-C4D7-10A3-5AF6D83C0ACD}"/>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6" name="Graphic 5" descr="Windy with solid fill">
            <a:extLst>
              <a:ext uri="{FF2B5EF4-FFF2-40B4-BE49-F238E27FC236}">
                <a16:creationId xmlns:a16="http://schemas.microsoft.com/office/drawing/2014/main" id="{C4EC97BA-E3F2-84D5-194E-B008EAF27A2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397828" y="3951085"/>
            <a:ext cx="1923459" cy="1923459"/>
          </a:xfrm>
          <a:prstGeom prst="rect">
            <a:avLst/>
          </a:prstGeom>
        </p:spPr>
      </p:pic>
      <p:pic>
        <p:nvPicPr>
          <p:cNvPr id="10" name="Graphic 9" descr="Heart organ with solid fill">
            <a:extLst>
              <a:ext uri="{FF2B5EF4-FFF2-40B4-BE49-F238E27FC236}">
                <a16:creationId xmlns:a16="http://schemas.microsoft.com/office/drawing/2014/main" id="{3DCB1AD7-2C8D-5EEB-AA57-979A4D91346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43087" y="4121178"/>
            <a:ext cx="1677238" cy="1677238"/>
          </a:xfrm>
          <a:prstGeom prst="rect">
            <a:avLst/>
          </a:prstGeom>
        </p:spPr>
      </p:pic>
      <p:sp>
        <p:nvSpPr>
          <p:cNvPr id="4" name="Rectangle 3" descr="Lungs">
            <a:extLst>
              <a:ext uri="{FF2B5EF4-FFF2-40B4-BE49-F238E27FC236}">
                <a16:creationId xmlns:a16="http://schemas.microsoft.com/office/drawing/2014/main" id="{4A380484-F453-C2B4-7E06-8FD3CA3136F4}"/>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3188574280"/>
      </p:ext>
    </p:extLst>
  </p:cSld>
  <p:clrMapOvr>
    <a:masterClrMapping/>
  </p:clrMapOvr>
  <p:transition>
    <p:wip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p:txBody>
          <a:bodyPr/>
          <a:lstStyle/>
          <a:p>
            <a:r>
              <a:rPr lang="en-US" dirty="0"/>
              <a:t>Baroreflex Sensitivity</a:t>
            </a:r>
            <a:br>
              <a:rPr lang="en-US" dirty="0"/>
            </a:br>
            <a:endParaRPr lang="en-US" dirty="0"/>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p:txBody>
          <a:bodyPr>
            <a:normAutofit/>
          </a:bodyPr>
          <a:lstStyle/>
          <a:p>
            <a:r>
              <a:rPr lang="en-US" dirty="0"/>
              <a:t>This is the heart’s ability to adjust blood pressure in changing conditions. </a:t>
            </a:r>
          </a:p>
          <a:p>
            <a:r>
              <a:rPr lang="en-US" dirty="0"/>
              <a:t>Early indicator of cardiovascular health and autonomic dysfunction </a:t>
            </a:r>
          </a:p>
          <a:p>
            <a:r>
              <a:rPr lang="en-US" dirty="0"/>
              <a:t>Two minutes of slow breathing can raise this sensitivity </a:t>
            </a:r>
          </a:p>
          <a:p>
            <a:r>
              <a:rPr lang="en-US" dirty="0"/>
              <a:t>Activates the parasympathetic nervous system</a:t>
            </a:r>
          </a:p>
          <a:p>
            <a:r>
              <a:rPr lang="en-US" dirty="0"/>
              <a:t>Helps restore autonomic balance </a:t>
            </a:r>
          </a:p>
          <a:p>
            <a:r>
              <a:rPr lang="en-US" dirty="0"/>
              <a:t>Increases arterial function &amp; improves tissue oxygenation</a:t>
            </a:r>
          </a:p>
        </p:txBody>
      </p:sp>
      <p:sp>
        <p:nvSpPr>
          <p:cNvPr id="4" name="TextBox 3">
            <a:extLst>
              <a:ext uri="{FF2B5EF4-FFF2-40B4-BE49-F238E27FC236}">
                <a16:creationId xmlns:a16="http://schemas.microsoft.com/office/drawing/2014/main" id="{CE09622B-0A73-2752-310A-5DD42946FD12}"/>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6" name="Graphic 5" descr="Gauge with solid fill">
            <a:extLst>
              <a:ext uri="{FF2B5EF4-FFF2-40B4-BE49-F238E27FC236}">
                <a16:creationId xmlns:a16="http://schemas.microsoft.com/office/drawing/2014/main" id="{C6DC1DB2-0A0D-9C57-6E10-3CE14E357FC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084350" y="2443748"/>
            <a:ext cx="1970504" cy="1970504"/>
          </a:xfrm>
          <a:prstGeom prst="rect">
            <a:avLst/>
          </a:prstGeom>
        </p:spPr>
      </p:pic>
      <p:sp>
        <p:nvSpPr>
          <p:cNvPr id="5" name="Rectangle 4" descr="Lungs">
            <a:extLst>
              <a:ext uri="{FF2B5EF4-FFF2-40B4-BE49-F238E27FC236}">
                <a16:creationId xmlns:a16="http://schemas.microsoft.com/office/drawing/2014/main" id="{DF8077AA-3C87-0347-1DE0-77B073DCD647}"/>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2945007555"/>
      </p:ext>
    </p:extLst>
  </p:cSld>
  <p:clrMapOvr>
    <a:masterClrMapping/>
  </p:clrMapOvr>
  <p:transition>
    <p:wip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p:txBody>
          <a:bodyPr/>
          <a:lstStyle/>
          <a:p>
            <a:r>
              <a:rPr lang="en-US" dirty="0"/>
              <a:t>If There is a “Core” It’s Your Diaphragm</a:t>
            </a:r>
            <a:br>
              <a:rPr lang="en-US" dirty="0"/>
            </a:br>
            <a:endParaRPr lang="en-US" dirty="0"/>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p:txBody>
          <a:bodyPr>
            <a:normAutofit/>
          </a:bodyPr>
          <a:lstStyle/>
          <a:p>
            <a:r>
              <a:rPr lang="en-US" altLang="en-US" sz="2400" dirty="0"/>
              <a:t>A strong diaphragm = A strong core</a:t>
            </a:r>
          </a:p>
          <a:p>
            <a:r>
              <a:rPr lang="en-US" altLang="en-US" sz="2400" dirty="0"/>
              <a:t>2016 Osteopathic Centre for Research Studies in Ancona, Italy found that people who suffer from lower back pain and SI joint dysfunction often have fatigue of their diaphragm. They cite “poor diaphragm endurance” caused by an overexertion of the respiratory muscles. Basically, they’re breathing too hard in an inefficient manner. </a:t>
            </a:r>
            <a:r>
              <a:rPr lang="en-US" sz="1400" i="1" dirty="0"/>
              <a:t>The Breathing Cure </a:t>
            </a:r>
            <a:r>
              <a:rPr lang="en-US" sz="1400" dirty="0"/>
              <a:t>by Patrick McKeown</a:t>
            </a:r>
            <a:endParaRPr lang="en-US" altLang="en-US" sz="1400" dirty="0"/>
          </a:p>
          <a:p>
            <a:pPr marL="0" indent="0">
              <a:buNone/>
            </a:pPr>
            <a:endParaRPr lang="en-US" altLang="ja-JP" sz="2400" dirty="0"/>
          </a:p>
        </p:txBody>
      </p:sp>
      <p:sp>
        <p:nvSpPr>
          <p:cNvPr id="4" name="TextBox 3">
            <a:extLst>
              <a:ext uri="{FF2B5EF4-FFF2-40B4-BE49-F238E27FC236}">
                <a16:creationId xmlns:a16="http://schemas.microsoft.com/office/drawing/2014/main" id="{9CD72FFB-1733-52E0-6DDB-9BCF786228FB}"/>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5" name="Graphic 4" descr="Lungs with solid fill">
            <a:extLst>
              <a:ext uri="{FF2B5EF4-FFF2-40B4-BE49-F238E27FC236}">
                <a16:creationId xmlns:a16="http://schemas.microsoft.com/office/drawing/2014/main" id="{8840A52F-148E-4C09-5E7F-B72E2024E34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585156" y="656806"/>
            <a:ext cx="1469698" cy="1469698"/>
          </a:xfrm>
          <a:prstGeom prst="rect">
            <a:avLst/>
          </a:prstGeom>
        </p:spPr>
      </p:pic>
      <p:sp>
        <p:nvSpPr>
          <p:cNvPr id="6" name="Freeform 5">
            <a:extLst>
              <a:ext uri="{FF2B5EF4-FFF2-40B4-BE49-F238E27FC236}">
                <a16:creationId xmlns:a16="http://schemas.microsoft.com/office/drawing/2014/main" id="{4C73A971-671B-D92B-26C3-F3472FE143E9}"/>
              </a:ext>
            </a:extLst>
          </p:cNvPr>
          <p:cNvSpPr/>
          <p:nvPr/>
        </p:nvSpPr>
        <p:spPr>
          <a:xfrm>
            <a:off x="9698372" y="2042194"/>
            <a:ext cx="1237652" cy="252767"/>
          </a:xfrm>
          <a:custGeom>
            <a:avLst/>
            <a:gdLst>
              <a:gd name="connsiteX0" fmla="*/ 0 w 1732548"/>
              <a:gd name="connsiteY0" fmla="*/ 336916 h 336916"/>
              <a:gd name="connsiteX1" fmla="*/ 866274 w 1732548"/>
              <a:gd name="connsiteY1" fmla="*/ 32 h 336916"/>
              <a:gd name="connsiteX2" fmla="*/ 1732548 w 1732548"/>
              <a:gd name="connsiteY2" fmla="*/ 320874 h 336916"/>
            </a:gdLst>
            <a:ahLst/>
            <a:cxnLst>
              <a:cxn ang="0">
                <a:pos x="connsiteX0" y="connsiteY0"/>
              </a:cxn>
              <a:cxn ang="0">
                <a:pos x="connsiteX1" y="connsiteY1"/>
              </a:cxn>
              <a:cxn ang="0">
                <a:pos x="connsiteX2" y="connsiteY2"/>
              </a:cxn>
            </a:cxnLst>
            <a:rect l="l" t="t" r="r" b="b"/>
            <a:pathLst>
              <a:path w="1732548" h="336916">
                <a:moveTo>
                  <a:pt x="0" y="336916"/>
                </a:moveTo>
                <a:cubicBezTo>
                  <a:pt x="288758" y="169811"/>
                  <a:pt x="577516" y="2706"/>
                  <a:pt x="866274" y="32"/>
                </a:cubicBezTo>
                <a:cubicBezTo>
                  <a:pt x="1155032" y="-2642"/>
                  <a:pt x="1443790" y="159116"/>
                  <a:pt x="1732548" y="320874"/>
                </a:cubicBezTo>
              </a:path>
            </a:pathLst>
          </a:custGeom>
          <a:noFill/>
          <a:ln w="76200">
            <a:solidFill>
              <a:srgbClr val="FF55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descr="Lungs">
            <a:extLst>
              <a:ext uri="{FF2B5EF4-FFF2-40B4-BE49-F238E27FC236}">
                <a16:creationId xmlns:a16="http://schemas.microsoft.com/office/drawing/2014/main" id="{C55C7981-9142-F749-61E6-038F349F7EA5}"/>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4249302095"/>
      </p:ext>
    </p:extLst>
  </p:cSld>
  <p:clrMapOvr>
    <a:masterClrMapping/>
  </p:clrMapOvr>
  <p:transition>
    <p:wip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p:txBody>
          <a:bodyPr/>
          <a:lstStyle/>
          <a:p>
            <a:r>
              <a:rPr lang="en-US" altLang="en-US" dirty="0"/>
              <a:t>Some Often Confused Diaphragm A &amp; P</a:t>
            </a:r>
            <a:br>
              <a:rPr lang="en-US" altLang="en-US" dirty="0"/>
            </a:br>
            <a:endParaRPr lang="en-US" dirty="0"/>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p:txBody>
          <a:bodyPr>
            <a:normAutofit lnSpcReduction="10000"/>
          </a:bodyPr>
          <a:lstStyle/>
          <a:p>
            <a:r>
              <a:rPr lang="en-US" altLang="en-US" sz="2400" dirty="0"/>
              <a:t>5</a:t>
            </a:r>
            <a:r>
              <a:rPr lang="en-US" altLang="en-US" sz="2400" baseline="30000" dirty="0"/>
              <a:t>th</a:t>
            </a:r>
            <a:r>
              <a:rPr lang="en-US" altLang="en-US" sz="2400" dirty="0"/>
              <a:t> intercostal space (A lot higher than you think.)</a:t>
            </a:r>
          </a:p>
          <a:p>
            <a:r>
              <a:rPr lang="en-US" altLang="en-US" sz="2400" dirty="0"/>
              <a:t>Arcuate ligament: transverse process of L1 to lower 12</a:t>
            </a:r>
            <a:r>
              <a:rPr lang="en-US" altLang="en-US" sz="2400" baseline="30000" dirty="0"/>
              <a:t>th</a:t>
            </a:r>
            <a:r>
              <a:rPr lang="en-US" altLang="en-US" sz="2400" dirty="0"/>
              <a:t> rib forming an arch over the QL to join the diaphragm fascia</a:t>
            </a:r>
          </a:p>
          <a:p>
            <a:r>
              <a:rPr lang="en-US" altLang="en-US" sz="2400" dirty="0"/>
              <a:t>Transverse abdominals and psoas connection </a:t>
            </a:r>
          </a:p>
          <a:p>
            <a:r>
              <a:rPr lang="en-US" altLang="en-US" sz="2400" dirty="0"/>
              <a:t>It moves how much? (A lot less than what you think.)</a:t>
            </a:r>
          </a:p>
          <a:p>
            <a:r>
              <a:rPr lang="en-US" altLang="en-US" sz="2400" dirty="0"/>
              <a:t>A strong diaphragm provides the mechanical circulation for the lymphatic system. </a:t>
            </a:r>
          </a:p>
          <a:p>
            <a:pPr marL="0" indent="0">
              <a:buNone/>
            </a:pPr>
            <a:endParaRPr lang="en-US" altLang="ja-JP" sz="2400" dirty="0"/>
          </a:p>
        </p:txBody>
      </p:sp>
      <p:sp>
        <p:nvSpPr>
          <p:cNvPr id="4" name="TextBox 3">
            <a:extLst>
              <a:ext uri="{FF2B5EF4-FFF2-40B4-BE49-F238E27FC236}">
                <a16:creationId xmlns:a16="http://schemas.microsoft.com/office/drawing/2014/main" id="{6ED6FFEE-A37E-5AAA-BC83-C54958A1A336}"/>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5" name="Graphic 4" descr="Lungs with solid fill">
            <a:extLst>
              <a:ext uri="{FF2B5EF4-FFF2-40B4-BE49-F238E27FC236}">
                <a16:creationId xmlns:a16="http://schemas.microsoft.com/office/drawing/2014/main" id="{55EF2B45-0E96-3972-0705-22F96640686A}"/>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585156" y="656806"/>
            <a:ext cx="1469698" cy="1469698"/>
          </a:xfrm>
          <a:prstGeom prst="rect">
            <a:avLst/>
          </a:prstGeom>
        </p:spPr>
      </p:pic>
      <p:sp>
        <p:nvSpPr>
          <p:cNvPr id="6" name="Freeform 5">
            <a:extLst>
              <a:ext uri="{FF2B5EF4-FFF2-40B4-BE49-F238E27FC236}">
                <a16:creationId xmlns:a16="http://schemas.microsoft.com/office/drawing/2014/main" id="{6CF9DA52-77A5-A744-429F-BFF454D4A1DB}"/>
              </a:ext>
            </a:extLst>
          </p:cNvPr>
          <p:cNvSpPr/>
          <p:nvPr/>
        </p:nvSpPr>
        <p:spPr>
          <a:xfrm>
            <a:off x="9698372" y="2042194"/>
            <a:ext cx="1237652" cy="252767"/>
          </a:xfrm>
          <a:custGeom>
            <a:avLst/>
            <a:gdLst>
              <a:gd name="connsiteX0" fmla="*/ 0 w 1732548"/>
              <a:gd name="connsiteY0" fmla="*/ 336916 h 336916"/>
              <a:gd name="connsiteX1" fmla="*/ 866274 w 1732548"/>
              <a:gd name="connsiteY1" fmla="*/ 32 h 336916"/>
              <a:gd name="connsiteX2" fmla="*/ 1732548 w 1732548"/>
              <a:gd name="connsiteY2" fmla="*/ 320874 h 336916"/>
            </a:gdLst>
            <a:ahLst/>
            <a:cxnLst>
              <a:cxn ang="0">
                <a:pos x="connsiteX0" y="connsiteY0"/>
              </a:cxn>
              <a:cxn ang="0">
                <a:pos x="connsiteX1" y="connsiteY1"/>
              </a:cxn>
              <a:cxn ang="0">
                <a:pos x="connsiteX2" y="connsiteY2"/>
              </a:cxn>
            </a:cxnLst>
            <a:rect l="l" t="t" r="r" b="b"/>
            <a:pathLst>
              <a:path w="1732548" h="336916">
                <a:moveTo>
                  <a:pt x="0" y="336916"/>
                </a:moveTo>
                <a:cubicBezTo>
                  <a:pt x="288758" y="169811"/>
                  <a:pt x="577516" y="2706"/>
                  <a:pt x="866274" y="32"/>
                </a:cubicBezTo>
                <a:cubicBezTo>
                  <a:pt x="1155032" y="-2642"/>
                  <a:pt x="1443790" y="159116"/>
                  <a:pt x="1732548" y="320874"/>
                </a:cubicBezTo>
              </a:path>
            </a:pathLst>
          </a:custGeom>
          <a:noFill/>
          <a:ln w="76200">
            <a:solidFill>
              <a:srgbClr val="FF55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descr="Lungs">
            <a:extLst>
              <a:ext uri="{FF2B5EF4-FFF2-40B4-BE49-F238E27FC236}">
                <a16:creationId xmlns:a16="http://schemas.microsoft.com/office/drawing/2014/main" id="{E6D898A6-2477-1589-A12B-267E289D3159}"/>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2363273002"/>
      </p:ext>
    </p:extLst>
  </p:cSld>
  <p:clrMapOvr>
    <a:masterClrMapping/>
  </p:clrMapOvr>
  <p:transition>
    <p:wip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a:xfrm>
            <a:off x="1534696" y="804609"/>
            <a:ext cx="9520158" cy="1049051"/>
          </a:xfrm>
        </p:spPr>
        <p:txBody>
          <a:bodyPr>
            <a:noAutofit/>
          </a:bodyPr>
          <a:lstStyle/>
          <a:p>
            <a:r>
              <a:rPr lang="en-US" altLang="en-US" dirty="0"/>
              <a:t>Cranial and Pelvic Respiratory Sequence: </a:t>
            </a:r>
            <a:r>
              <a:rPr lang="en-US" altLang="en-US" b="1" dirty="0">
                <a:solidFill>
                  <a:srgbClr val="49A948"/>
                </a:solidFill>
              </a:rPr>
              <a:t>Inspiration</a:t>
            </a:r>
            <a:br>
              <a:rPr lang="en-US" altLang="en-US" dirty="0"/>
            </a:br>
            <a:endParaRPr lang="en-US" dirty="0"/>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a:xfrm>
            <a:off x="413201" y="2078251"/>
            <a:ext cx="9520158" cy="3813069"/>
          </a:xfrm>
        </p:spPr>
        <p:txBody>
          <a:bodyPr>
            <a:normAutofit fontScale="92500"/>
          </a:bodyPr>
          <a:lstStyle/>
          <a:p>
            <a:r>
              <a:rPr lang="en-US" sz="2400" dirty="0"/>
              <a:t>The diaphragm descends along with the pelvic diaphragm. </a:t>
            </a:r>
          </a:p>
          <a:p>
            <a:r>
              <a:rPr lang="en-US" sz="2400" dirty="0"/>
              <a:t>The cranium expands by flaring outwards (the temporal bones), as does the pelvis (the ilia). </a:t>
            </a:r>
          </a:p>
          <a:p>
            <a:r>
              <a:rPr lang="en-US" sz="2400" dirty="0"/>
              <a:t>The sacral base moves posteriorly, the sacral apex anteriorly, and the coccyx apex posteriorly. As this occurs, the occipital base moves anteriorly and superiorly. </a:t>
            </a:r>
          </a:p>
          <a:p>
            <a:r>
              <a:rPr lang="en-US" sz="2400" dirty="0"/>
              <a:t>Each ilium rotates anteriorly along with the temporal bone squamous area, so the mastoid process moves posteriorly along with the ischial tuberosity. </a:t>
            </a:r>
          </a:p>
          <a:p>
            <a:endParaRPr lang="en-US" altLang="en-US" dirty="0">
              <a:solidFill>
                <a:srgbClr val="404040"/>
              </a:solidFill>
            </a:endParaRPr>
          </a:p>
        </p:txBody>
      </p:sp>
      <p:sp>
        <p:nvSpPr>
          <p:cNvPr id="5" name="TextBox 4">
            <a:extLst>
              <a:ext uri="{FF2B5EF4-FFF2-40B4-BE49-F238E27FC236}">
                <a16:creationId xmlns:a16="http://schemas.microsoft.com/office/drawing/2014/main" id="{360CA7C6-2FF2-C736-440E-3D18732151C5}"/>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4" name="Picture 3">
            <a:extLst>
              <a:ext uri="{FF2B5EF4-FFF2-40B4-BE49-F238E27FC236}">
                <a16:creationId xmlns:a16="http://schemas.microsoft.com/office/drawing/2014/main" id="{A60A6EC8-5915-B863-1B78-7EFAD7A33401}"/>
              </a:ext>
            </a:extLst>
          </p:cNvPr>
          <p:cNvPicPr>
            <a:picLocks noChangeAspect="1"/>
          </p:cNvPicPr>
          <p:nvPr/>
        </p:nvPicPr>
        <p:blipFill>
          <a:blip r:embed="rId2"/>
          <a:stretch>
            <a:fillRect/>
          </a:stretch>
        </p:blipFill>
        <p:spPr>
          <a:xfrm>
            <a:off x="10054691" y="4440311"/>
            <a:ext cx="1553595" cy="1085458"/>
          </a:xfrm>
          <a:prstGeom prst="rect">
            <a:avLst/>
          </a:prstGeom>
        </p:spPr>
      </p:pic>
      <p:pic>
        <p:nvPicPr>
          <p:cNvPr id="6" name="Graphic 5" descr="Lungs with solid fill">
            <a:extLst>
              <a:ext uri="{FF2B5EF4-FFF2-40B4-BE49-F238E27FC236}">
                <a16:creationId xmlns:a16="http://schemas.microsoft.com/office/drawing/2014/main" id="{61C335A2-9E9D-B72E-6648-9D7AE77477D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18916" y="2477918"/>
            <a:ext cx="1553594" cy="1553594"/>
          </a:xfrm>
          <a:prstGeom prst="rect">
            <a:avLst/>
          </a:prstGeom>
        </p:spPr>
      </p:pic>
      <p:sp>
        <p:nvSpPr>
          <p:cNvPr id="7" name="Freeform 6">
            <a:extLst>
              <a:ext uri="{FF2B5EF4-FFF2-40B4-BE49-F238E27FC236}">
                <a16:creationId xmlns:a16="http://schemas.microsoft.com/office/drawing/2014/main" id="{4FE9B424-DEB9-E3AB-21FA-E6E122FD3230}"/>
              </a:ext>
            </a:extLst>
          </p:cNvPr>
          <p:cNvSpPr/>
          <p:nvPr/>
        </p:nvSpPr>
        <p:spPr>
          <a:xfrm>
            <a:off x="10185849" y="3890850"/>
            <a:ext cx="1219727" cy="267196"/>
          </a:xfrm>
          <a:custGeom>
            <a:avLst/>
            <a:gdLst>
              <a:gd name="connsiteX0" fmla="*/ 0 w 1732548"/>
              <a:gd name="connsiteY0" fmla="*/ 336916 h 336916"/>
              <a:gd name="connsiteX1" fmla="*/ 866274 w 1732548"/>
              <a:gd name="connsiteY1" fmla="*/ 32 h 336916"/>
              <a:gd name="connsiteX2" fmla="*/ 1732548 w 1732548"/>
              <a:gd name="connsiteY2" fmla="*/ 320874 h 336916"/>
            </a:gdLst>
            <a:ahLst/>
            <a:cxnLst>
              <a:cxn ang="0">
                <a:pos x="connsiteX0" y="connsiteY0"/>
              </a:cxn>
              <a:cxn ang="0">
                <a:pos x="connsiteX1" y="connsiteY1"/>
              </a:cxn>
              <a:cxn ang="0">
                <a:pos x="connsiteX2" y="connsiteY2"/>
              </a:cxn>
            </a:cxnLst>
            <a:rect l="l" t="t" r="r" b="b"/>
            <a:pathLst>
              <a:path w="1732548" h="336916">
                <a:moveTo>
                  <a:pt x="0" y="336916"/>
                </a:moveTo>
                <a:cubicBezTo>
                  <a:pt x="288758" y="169811"/>
                  <a:pt x="577516" y="2706"/>
                  <a:pt x="866274" y="32"/>
                </a:cubicBezTo>
                <a:cubicBezTo>
                  <a:pt x="1155032" y="-2642"/>
                  <a:pt x="1443790" y="159116"/>
                  <a:pt x="1732548" y="320874"/>
                </a:cubicBezTo>
              </a:path>
            </a:pathLst>
          </a:custGeom>
          <a:noFill/>
          <a:ln w="76200">
            <a:solidFill>
              <a:srgbClr val="FF55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a:extLst>
              <a:ext uri="{FF2B5EF4-FFF2-40B4-BE49-F238E27FC236}">
                <a16:creationId xmlns:a16="http://schemas.microsoft.com/office/drawing/2014/main" id="{F9C314F0-7546-452A-EC7B-5914C7AA38CC}"/>
              </a:ext>
            </a:extLst>
          </p:cNvPr>
          <p:cNvSpPr/>
          <p:nvPr/>
        </p:nvSpPr>
        <p:spPr>
          <a:xfrm>
            <a:off x="10424073" y="5717196"/>
            <a:ext cx="814830" cy="181676"/>
          </a:xfrm>
          <a:custGeom>
            <a:avLst/>
            <a:gdLst>
              <a:gd name="connsiteX0" fmla="*/ 0 w 1732548"/>
              <a:gd name="connsiteY0" fmla="*/ 336916 h 336916"/>
              <a:gd name="connsiteX1" fmla="*/ 866274 w 1732548"/>
              <a:gd name="connsiteY1" fmla="*/ 32 h 336916"/>
              <a:gd name="connsiteX2" fmla="*/ 1732548 w 1732548"/>
              <a:gd name="connsiteY2" fmla="*/ 320874 h 336916"/>
            </a:gdLst>
            <a:ahLst/>
            <a:cxnLst>
              <a:cxn ang="0">
                <a:pos x="connsiteX0" y="connsiteY0"/>
              </a:cxn>
              <a:cxn ang="0">
                <a:pos x="connsiteX1" y="connsiteY1"/>
              </a:cxn>
              <a:cxn ang="0">
                <a:pos x="connsiteX2" y="connsiteY2"/>
              </a:cxn>
            </a:cxnLst>
            <a:rect l="l" t="t" r="r" b="b"/>
            <a:pathLst>
              <a:path w="1732548" h="336916">
                <a:moveTo>
                  <a:pt x="0" y="336916"/>
                </a:moveTo>
                <a:cubicBezTo>
                  <a:pt x="288758" y="169811"/>
                  <a:pt x="577516" y="2706"/>
                  <a:pt x="866274" y="32"/>
                </a:cubicBezTo>
                <a:cubicBezTo>
                  <a:pt x="1155032" y="-2642"/>
                  <a:pt x="1443790" y="159116"/>
                  <a:pt x="1732548" y="320874"/>
                </a:cubicBezTo>
              </a:path>
            </a:pathLst>
          </a:custGeom>
          <a:noFill/>
          <a:ln w="76200">
            <a:solidFill>
              <a:srgbClr val="FF55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F7A0C9E5-A20D-CBD6-5A96-F438EE35EC4D}"/>
              </a:ext>
            </a:extLst>
          </p:cNvPr>
          <p:cNvPicPr>
            <a:picLocks noChangeAspect="1"/>
          </p:cNvPicPr>
          <p:nvPr/>
        </p:nvPicPr>
        <p:blipFill>
          <a:blip r:embed="rId4"/>
          <a:stretch>
            <a:fillRect/>
          </a:stretch>
        </p:blipFill>
        <p:spPr>
          <a:xfrm>
            <a:off x="10428389" y="1267713"/>
            <a:ext cx="734646" cy="1114491"/>
          </a:xfrm>
          <a:prstGeom prst="rect">
            <a:avLst/>
          </a:prstGeom>
        </p:spPr>
      </p:pic>
      <p:pic>
        <p:nvPicPr>
          <p:cNvPr id="12" name="Graphic 11" descr="Arrow: Straight with solid fill">
            <a:extLst>
              <a:ext uri="{FF2B5EF4-FFF2-40B4-BE49-F238E27FC236}">
                <a16:creationId xmlns:a16="http://schemas.microsoft.com/office/drawing/2014/main" id="{5A1A04D7-2C0D-FAF5-A8BE-74A8770F63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6200000">
            <a:off x="10681094" y="4755270"/>
            <a:ext cx="334105" cy="914400"/>
          </a:xfrm>
          <a:prstGeom prst="rect">
            <a:avLst/>
          </a:prstGeom>
        </p:spPr>
      </p:pic>
      <p:pic>
        <p:nvPicPr>
          <p:cNvPr id="14" name="Graphic 13" descr="Arrow: Slight curve with solid fill">
            <a:extLst>
              <a:ext uri="{FF2B5EF4-FFF2-40B4-BE49-F238E27FC236}">
                <a16:creationId xmlns:a16="http://schemas.microsoft.com/office/drawing/2014/main" id="{F1E09DD0-C563-864D-62C3-B53688EBADD5}"/>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8665072">
            <a:off x="9610768" y="4285501"/>
            <a:ext cx="735458" cy="735458"/>
          </a:xfrm>
          <a:prstGeom prst="rect">
            <a:avLst/>
          </a:prstGeom>
        </p:spPr>
      </p:pic>
      <p:pic>
        <p:nvPicPr>
          <p:cNvPr id="15" name="Graphic 14" descr="Arrow: Slight curve with solid fill">
            <a:extLst>
              <a:ext uri="{FF2B5EF4-FFF2-40B4-BE49-F238E27FC236}">
                <a16:creationId xmlns:a16="http://schemas.microsoft.com/office/drawing/2014/main" id="{D76F223B-18DA-A625-A98F-896939FE1E4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2934928" flipH="1">
            <a:off x="11331898" y="4277309"/>
            <a:ext cx="759621" cy="759621"/>
          </a:xfrm>
          <a:prstGeom prst="rect">
            <a:avLst/>
          </a:prstGeom>
        </p:spPr>
      </p:pic>
      <p:sp>
        <p:nvSpPr>
          <p:cNvPr id="16" name="Down Arrow 15">
            <a:extLst>
              <a:ext uri="{FF2B5EF4-FFF2-40B4-BE49-F238E27FC236}">
                <a16:creationId xmlns:a16="http://schemas.microsoft.com/office/drawing/2014/main" id="{CD83D921-5A4A-D88C-F711-E43EC454E428}"/>
              </a:ext>
            </a:extLst>
          </p:cNvPr>
          <p:cNvSpPr/>
          <p:nvPr/>
        </p:nvSpPr>
        <p:spPr>
          <a:xfrm>
            <a:off x="10608093" y="5891320"/>
            <a:ext cx="375238" cy="510961"/>
          </a:xfrm>
          <a:prstGeom prst="down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Down Arrow 16">
            <a:extLst>
              <a:ext uri="{FF2B5EF4-FFF2-40B4-BE49-F238E27FC236}">
                <a16:creationId xmlns:a16="http://schemas.microsoft.com/office/drawing/2014/main" id="{37E920B4-74E3-4D2B-C57A-4BFCF4BE33C0}"/>
              </a:ext>
            </a:extLst>
          </p:cNvPr>
          <p:cNvSpPr/>
          <p:nvPr/>
        </p:nvSpPr>
        <p:spPr>
          <a:xfrm>
            <a:off x="10595656" y="3892348"/>
            <a:ext cx="375238" cy="510961"/>
          </a:xfrm>
          <a:prstGeom prst="down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Graphic 17" descr="Arrow: Slight curve with solid fill">
            <a:extLst>
              <a:ext uri="{FF2B5EF4-FFF2-40B4-BE49-F238E27FC236}">
                <a16:creationId xmlns:a16="http://schemas.microsoft.com/office/drawing/2014/main" id="{92BCFA0B-768C-1769-1E5B-BCDE9704EF0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8665072">
            <a:off x="10012759" y="1410762"/>
            <a:ext cx="538208" cy="538208"/>
          </a:xfrm>
          <a:prstGeom prst="rect">
            <a:avLst/>
          </a:prstGeom>
        </p:spPr>
      </p:pic>
      <p:pic>
        <p:nvPicPr>
          <p:cNvPr id="19" name="Graphic 18" descr="Arrow: Slight curve with solid fill">
            <a:extLst>
              <a:ext uri="{FF2B5EF4-FFF2-40B4-BE49-F238E27FC236}">
                <a16:creationId xmlns:a16="http://schemas.microsoft.com/office/drawing/2014/main" id="{E9192F33-8E0C-18D7-3B0B-8D55BA1F4C9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2934928" flipH="1">
            <a:off x="11045988" y="1401921"/>
            <a:ext cx="555890" cy="555890"/>
          </a:xfrm>
          <a:prstGeom prst="rect">
            <a:avLst/>
          </a:prstGeom>
        </p:spPr>
      </p:pic>
      <p:pic>
        <p:nvPicPr>
          <p:cNvPr id="22" name="Picture 21">
            <a:extLst>
              <a:ext uri="{FF2B5EF4-FFF2-40B4-BE49-F238E27FC236}">
                <a16:creationId xmlns:a16="http://schemas.microsoft.com/office/drawing/2014/main" id="{830E21BB-47FE-B516-4ACB-E3E58DB10A9C}"/>
              </a:ext>
            </a:extLst>
          </p:cNvPr>
          <p:cNvPicPr>
            <a:picLocks noChangeAspect="1"/>
          </p:cNvPicPr>
          <p:nvPr/>
        </p:nvPicPr>
        <p:blipFill>
          <a:blip r:embed="rId7"/>
          <a:stretch>
            <a:fillRect/>
          </a:stretch>
        </p:blipFill>
        <p:spPr>
          <a:xfrm>
            <a:off x="8459699" y="1510396"/>
            <a:ext cx="1005760" cy="1114491"/>
          </a:xfrm>
          <a:prstGeom prst="rect">
            <a:avLst/>
          </a:prstGeom>
        </p:spPr>
      </p:pic>
      <p:sp>
        <p:nvSpPr>
          <p:cNvPr id="23" name="Down Arrow 22">
            <a:extLst>
              <a:ext uri="{FF2B5EF4-FFF2-40B4-BE49-F238E27FC236}">
                <a16:creationId xmlns:a16="http://schemas.microsoft.com/office/drawing/2014/main" id="{A214A1C6-DC94-CB8D-98D5-2CFDD86073DF}"/>
              </a:ext>
            </a:extLst>
          </p:cNvPr>
          <p:cNvSpPr/>
          <p:nvPr/>
        </p:nvSpPr>
        <p:spPr>
          <a:xfrm rot="5400000">
            <a:off x="8500226" y="2114236"/>
            <a:ext cx="258792" cy="51096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Down Arrow 24">
            <a:extLst>
              <a:ext uri="{FF2B5EF4-FFF2-40B4-BE49-F238E27FC236}">
                <a16:creationId xmlns:a16="http://schemas.microsoft.com/office/drawing/2014/main" id="{A1808E6E-8C73-920E-748F-828F17D9B2E9}"/>
              </a:ext>
            </a:extLst>
          </p:cNvPr>
          <p:cNvSpPr/>
          <p:nvPr/>
        </p:nvSpPr>
        <p:spPr>
          <a:xfrm rot="16200000">
            <a:off x="8972872" y="1670430"/>
            <a:ext cx="258792" cy="510961"/>
          </a:xfrm>
          <a:prstGeom prst="down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7" name="Graphic 26" descr="Arrow: Clockwise curve outline">
            <a:extLst>
              <a:ext uri="{FF2B5EF4-FFF2-40B4-BE49-F238E27FC236}">
                <a16:creationId xmlns:a16="http://schemas.microsoft.com/office/drawing/2014/main" id="{AF33AEDE-45A3-92E4-56D7-9921F8741B4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19529458">
            <a:off x="9860608" y="5096730"/>
            <a:ext cx="729916" cy="538868"/>
          </a:xfrm>
          <a:prstGeom prst="rect">
            <a:avLst/>
          </a:prstGeom>
        </p:spPr>
      </p:pic>
      <p:pic>
        <p:nvPicPr>
          <p:cNvPr id="28" name="Graphic 27" descr="Arrow: Clockwise curve outline">
            <a:extLst>
              <a:ext uri="{FF2B5EF4-FFF2-40B4-BE49-F238E27FC236}">
                <a16:creationId xmlns:a16="http://schemas.microsoft.com/office/drawing/2014/main" id="{3F4D3FE3-EE6C-90C9-09A0-37215D7AB91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2070542" flipH="1">
            <a:off x="11084866" y="5105110"/>
            <a:ext cx="729916" cy="538868"/>
          </a:xfrm>
          <a:prstGeom prst="rect">
            <a:avLst/>
          </a:prstGeom>
        </p:spPr>
      </p:pic>
      <p:pic>
        <p:nvPicPr>
          <p:cNvPr id="30" name="Graphic 29" descr="Arrow: Straight outline">
            <a:extLst>
              <a:ext uri="{FF2B5EF4-FFF2-40B4-BE49-F238E27FC236}">
                <a16:creationId xmlns:a16="http://schemas.microsoft.com/office/drawing/2014/main" id="{F88FD177-5B0F-1BCB-A8D4-22A086967B0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5400000">
            <a:off x="10669622" y="4179910"/>
            <a:ext cx="334106" cy="914400"/>
          </a:xfrm>
          <a:prstGeom prst="rect">
            <a:avLst/>
          </a:prstGeom>
        </p:spPr>
      </p:pic>
      <p:sp>
        <p:nvSpPr>
          <p:cNvPr id="31" name="Down Arrow 30">
            <a:extLst>
              <a:ext uri="{FF2B5EF4-FFF2-40B4-BE49-F238E27FC236}">
                <a16:creationId xmlns:a16="http://schemas.microsoft.com/office/drawing/2014/main" id="{457D480B-5577-C5D7-49EB-12E717D3C2E1}"/>
              </a:ext>
            </a:extLst>
          </p:cNvPr>
          <p:cNvSpPr/>
          <p:nvPr/>
        </p:nvSpPr>
        <p:spPr>
          <a:xfrm rot="16200000">
            <a:off x="8321594" y="1965815"/>
            <a:ext cx="258791" cy="325894"/>
          </a:xfrm>
          <a:prstGeom prst="down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descr="Lungs">
            <a:extLst>
              <a:ext uri="{FF2B5EF4-FFF2-40B4-BE49-F238E27FC236}">
                <a16:creationId xmlns:a16="http://schemas.microsoft.com/office/drawing/2014/main" id="{CCA6A8B3-63B6-4CC5-6CDB-FA9FC95E64EA}"/>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3265566701"/>
      </p:ext>
    </p:extLst>
  </p:cSld>
  <p:clrMapOvr>
    <a:masterClrMapping/>
  </p:clrMapOvr>
  <p:transition>
    <p:wip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a:xfrm>
            <a:off x="1534696" y="780288"/>
            <a:ext cx="9828248" cy="1133855"/>
          </a:xfrm>
        </p:spPr>
        <p:txBody>
          <a:bodyPr>
            <a:noAutofit/>
          </a:bodyPr>
          <a:lstStyle/>
          <a:p>
            <a:r>
              <a:rPr lang="en-US" altLang="en-US" dirty="0"/>
              <a:t>Cranial and Pelvic Respiratory Sequence: </a:t>
            </a:r>
            <a:r>
              <a:rPr lang="en-US" altLang="en-US" b="1" dirty="0">
                <a:solidFill>
                  <a:srgbClr val="49A948"/>
                </a:solidFill>
              </a:rPr>
              <a:t>Expiration</a:t>
            </a:r>
            <a:br>
              <a:rPr lang="en-US" altLang="en-US" b="1" dirty="0">
                <a:solidFill>
                  <a:srgbClr val="49A948"/>
                </a:solidFill>
              </a:rPr>
            </a:br>
            <a:endParaRPr lang="en-US" b="1" dirty="0">
              <a:solidFill>
                <a:srgbClr val="49A948"/>
              </a:solidFill>
            </a:endParaRPr>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a:xfrm>
            <a:off x="267370" y="2208604"/>
            <a:ext cx="9520158" cy="3813069"/>
          </a:xfrm>
        </p:spPr>
        <p:txBody>
          <a:bodyPr>
            <a:normAutofit fontScale="92500"/>
          </a:bodyPr>
          <a:lstStyle/>
          <a:p>
            <a:r>
              <a:rPr lang="en-US" sz="2400" dirty="0"/>
              <a:t>The diaphragm ascends along with the pelvic diaphragm. </a:t>
            </a:r>
          </a:p>
          <a:p>
            <a:r>
              <a:rPr lang="en-US" sz="2400" dirty="0"/>
              <a:t>The cranium narrows inwardly (the temporal bones), as does the pelvis (the ilia).</a:t>
            </a:r>
          </a:p>
          <a:p>
            <a:r>
              <a:rPr lang="en-US" sz="2400" dirty="0"/>
              <a:t> The sacral base moves anteriorly, the sacral apex posteriorly, and the coccyx apex anteriorly. As this occurs, the occipital base moves posteriorly and inferiorly. </a:t>
            </a:r>
          </a:p>
          <a:p>
            <a:r>
              <a:rPr lang="en-US" sz="2400" dirty="0"/>
              <a:t>Each ilium rotates posteriorly along with the temporal bone squamous area, so the mastoid process moves anteriorly along with the ischial tuberosity. </a:t>
            </a:r>
          </a:p>
          <a:p>
            <a:endParaRPr lang="en-US" altLang="en-US" dirty="0">
              <a:solidFill>
                <a:srgbClr val="404040"/>
              </a:solidFill>
            </a:endParaRPr>
          </a:p>
        </p:txBody>
      </p:sp>
      <p:sp>
        <p:nvSpPr>
          <p:cNvPr id="5" name="TextBox 4">
            <a:extLst>
              <a:ext uri="{FF2B5EF4-FFF2-40B4-BE49-F238E27FC236}">
                <a16:creationId xmlns:a16="http://schemas.microsoft.com/office/drawing/2014/main" id="{9EC35150-F649-6979-AC6C-8B4264C50EF1}"/>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4" name="Picture 3">
            <a:extLst>
              <a:ext uri="{FF2B5EF4-FFF2-40B4-BE49-F238E27FC236}">
                <a16:creationId xmlns:a16="http://schemas.microsoft.com/office/drawing/2014/main" id="{57A05799-B378-8E30-05A8-DEAACDA4A004}"/>
              </a:ext>
            </a:extLst>
          </p:cNvPr>
          <p:cNvPicPr>
            <a:picLocks noChangeAspect="1"/>
          </p:cNvPicPr>
          <p:nvPr/>
        </p:nvPicPr>
        <p:blipFill>
          <a:blip r:embed="rId2"/>
          <a:stretch>
            <a:fillRect/>
          </a:stretch>
        </p:blipFill>
        <p:spPr>
          <a:xfrm>
            <a:off x="10054691" y="4440311"/>
            <a:ext cx="1553595" cy="1085458"/>
          </a:xfrm>
          <a:prstGeom prst="rect">
            <a:avLst/>
          </a:prstGeom>
        </p:spPr>
      </p:pic>
      <p:pic>
        <p:nvPicPr>
          <p:cNvPr id="6" name="Graphic 5" descr="Lungs with solid fill">
            <a:extLst>
              <a:ext uri="{FF2B5EF4-FFF2-40B4-BE49-F238E27FC236}">
                <a16:creationId xmlns:a16="http://schemas.microsoft.com/office/drawing/2014/main" id="{26B5D74F-3776-341B-C731-5A2AB87B656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018916" y="2477918"/>
            <a:ext cx="1553594" cy="1553594"/>
          </a:xfrm>
          <a:prstGeom prst="rect">
            <a:avLst/>
          </a:prstGeom>
        </p:spPr>
      </p:pic>
      <p:sp>
        <p:nvSpPr>
          <p:cNvPr id="7" name="Freeform 6">
            <a:extLst>
              <a:ext uri="{FF2B5EF4-FFF2-40B4-BE49-F238E27FC236}">
                <a16:creationId xmlns:a16="http://schemas.microsoft.com/office/drawing/2014/main" id="{69C0EF51-4E27-2B07-A993-C5A34F3CCB6C}"/>
              </a:ext>
            </a:extLst>
          </p:cNvPr>
          <p:cNvSpPr/>
          <p:nvPr/>
        </p:nvSpPr>
        <p:spPr>
          <a:xfrm>
            <a:off x="10185849" y="3890850"/>
            <a:ext cx="1219727" cy="267196"/>
          </a:xfrm>
          <a:custGeom>
            <a:avLst/>
            <a:gdLst>
              <a:gd name="connsiteX0" fmla="*/ 0 w 1732548"/>
              <a:gd name="connsiteY0" fmla="*/ 336916 h 336916"/>
              <a:gd name="connsiteX1" fmla="*/ 866274 w 1732548"/>
              <a:gd name="connsiteY1" fmla="*/ 32 h 336916"/>
              <a:gd name="connsiteX2" fmla="*/ 1732548 w 1732548"/>
              <a:gd name="connsiteY2" fmla="*/ 320874 h 336916"/>
            </a:gdLst>
            <a:ahLst/>
            <a:cxnLst>
              <a:cxn ang="0">
                <a:pos x="connsiteX0" y="connsiteY0"/>
              </a:cxn>
              <a:cxn ang="0">
                <a:pos x="connsiteX1" y="connsiteY1"/>
              </a:cxn>
              <a:cxn ang="0">
                <a:pos x="connsiteX2" y="connsiteY2"/>
              </a:cxn>
            </a:cxnLst>
            <a:rect l="l" t="t" r="r" b="b"/>
            <a:pathLst>
              <a:path w="1732548" h="336916">
                <a:moveTo>
                  <a:pt x="0" y="336916"/>
                </a:moveTo>
                <a:cubicBezTo>
                  <a:pt x="288758" y="169811"/>
                  <a:pt x="577516" y="2706"/>
                  <a:pt x="866274" y="32"/>
                </a:cubicBezTo>
                <a:cubicBezTo>
                  <a:pt x="1155032" y="-2642"/>
                  <a:pt x="1443790" y="159116"/>
                  <a:pt x="1732548" y="320874"/>
                </a:cubicBezTo>
              </a:path>
            </a:pathLst>
          </a:custGeom>
          <a:noFill/>
          <a:ln w="76200">
            <a:solidFill>
              <a:srgbClr val="FF55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a:extLst>
              <a:ext uri="{FF2B5EF4-FFF2-40B4-BE49-F238E27FC236}">
                <a16:creationId xmlns:a16="http://schemas.microsoft.com/office/drawing/2014/main" id="{32C829F7-BEE3-C1A2-B9C8-891BC2D02B69}"/>
              </a:ext>
            </a:extLst>
          </p:cNvPr>
          <p:cNvSpPr/>
          <p:nvPr/>
        </p:nvSpPr>
        <p:spPr>
          <a:xfrm>
            <a:off x="10424073" y="5717196"/>
            <a:ext cx="814830" cy="181676"/>
          </a:xfrm>
          <a:custGeom>
            <a:avLst/>
            <a:gdLst>
              <a:gd name="connsiteX0" fmla="*/ 0 w 1732548"/>
              <a:gd name="connsiteY0" fmla="*/ 336916 h 336916"/>
              <a:gd name="connsiteX1" fmla="*/ 866274 w 1732548"/>
              <a:gd name="connsiteY1" fmla="*/ 32 h 336916"/>
              <a:gd name="connsiteX2" fmla="*/ 1732548 w 1732548"/>
              <a:gd name="connsiteY2" fmla="*/ 320874 h 336916"/>
            </a:gdLst>
            <a:ahLst/>
            <a:cxnLst>
              <a:cxn ang="0">
                <a:pos x="connsiteX0" y="connsiteY0"/>
              </a:cxn>
              <a:cxn ang="0">
                <a:pos x="connsiteX1" y="connsiteY1"/>
              </a:cxn>
              <a:cxn ang="0">
                <a:pos x="connsiteX2" y="connsiteY2"/>
              </a:cxn>
            </a:cxnLst>
            <a:rect l="l" t="t" r="r" b="b"/>
            <a:pathLst>
              <a:path w="1732548" h="336916">
                <a:moveTo>
                  <a:pt x="0" y="336916"/>
                </a:moveTo>
                <a:cubicBezTo>
                  <a:pt x="288758" y="169811"/>
                  <a:pt x="577516" y="2706"/>
                  <a:pt x="866274" y="32"/>
                </a:cubicBezTo>
                <a:cubicBezTo>
                  <a:pt x="1155032" y="-2642"/>
                  <a:pt x="1443790" y="159116"/>
                  <a:pt x="1732548" y="320874"/>
                </a:cubicBezTo>
              </a:path>
            </a:pathLst>
          </a:custGeom>
          <a:noFill/>
          <a:ln w="76200">
            <a:solidFill>
              <a:srgbClr val="FF55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a:extLst>
              <a:ext uri="{FF2B5EF4-FFF2-40B4-BE49-F238E27FC236}">
                <a16:creationId xmlns:a16="http://schemas.microsoft.com/office/drawing/2014/main" id="{8120E365-1A31-7EC7-2EE1-760BEB8A90C0}"/>
              </a:ext>
            </a:extLst>
          </p:cNvPr>
          <p:cNvPicPr>
            <a:picLocks noChangeAspect="1"/>
          </p:cNvPicPr>
          <p:nvPr/>
        </p:nvPicPr>
        <p:blipFill>
          <a:blip r:embed="rId4"/>
          <a:stretch>
            <a:fillRect/>
          </a:stretch>
        </p:blipFill>
        <p:spPr>
          <a:xfrm>
            <a:off x="10428389" y="1267713"/>
            <a:ext cx="734646" cy="1114491"/>
          </a:xfrm>
          <a:prstGeom prst="rect">
            <a:avLst/>
          </a:prstGeom>
        </p:spPr>
      </p:pic>
      <p:pic>
        <p:nvPicPr>
          <p:cNvPr id="11" name="Graphic 10" descr="Arrow: Straight with solid fill">
            <a:extLst>
              <a:ext uri="{FF2B5EF4-FFF2-40B4-BE49-F238E27FC236}">
                <a16:creationId xmlns:a16="http://schemas.microsoft.com/office/drawing/2014/main" id="{49FA620B-EA7D-E2A7-AE4A-501114BB918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6200000">
            <a:off x="10653016" y="4336250"/>
            <a:ext cx="334105" cy="914400"/>
          </a:xfrm>
          <a:prstGeom prst="rect">
            <a:avLst/>
          </a:prstGeom>
        </p:spPr>
      </p:pic>
      <p:pic>
        <p:nvPicPr>
          <p:cNvPr id="12" name="Graphic 11" descr="Arrow: Slight curve with solid fill">
            <a:extLst>
              <a:ext uri="{FF2B5EF4-FFF2-40B4-BE49-F238E27FC236}">
                <a16:creationId xmlns:a16="http://schemas.microsoft.com/office/drawing/2014/main" id="{F8D12189-0785-75C5-AA45-88A5FDBE0C8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263592">
            <a:off x="11094671" y="5164331"/>
            <a:ext cx="574143" cy="574143"/>
          </a:xfrm>
          <a:prstGeom prst="rect">
            <a:avLst/>
          </a:prstGeom>
        </p:spPr>
      </p:pic>
      <p:pic>
        <p:nvPicPr>
          <p:cNvPr id="13" name="Graphic 12" descr="Arrow: Slight curve with solid fill">
            <a:extLst>
              <a:ext uri="{FF2B5EF4-FFF2-40B4-BE49-F238E27FC236}">
                <a16:creationId xmlns:a16="http://schemas.microsoft.com/office/drawing/2014/main" id="{84F3FEEE-C3E5-1537-4A2D-DFA4DC7DF23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rot="19721737" flipH="1">
            <a:off x="10086830" y="5166245"/>
            <a:ext cx="556714" cy="556714"/>
          </a:xfrm>
          <a:prstGeom prst="rect">
            <a:avLst/>
          </a:prstGeom>
        </p:spPr>
      </p:pic>
      <p:sp>
        <p:nvSpPr>
          <p:cNvPr id="14" name="Down Arrow 13">
            <a:extLst>
              <a:ext uri="{FF2B5EF4-FFF2-40B4-BE49-F238E27FC236}">
                <a16:creationId xmlns:a16="http://schemas.microsoft.com/office/drawing/2014/main" id="{EB86E672-5DB3-1EC7-87B4-02652D106E89}"/>
              </a:ext>
            </a:extLst>
          </p:cNvPr>
          <p:cNvSpPr/>
          <p:nvPr/>
        </p:nvSpPr>
        <p:spPr>
          <a:xfrm flipV="1">
            <a:off x="10619163" y="5717196"/>
            <a:ext cx="375238" cy="510961"/>
          </a:xfrm>
          <a:prstGeom prst="down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Down Arrow 14">
            <a:extLst>
              <a:ext uri="{FF2B5EF4-FFF2-40B4-BE49-F238E27FC236}">
                <a16:creationId xmlns:a16="http://schemas.microsoft.com/office/drawing/2014/main" id="{4D8C33F5-7C55-DF82-182B-DBF4FDF5D34B}"/>
              </a:ext>
            </a:extLst>
          </p:cNvPr>
          <p:cNvSpPr/>
          <p:nvPr/>
        </p:nvSpPr>
        <p:spPr>
          <a:xfrm flipV="1">
            <a:off x="10606726" y="3718224"/>
            <a:ext cx="375238" cy="510961"/>
          </a:xfrm>
          <a:prstGeom prst="down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8" name="Picture 17">
            <a:extLst>
              <a:ext uri="{FF2B5EF4-FFF2-40B4-BE49-F238E27FC236}">
                <a16:creationId xmlns:a16="http://schemas.microsoft.com/office/drawing/2014/main" id="{174F03FA-6765-5B4B-5D99-5606353C3FF0}"/>
              </a:ext>
            </a:extLst>
          </p:cNvPr>
          <p:cNvPicPr>
            <a:picLocks noChangeAspect="1"/>
          </p:cNvPicPr>
          <p:nvPr/>
        </p:nvPicPr>
        <p:blipFill>
          <a:blip r:embed="rId7"/>
          <a:stretch>
            <a:fillRect/>
          </a:stretch>
        </p:blipFill>
        <p:spPr>
          <a:xfrm>
            <a:off x="8459699" y="1510396"/>
            <a:ext cx="1005760" cy="1114491"/>
          </a:xfrm>
          <a:prstGeom prst="rect">
            <a:avLst/>
          </a:prstGeom>
        </p:spPr>
      </p:pic>
      <p:sp>
        <p:nvSpPr>
          <p:cNvPr id="19" name="Down Arrow 18">
            <a:extLst>
              <a:ext uri="{FF2B5EF4-FFF2-40B4-BE49-F238E27FC236}">
                <a16:creationId xmlns:a16="http://schemas.microsoft.com/office/drawing/2014/main" id="{B5E1FA0F-D61A-1B0C-5208-59BB0AD8F17B}"/>
              </a:ext>
            </a:extLst>
          </p:cNvPr>
          <p:cNvSpPr/>
          <p:nvPr/>
        </p:nvSpPr>
        <p:spPr>
          <a:xfrm rot="16200000" flipH="1">
            <a:off x="8500226" y="2114236"/>
            <a:ext cx="258792" cy="510961"/>
          </a:xfrm>
          <a:prstGeom prst="downArrow">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Down Arrow 19">
            <a:extLst>
              <a:ext uri="{FF2B5EF4-FFF2-40B4-BE49-F238E27FC236}">
                <a16:creationId xmlns:a16="http://schemas.microsoft.com/office/drawing/2014/main" id="{22B5CD29-5C38-D1B6-8DDF-6D7CB028A60D}"/>
              </a:ext>
            </a:extLst>
          </p:cNvPr>
          <p:cNvSpPr/>
          <p:nvPr/>
        </p:nvSpPr>
        <p:spPr>
          <a:xfrm rot="5400000" flipH="1">
            <a:off x="8972872" y="1670430"/>
            <a:ext cx="258792" cy="510961"/>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 name="Graphic 20" descr="Arrow: Clockwise curve outline">
            <a:extLst>
              <a:ext uri="{FF2B5EF4-FFF2-40B4-BE49-F238E27FC236}">
                <a16:creationId xmlns:a16="http://schemas.microsoft.com/office/drawing/2014/main" id="{BEE57821-4F5C-8BF6-465A-EBF3B5B77B87}"/>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3850811">
            <a:off x="9718928" y="4285534"/>
            <a:ext cx="729916" cy="538868"/>
          </a:xfrm>
          <a:prstGeom prst="rect">
            <a:avLst/>
          </a:prstGeom>
        </p:spPr>
      </p:pic>
      <p:pic>
        <p:nvPicPr>
          <p:cNvPr id="22" name="Graphic 21" descr="Arrow: Clockwise curve outline">
            <a:extLst>
              <a:ext uri="{FF2B5EF4-FFF2-40B4-BE49-F238E27FC236}">
                <a16:creationId xmlns:a16="http://schemas.microsoft.com/office/drawing/2014/main" id="{282E490D-803B-349F-48BD-9FFC72D65335}"/>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17468659" flipH="1">
            <a:off x="11185632" y="4290388"/>
            <a:ext cx="729916" cy="538868"/>
          </a:xfrm>
          <a:prstGeom prst="rect">
            <a:avLst/>
          </a:prstGeom>
        </p:spPr>
      </p:pic>
      <p:pic>
        <p:nvPicPr>
          <p:cNvPr id="23" name="Graphic 22" descr="Arrow: Straight outline">
            <a:extLst>
              <a:ext uri="{FF2B5EF4-FFF2-40B4-BE49-F238E27FC236}">
                <a16:creationId xmlns:a16="http://schemas.microsoft.com/office/drawing/2014/main" id="{DD056D5D-3868-3AAB-31AA-4BEF44C6297B}"/>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rot="5400000">
            <a:off x="10734861" y="4633862"/>
            <a:ext cx="183098" cy="914400"/>
          </a:xfrm>
          <a:prstGeom prst="rect">
            <a:avLst/>
          </a:prstGeom>
        </p:spPr>
      </p:pic>
      <p:sp>
        <p:nvSpPr>
          <p:cNvPr id="24" name="Down Arrow 23">
            <a:extLst>
              <a:ext uri="{FF2B5EF4-FFF2-40B4-BE49-F238E27FC236}">
                <a16:creationId xmlns:a16="http://schemas.microsoft.com/office/drawing/2014/main" id="{7513A442-961D-8EB3-046C-0F3C52DFA150}"/>
              </a:ext>
            </a:extLst>
          </p:cNvPr>
          <p:cNvSpPr/>
          <p:nvPr/>
        </p:nvSpPr>
        <p:spPr>
          <a:xfrm rot="5400000" flipH="1">
            <a:off x="8321594" y="1965815"/>
            <a:ext cx="258791" cy="325894"/>
          </a:xfrm>
          <a:prstGeom prst="downArrow">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5" name="Graphic 24" descr="Arrow: Clockwise curve outline">
            <a:extLst>
              <a:ext uri="{FF2B5EF4-FFF2-40B4-BE49-F238E27FC236}">
                <a16:creationId xmlns:a16="http://schemas.microsoft.com/office/drawing/2014/main" id="{511F0808-A00B-36AA-FF62-8F4FFF826AF9}"/>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3850811">
            <a:off x="10019750" y="1408357"/>
            <a:ext cx="656791" cy="484883"/>
          </a:xfrm>
          <a:prstGeom prst="rect">
            <a:avLst/>
          </a:prstGeom>
        </p:spPr>
      </p:pic>
      <p:pic>
        <p:nvPicPr>
          <p:cNvPr id="26" name="Graphic 25" descr="Arrow: Clockwise curve outline">
            <a:extLst>
              <a:ext uri="{FF2B5EF4-FFF2-40B4-BE49-F238E27FC236}">
                <a16:creationId xmlns:a16="http://schemas.microsoft.com/office/drawing/2014/main" id="{F39FA3B3-DA02-C602-BD35-5C3C213A41B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rot="17468659" flipH="1">
            <a:off x="10914321" y="1423567"/>
            <a:ext cx="656791" cy="484883"/>
          </a:xfrm>
          <a:prstGeom prst="rect">
            <a:avLst/>
          </a:prstGeom>
        </p:spPr>
      </p:pic>
      <p:sp>
        <p:nvSpPr>
          <p:cNvPr id="8" name="Rectangle 7" descr="Lungs">
            <a:extLst>
              <a:ext uri="{FF2B5EF4-FFF2-40B4-BE49-F238E27FC236}">
                <a16:creationId xmlns:a16="http://schemas.microsoft.com/office/drawing/2014/main" id="{0F88A32D-4615-3CEA-A812-772977785912}"/>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3175064520"/>
      </p:ext>
    </p:extLst>
  </p:cSld>
  <p:clrMapOvr>
    <a:masterClrMapping/>
  </p:clrMapOvr>
  <p:transition>
    <p:wip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p:txBody>
          <a:bodyPr/>
          <a:lstStyle/>
          <a:p>
            <a:r>
              <a:rPr lang="en-US" altLang="en-US" dirty="0"/>
              <a:t>The Pelvic Floor</a:t>
            </a:r>
            <a:br>
              <a:rPr lang="en-US" altLang="en-US" dirty="0"/>
            </a:br>
            <a:endParaRPr lang="en-US" dirty="0"/>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a:xfrm>
            <a:off x="1534696" y="2015732"/>
            <a:ext cx="6486357" cy="3450613"/>
          </a:xfrm>
        </p:spPr>
        <p:txBody>
          <a:bodyPr>
            <a:normAutofit/>
          </a:bodyPr>
          <a:lstStyle/>
          <a:p>
            <a:r>
              <a:rPr lang="en-US" altLang="en-US" sz="2800" dirty="0"/>
              <a:t>The pelvic floor (pelvic diaphragm) should mirror the breathing diaphragm. As the diaphragm ascends and descends, so should the pelvic floor. </a:t>
            </a:r>
          </a:p>
        </p:txBody>
      </p:sp>
      <p:sp>
        <p:nvSpPr>
          <p:cNvPr id="4" name="TextBox 3">
            <a:extLst>
              <a:ext uri="{FF2B5EF4-FFF2-40B4-BE49-F238E27FC236}">
                <a16:creationId xmlns:a16="http://schemas.microsoft.com/office/drawing/2014/main" id="{8A4222C4-11F9-3E20-0AFE-274BA4A3048B}"/>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6" name="Picture 5">
            <a:extLst>
              <a:ext uri="{FF2B5EF4-FFF2-40B4-BE49-F238E27FC236}">
                <a16:creationId xmlns:a16="http://schemas.microsoft.com/office/drawing/2014/main" id="{F986A401-5217-4C5B-6F52-25D3DFC6CD21}"/>
              </a:ext>
            </a:extLst>
          </p:cNvPr>
          <p:cNvPicPr>
            <a:picLocks noChangeAspect="1"/>
          </p:cNvPicPr>
          <p:nvPr/>
        </p:nvPicPr>
        <p:blipFill>
          <a:blip r:embed="rId2"/>
          <a:stretch>
            <a:fillRect/>
          </a:stretch>
        </p:blipFill>
        <p:spPr>
          <a:xfrm>
            <a:off x="8880715" y="3840564"/>
            <a:ext cx="2174139" cy="1519017"/>
          </a:xfrm>
          <a:prstGeom prst="rect">
            <a:avLst/>
          </a:prstGeom>
        </p:spPr>
      </p:pic>
      <p:pic>
        <p:nvPicPr>
          <p:cNvPr id="7" name="Graphic 6" descr="Lungs with solid fill">
            <a:extLst>
              <a:ext uri="{FF2B5EF4-FFF2-40B4-BE49-F238E27FC236}">
                <a16:creationId xmlns:a16="http://schemas.microsoft.com/office/drawing/2014/main" id="{23C8A782-8350-EB4D-5BFD-C7885E53A7C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88294" y="1143142"/>
            <a:ext cx="1958980" cy="1958980"/>
          </a:xfrm>
          <a:prstGeom prst="rect">
            <a:avLst/>
          </a:prstGeom>
        </p:spPr>
      </p:pic>
      <p:sp>
        <p:nvSpPr>
          <p:cNvPr id="9" name="Freeform 8">
            <a:extLst>
              <a:ext uri="{FF2B5EF4-FFF2-40B4-BE49-F238E27FC236}">
                <a16:creationId xmlns:a16="http://schemas.microsoft.com/office/drawing/2014/main" id="{7A1170FA-E799-CA5E-1122-07175FA7F374}"/>
              </a:ext>
            </a:extLst>
          </p:cNvPr>
          <p:cNvSpPr/>
          <p:nvPr/>
        </p:nvSpPr>
        <p:spPr>
          <a:xfrm>
            <a:off x="9101510" y="2933664"/>
            <a:ext cx="1732548" cy="336916"/>
          </a:xfrm>
          <a:custGeom>
            <a:avLst/>
            <a:gdLst>
              <a:gd name="connsiteX0" fmla="*/ 0 w 1732548"/>
              <a:gd name="connsiteY0" fmla="*/ 336916 h 336916"/>
              <a:gd name="connsiteX1" fmla="*/ 866274 w 1732548"/>
              <a:gd name="connsiteY1" fmla="*/ 32 h 336916"/>
              <a:gd name="connsiteX2" fmla="*/ 1732548 w 1732548"/>
              <a:gd name="connsiteY2" fmla="*/ 320874 h 336916"/>
            </a:gdLst>
            <a:ahLst/>
            <a:cxnLst>
              <a:cxn ang="0">
                <a:pos x="connsiteX0" y="connsiteY0"/>
              </a:cxn>
              <a:cxn ang="0">
                <a:pos x="connsiteX1" y="connsiteY1"/>
              </a:cxn>
              <a:cxn ang="0">
                <a:pos x="connsiteX2" y="connsiteY2"/>
              </a:cxn>
            </a:cxnLst>
            <a:rect l="l" t="t" r="r" b="b"/>
            <a:pathLst>
              <a:path w="1732548" h="336916">
                <a:moveTo>
                  <a:pt x="0" y="336916"/>
                </a:moveTo>
                <a:cubicBezTo>
                  <a:pt x="288758" y="169811"/>
                  <a:pt x="577516" y="2706"/>
                  <a:pt x="866274" y="32"/>
                </a:cubicBezTo>
                <a:cubicBezTo>
                  <a:pt x="1155032" y="-2642"/>
                  <a:pt x="1443790" y="159116"/>
                  <a:pt x="1732548" y="320874"/>
                </a:cubicBezTo>
              </a:path>
            </a:pathLst>
          </a:custGeom>
          <a:noFill/>
          <a:ln w="76200">
            <a:solidFill>
              <a:srgbClr val="FF55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0CADCB16-5163-9552-A579-968F6F9AB540}"/>
              </a:ext>
            </a:extLst>
          </p:cNvPr>
          <p:cNvSpPr/>
          <p:nvPr/>
        </p:nvSpPr>
        <p:spPr>
          <a:xfrm>
            <a:off x="9389076" y="5466345"/>
            <a:ext cx="1157416" cy="229082"/>
          </a:xfrm>
          <a:custGeom>
            <a:avLst/>
            <a:gdLst>
              <a:gd name="connsiteX0" fmla="*/ 0 w 1732548"/>
              <a:gd name="connsiteY0" fmla="*/ 336916 h 336916"/>
              <a:gd name="connsiteX1" fmla="*/ 866274 w 1732548"/>
              <a:gd name="connsiteY1" fmla="*/ 32 h 336916"/>
              <a:gd name="connsiteX2" fmla="*/ 1732548 w 1732548"/>
              <a:gd name="connsiteY2" fmla="*/ 320874 h 336916"/>
            </a:gdLst>
            <a:ahLst/>
            <a:cxnLst>
              <a:cxn ang="0">
                <a:pos x="connsiteX0" y="connsiteY0"/>
              </a:cxn>
              <a:cxn ang="0">
                <a:pos x="connsiteX1" y="connsiteY1"/>
              </a:cxn>
              <a:cxn ang="0">
                <a:pos x="connsiteX2" y="connsiteY2"/>
              </a:cxn>
            </a:cxnLst>
            <a:rect l="l" t="t" r="r" b="b"/>
            <a:pathLst>
              <a:path w="1732548" h="336916">
                <a:moveTo>
                  <a:pt x="0" y="336916"/>
                </a:moveTo>
                <a:cubicBezTo>
                  <a:pt x="288758" y="169811"/>
                  <a:pt x="577516" y="2706"/>
                  <a:pt x="866274" y="32"/>
                </a:cubicBezTo>
                <a:cubicBezTo>
                  <a:pt x="1155032" y="-2642"/>
                  <a:pt x="1443790" y="159116"/>
                  <a:pt x="1732548" y="320874"/>
                </a:cubicBezTo>
              </a:path>
            </a:pathLst>
          </a:custGeom>
          <a:noFill/>
          <a:ln w="76200">
            <a:solidFill>
              <a:srgbClr val="FF55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descr="Lungs">
            <a:extLst>
              <a:ext uri="{FF2B5EF4-FFF2-40B4-BE49-F238E27FC236}">
                <a16:creationId xmlns:a16="http://schemas.microsoft.com/office/drawing/2014/main" id="{27FC3D2C-6E0A-6382-0FC4-B2F9BC9ABACF}"/>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2589423136"/>
      </p:ext>
    </p:extLst>
  </p:cSld>
  <p:clrMapOvr>
    <a:masterClrMapping/>
  </p:clrMapOvr>
  <p:transition>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C50DF-C9B3-17ED-4F2D-11D5B8EB65E4}"/>
            </a:ext>
          </a:extLst>
        </p:cNvPr>
        <p:cNvGrpSpPr/>
        <p:nvPr/>
      </p:nvGrpSpPr>
      <p:grpSpPr>
        <a:xfrm>
          <a:off x="0" y="0"/>
          <a:ext cx="0" cy="0"/>
          <a:chOff x="0" y="0"/>
          <a:chExt cx="0" cy="0"/>
        </a:xfrm>
      </p:grpSpPr>
      <p:sp>
        <p:nvSpPr>
          <p:cNvPr id="3" name="Oval 2">
            <a:extLst>
              <a:ext uri="{FF2B5EF4-FFF2-40B4-BE49-F238E27FC236}">
                <a16:creationId xmlns:a16="http://schemas.microsoft.com/office/drawing/2014/main" id="{7D86FC7A-8BD3-923C-7208-4CA6BD787EDC}"/>
              </a:ext>
            </a:extLst>
          </p:cNvPr>
          <p:cNvSpPr/>
          <p:nvPr/>
        </p:nvSpPr>
        <p:spPr>
          <a:xfrm>
            <a:off x="-2112130" y="-1501679"/>
            <a:ext cx="9669883" cy="9416453"/>
          </a:xfrm>
          <a:prstGeom prst="ellipse">
            <a:avLst/>
          </a:prstGeom>
          <a:gradFill flip="none" rotWithShape="1">
            <a:gsLst>
              <a:gs pos="0">
                <a:schemeClr val="bg1"/>
              </a:gs>
              <a:gs pos="55000">
                <a:schemeClr val="bg1">
                  <a:alpha val="0"/>
                </a:schemeClr>
              </a:gs>
              <a:gs pos="100000">
                <a:schemeClr val="bg2">
                  <a:lumMod val="90000"/>
                  <a:alpha val="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 name="Title 1">
            <a:extLst>
              <a:ext uri="{FF2B5EF4-FFF2-40B4-BE49-F238E27FC236}">
                <a16:creationId xmlns:a16="http://schemas.microsoft.com/office/drawing/2014/main" id="{F6E1CCEC-DAC9-BC6A-6590-A386300CC8CF}"/>
              </a:ext>
            </a:extLst>
          </p:cNvPr>
          <p:cNvSpPr>
            <a:spLocks noGrp="1"/>
          </p:cNvSpPr>
          <p:nvPr>
            <p:ph type="title"/>
          </p:nvPr>
        </p:nvSpPr>
        <p:spPr>
          <a:xfrm>
            <a:off x="990608" y="3656371"/>
            <a:ext cx="5165108" cy="724930"/>
          </a:xfrm>
        </p:spPr>
        <p:txBody>
          <a:bodyPr vert="horz" lIns="91440" tIns="45720" rIns="91440" bIns="45720" rtlCol="0" anchor="b">
            <a:noAutofit/>
          </a:bodyPr>
          <a:lstStyle/>
          <a:p>
            <a:r>
              <a:rPr lang="en-US" altLang="en-US" dirty="0">
                <a:cs typeface="Calibri" panose="020F0502020204030204" pitchFamily="34" charset="0"/>
              </a:rPr>
              <a:t>Diaphragmatic Breathing</a:t>
            </a:r>
            <a:endParaRPr lang="en-US" dirty="0">
              <a:cs typeface="Calibri" panose="020F0502020204030204" pitchFamily="34" charset="0"/>
            </a:endParaRPr>
          </a:p>
        </p:txBody>
      </p:sp>
      <p:graphicFrame>
        <p:nvGraphicFramePr>
          <p:cNvPr id="5" name="Diagram 4">
            <a:extLst>
              <a:ext uri="{FF2B5EF4-FFF2-40B4-BE49-F238E27FC236}">
                <a16:creationId xmlns:a16="http://schemas.microsoft.com/office/drawing/2014/main" id="{2F064BFB-EC15-08CA-1586-195CA9542D2A}"/>
              </a:ext>
            </a:extLst>
          </p:cNvPr>
          <p:cNvGraphicFramePr/>
          <p:nvPr>
            <p:extLst>
              <p:ext uri="{D42A27DB-BD31-4B8C-83A1-F6EECF244321}">
                <p14:modId xmlns:p14="http://schemas.microsoft.com/office/powerpoint/2010/main" val="3136492484"/>
              </p:ext>
            </p:extLst>
          </p:nvPr>
        </p:nvGraphicFramePr>
        <p:xfrm>
          <a:off x="5845996" y="293914"/>
          <a:ext cx="4911048" cy="55418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6" name="TextBox 35">
            <a:extLst>
              <a:ext uri="{FF2B5EF4-FFF2-40B4-BE49-F238E27FC236}">
                <a16:creationId xmlns:a16="http://schemas.microsoft.com/office/drawing/2014/main" id="{C785212A-DD59-1D44-17ED-A0B7FD6636FC}"/>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4" name="Freeform 3">
            <a:extLst>
              <a:ext uri="{FF2B5EF4-FFF2-40B4-BE49-F238E27FC236}">
                <a16:creationId xmlns:a16="http://schemas.microsoft.com/office/drawing/2014/main" id="{B929DFE3-F444-1BF5-6C3E-1FC92AD26FD1}"/>
              </a:ext>
            </a:extLst>
          </p:cNvPr>
          <p:cNvSpPr/>
          <p:nvPr/>
        </p:nvSpPr>
        <p:spPr>
          <a:xfrm>
            <a:off x="1566194" y="1184982"/>
            <a:ext cx="2734937" cy="2471389"/>
          </a:xfrm>
          <a:custGeom>
            <a:avLst/>
            <a:gdLst/>
            <a:ahLst/>
            <a:cxnLst/>
            <a:rect l="l" t="t" r="r" b="b"/>
            <a:pathLst>
              <a:path w="4102406" h="3707083">
                <a:moveTo>
                  <a:pt x="0" y="0"/>
                </a:moveTo>
                <a:lnTo>
                  <a:pt x="4102406" y="0"/>
                </a:lnTo>
                <a:lnTo>
                  <a:pt x="4102406" y="3707084"/>
                </a:lnTo>
                <a:lnTo>
                  <a:pt x="0" y="370708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sz="1200" dirty="0"/>
          </a:p>
        </p:txBody>
      </p:sp>
      <p:sp>
        <p:nvSpPr>
          <p:cNvPr id="6" name="Rectangle 5" descr="Lungs">
            <a:extLst>
              <a:ext uri="{FF2B5EF4-FFF2-40B4-BE49-F238E27FC236}">
                <a16:creationId xmlns:a16="http://schemas.microsoft.com/office/drawing/2014/main" id="{1953B684-25D3-E83B-BB98-3F6757DAE644}"/>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94448582"/>
      </p:ext>
    </p:extLst>
  </p:cSld>
  <p:clrMapOvr>
    <a:masterClrMapping/>
  </p:clrMapOvr>
  <p:transition>
    <p:wip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p:txBody>
          <a:bodyPr/>
          <a:lstStyle/>
          <a:p>
            <a:r>
              <a:rPr lang="en-US" altLang="en-US" dirty="0"/>
              <a:t>Pelvic Floor Integration</a:t>
            </a:r>
            <a:br>
              <a:rPr lang="en-US" altLang="en-US" dirty="0"/>
            </a:br>
            <a:endParaRPr lang="en-US" dirty="0"/>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a:xfrm>
            <a:off x="1534696" y="2015732"/>
            <a:ext cx="5989051" cy="3450613"/>
          </a:xfrm>
        </p:spPr>
        <p:txBody>
          <a:bodyPr>
            <a:normAutofit/>
          </a:bodyPr>
          <a:lstStyle/>
          <a:p>
            <a:r>
              <a:rPr lang="en-US" altLang="en-US" sz="2800" dirty="0"/>
              <a:t>Before inhalation, electrical activity can be observed in the muscles of the pelvic floor, as well as the transverse and internal oblique abdominal muscles.</a:t>
            </a:r>
          </a:p>
        </p:txBody>
      </p:sp>
      <p:sp>
        <p:nvSpPr>
          <p:cNvPr id="4" name="TextBox 3">
            <a:extLst>
              <a:ext uri="{FF2B5EF4-FFF2-40B4-BE49-F238E27FC236}">
                <a16:creationId xmlns:a16="http://schemas.microsoft.com/office/drawing/2014/main" id="{F81CE272-6A51-5ACE-3C74-E3B3E6E017A4}"/>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5" name="Picture 4">
            <a:extLst>
              <a:ext uri="{FF2B5EF4-FFF2-40B4-BE49-F238E27FC236}">
                <a16:creationId xmlns:a16="http://schemas.microsoft.com/office/drawing/2014/main" id="{ACFA644F-CA0D-FD43-97A6-480FF55382AC}"/>
              </a:ext>
            </a:extLst>
          </p:cNvPr>
          <p:cNvPicPr>
            <a:picLocks noChangeAspect="1"/>
          </p:cNvPicPr>
          <p:nvPr/>
        </p:nvPicPr>
        <p:blipFill>
          <a:blip r:embed="rId2"/>
          <a:stretch>
            <a:fillRect/>
          </a:stretch>
        </p:blipFill>
        <p:spPr>
          <a:xfrm>
            <a:off x="8880715" y="3840564"/>
            <a:ext cx="2174139" cy="1519017"/>
          </a:xfrm>
          <a:prstGeom prst="rect">
            <a:avLst/>
          </a:prstGeom>
        </p:spPr>
      </p:pic>
      <p:pic>
        <p:nvPicPr>
          <p:cNvPr id="6" name="Graphic 5" descr="Lungs with solid fill">
            <a:extLst>
              <a:ext uri="{FF2B5EF4-FFF2-40B4-BE49-F238E27FC236}">
                <a16:creationId xmlns:a16="http://schemas.microsoft.com/office/drawing/2014/main" id="{7D766AEA-0E55-3CE8-FA6C-A0C2052F665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88294" y="1143142"/>
            <a:ext cx="1958980" cy="1958980"/>
          </a:xfrm>
          <a:prstGeom prst="rect">
            <a:avLst/>
          </a:prstGeom>
        </p:spPr>
      </p:pic>
      <p:sp>
        <p:nvSpPr>
          <p:cNvPr id="7" name="Freeform 6">
            <a:extLst>
              <a:ext uri="{FF2B5EF4-FFF2-40B4-BE49-F238E27FC236}">
                <a16:creationId xmlns:a16="http://schemas.microsoft.com/office/drawing/2014/main" id="{08190303-F274-F088-492B-2F9AEF288D28}"/>
              </a:ext>
            </a:extLst>
          </p:cNvPr>
          <p:cNvSpPr/>
          <p:nvPr/>
        </p:nvSpPr>
        <p:spPr>
          <a:xfrm>
            <a:off x="9101510" y="2933664"/>
            <a:ext cx="1732548" cy="336916"/>
          </a:xfrm>
          <a:custGeom>
            <a:avLst/>
            <a:gdLst>
              <a:gd name="connsiteX0" fmla="*/ 0 w 1732548"/>
              <a:gd name="connsiteY0" fmla="*/ 336916 h 336916"/>
              <a:gd name="connsiteX1" fmla="*/ 866274 w 1732548"/>
              <a:gd name="connsiteY1" fmla="*/ 32 h 336916"/>
              <a:gd name="connsiteX2" fmla="*/ 1732548 w 1732548"/>
              <a:gd name="connsiteY2" fmla="*/ 320874 h 336916"/>
            </a:gdLst>
            <a:ahLst/>
            <a:cxnLst>
              <a:cxn ang="0">
                <a:pos x="connsiteX0" y="connsiteY0"/>
              </a:cxn>
              <a:cxn ang="0">
                <a:pos x="connsiteX1" y="connsiteY1"/>
              </a:cxn>
              <a:cxn ang="0">
                <a:pos x="connsiteX2" y="connsiteY2"/>
              </a:cxn>
            </a:cxnLst>
            <a:rect l="l" t="t" r="r" b="b"/>
            <a:pathLst>
              <a:path w="1732548" h="336916">
                <a:moveTo>
                  <a:pt x="0" y="336916"/>
                </a:moveTo>
                <a:cubicBezTo>
                  <a:pt x="288758" y="169811"/>
                  <a:pt x="577516" y="2706"/>
                  <a:pt x="866274" y="32"/>
                </a:cubicBezTo>
                <a:cubicBezTo>
                  <a:pt x="1155032" y="-2642"/>
                  <a:pt x="1443790" y="159116"/>
                  <a:pt x="1732548" y="320874"/>
                </a:cubicBezTo>
              </a:path>
            </a:pathLst>
          </a:custGeom>
          <a:noFill/>
          <a:ln w="76200">
            <a:solidFill>
              <a:srgbClr val="FF55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a:extLst>
              <a:ext uri="{FF2B5EF4-FFF2-40B4-BE49-F238E27FC236}">
                <a16:creationId xmlns:a16="http://schemas.microsoft.com/office/drawing/2014/main" id="{595A6016-352D-6CE2-2CF2-BE3CEAC9A760}"/>
              </a:ext>
            </a:extLst>
          </p:cNvPr>
          <p:cNvSpPr/>
          <p:nvPr/>
        </p:nvSpPr>
        <p:spPr>
          <a:xfrm>
            <a:off x="9389076" y="5466345"/>
            <a:ext cx="1157416" cy="229082"/>
          </a:xfrm>
          <a:custGeom>
            <a:avLst/>
            <a:gdLst>
              <a:gd name="connsiteX0" fmla="*/ 0 w 1732548"/>
              <a:gd name="connsiteY0" fmla="*/ 336916 h 336916"/>
              <a:gd name="connsiteX1" fmla="*/ 866274 w 1732548"/>
              <a:gd name="connsiteY1" fmla="*/ 32 h 336916"/>
              <a:gd name="connsiteX2" fmla="*/ 1732548 w 1732548"/>
              <a:gd name="connsiteY2" fmla="*/ 320874 h 336916"/>
            </a:gdLst>
            <a:ahLst/>
            <a:cxnLst>
              <a:cxn ang="0">
                <a:pos x="connsiteX0" y="connsiteY0"/>
              </a:cxn>
              <a:cxn ang="0">
                <a:pos x="connsiteX1" y="connsiteY1"/>
              </a:cxn>
              <a:cxn ang="0">
                <a:pos x="connsiteX2" y="connsiteY2"/>
              </a:cxn>
            </a:cxnLst>
            <a:rect l="l" t="t" r="r" b="b"/>
            <a:pathLst>
              <a:path w="1732548" h="336916">
                <a:moveTo>
                  <a:pt x="0" y="336916"/>
                </a:moveTo>
                <a:cubicBezTo>
                  <a:pt x="288758" y="169811"/>
                  <a:pt x="577516" y="2706"/>
                  <a:pt x="866274" y="32"/>
                </a:cubicBezTo>
                <a:cubicBezTo>
                  <a:pt x="1155032" y="-2642"/>
                  <a:pt x="1443790" y="159116"/>
                  <a:pt x="1732548" y="320874"/>
                </a:cubicBezTo>
              </a:path>
            </a:pathLst>
          </a:custGeom>
          <a:noFill/>
          <a:ln w="76200">
            <a:solidFill>
              <a:srgbClr val="FF55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descr="Lungs">
            <a:extLst>
              <a:ext uri="{FF2B5EF4-FFF2-40B4-BE49-F238E27FC236}">
                <a16:creationId xmlns:a16="http://schemas.microsoft.com/office/drawing/2014/main" id="{E88B698E-14C3-4F5C-8894-281B5191D8EA}"/>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1453449350"/>
      </p:ext>
    </p:extLst>
  </p:cSld>
  <p:clrMapOvr>
    <a:masterClrMapping/>
  </p:clrMapOvr>
  <p:transition>
    <p:wip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AF900-713C-9143-B0B8-61E603D400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AB7230F-D5EF-E4E6-670D-062CEE687A21}"/>
              </a:ext>
            </a:extLst>
          </p:cNvPr>
          <p:cNvSpPr>
            <a:spLocks noGrp="1"/>
          </p:cNvSpPr>
          <p:nvPr>
            <p:ph type="title"/>
          </p:nvPr>
        </p:nvSpPr>
        <p:spPr>
          <a:xfrm>
            <a:off x="1534696" y="990591"/>
            <a:ext cx="9520158" cy="1049235"/>
          </a:xfrm>
        </p:spPr>
        <p:txBody>
          <a:bodyPr>
            <a:normAutofit fontScale="90000"/>
          </a:bodyPr>
          <a:lstStyle/>
          <a:p>
            <a:pPr algn="ctr"/>
            <a:r>
              <a:rPr lang="en-US" altLang="en-US" dirty="0"/>
              <a:t>Respiratory Diaphragm – Pelvic Diaphragm Integration Exercise!</a:t>
            </a:r>
            <a:br>
              <a:rPr lang="en-US" altLang="en-US" dirty="0"/>
            </a:br>
            <a:endParaRPr lang="en-US" dirty="0"/>
          </a:p>
        </p:txBody>
      </p:sp>
      <p:sp>
        <p:nvSpPr>
          <p:cNvPr id="3" name="Content Placeholder 2">
            <a:extLst>
              <a:ext uri="{FF2B5EF4-FFF2-40B4-BE49-F238E27FC236}">
                <a16:creationId xmlns:a16="http://schemas.microsoft.com/office/drawing/2014/main" id="{5001ED45-61CC-A859-3A3E-C79F097A93C0}"/>
              </a:ext>
            </a:extLst>
          </p:cNvPr>
          <p:cNvSpPr>
            <a:spLocks noGrp="1"/>
          </p:cNvSpPr>
          <p:nvPr>
            <p:ph idx="1"/>
          </p:nvPr>
        </p:nvSpPr>
        <p:spPr>
          <a:xfrm>
            <a:off x="1534696" y="2015732"/>
            <a:ext cx="5989051" cy="3450613"/>
          </a:xfrm>
        </p:spPr>
        <p:txBody>
          <a:bodyPr>
            <a:normAutofit fontScale="92500" lnSpcReduction="20000"/>
          </a:bodyPr>
          <a:lstStyle/>
          <a:p>
            <a:r>
              <a:rPr lang="en-US" altLang="en-US" sz="2800" dirty="0"/>
              <a:t>Test ROM</a:t>
            </a:r>
          </a:p>
          <a:p>
            <a:r>
              <a:rPr lang="en-US" altLang="en-US" sz="2800" dirty="0"/>
              <a:t>Forward flexion, breathe in, press your hands down towards the pelvic floor</a:t>
            </a:r>
          </a:p>
          <a:p>
            <a:r>
              <a:rPr lang="en-US" altLang="en-US" sz="2800" dirty="0"/>
              <a:t>Extend back up, breathe out, scoop your hands back upwards</a:t>
            </a:r>
          </a:p>
          <a:p>
            <a:r>
              <a:rPr lang="en-US" altLang="en-US" sz="2800" dirty="0"/>
              <a:t>Five to six repetitions </a:t>
            </a:r>
          </a:p>
          <a:p>
            <a:r>
              <a:rPr lang="en-US" altLang="en-US" sz="2800" dirty="0"/>
              <a:t>Retest ROM</a:t>
            </a:r>
          </a:p>
        </p:txBody>
      </p:sp>
      <p:sp>
        <p:nvSpPr>
          <p:cNvPr id="4" name="TextBox 3">
            <a:extLst>
              <a:ext uri="{FF2B5EF4-FFF2-40B4-BE49-F238E27FC236}">
                <a16:creationId xmlns:a16="http://schemas.microsoft.com/office/drawing/2014/main" id="{323C4F6C-7258-6316-ABA6-765EB5185346}"/>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5" name="Picture 4">
            <a:extLst>
              <a:ext uri="{FF2B5EF4-FFF2-40B4-BE49-F238E27FC236}">
                <a16:creationId xmlns:a16="http://schemas.microsoft.com/office/drawing/2014/main" id="{82249983-32CE-FF73-8CAB-25ADF2C05479}"/>
              </a:ext>
            </a:extLst>
          </p:cNvPr>
          <p:cNvPicPr>
            <a:picLocks noChangeAspect="1"/>
          </p:cNvPicPr>
          <p:nvPr/>
        </p:nvPicPr>
        <p:blipFill>
          <a:blip r:embed="rId2"/>
          <a:stretch>
            <a:fillRect/>
          </a:stretch>
        </p:blipFill>
        <p:spPr>
          <a:xfrm>
            <a:off x="8880715" y="3840564"/>
            <a:ext cx="2174139" cy="1519017"/>
          </a:xfrm>
          <a:prstGeom prst="rect">
            <a:avLst/>
          </a:prstGeom>
        </p:spPr>
      </p:pic>
      <p:pic>
        <p:nvPicPr>
          <p:cNvPr id="6" name="Graphic 5" descr="Lungs with solid fill">
            <a:extLst>
              <a:ext uri="{FF2B5EF4-FFF2-40B4-BE49-F238E27FC236}">
                <a16:creationId xmlns:a16="http://schemas.microsoft.com/office/drawing/2014/main" id="{FAD3D558-7371-3390-0952-A79D8FA94500}"/>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988294" y="1143142"/>
            <a:ext cx="1958980" cy="1958980"/>
          </a:xfrm>
          <a:prstGeom prst="rect">
            <a:avLst/>
          </a:prstGeom>
        </p:spPr>
      </p:pic>
      <p:sp>
        <p:nvSpPr>
          <p:cNvPr id="7" name="Freeform 6">
            <a:extLst>
              <a:ext uri="{FF2B5EF4-FFF2-40B4-BE49-F238E27FC236}">
                <a16:creationId xmlns:a16="http://schemas.microsoft.com/office/drawing/2014/main" id="{4375AE0B-1CF9-A1E2-1DBB-8EE2E714661E}"/>
              </a:ext>
            </a:extLst>
          </p:cNvPr>
          <p:cNvSpPr/>
          <p:nvPr/>
        </p:nvSpPr>
        <p:spPr>
          <a:xfrm>
            <a:off x="9101510" y="2933664"/>
            <a:ext cx="1732548" cy="336916"/>
          </a:xfrm>
          <a:custGeom>
            <a:avLst/>
            <a:gdLst>
              <a:gd name="connsiteX0" fmla="*/ 0 w 1732548"/>
              <a:gd name="connsiteY0" fmla="*/ 336916 h 336916"/>
              <a:gd name="connsiteX1" fmla="*/ 866274 w 1732548"/>
              <a:gd name="connsiteY1" fmla="*/ 32 h 336916"/>
              <a:gd name="connsiteX2" fmla="*/ 1732548 w 1732548"/>
              <a:gd name="connsiteY2" fmla="*/ 320874 h 336916"/>
            </a:gdLst>
            <a:ahLst/>
            <a:cxnLst>
              <a:cxn ang="0">
                <a:pos x="connsiteX0" y="connsiteY0"/>
              </a:cxn>
              <a:cxn ang="0">
                <a:pos x="connsiteX1" y="connsiteY1"/>
              </a:cxn>
              <a:cxn ang="0">
                <a:pos x="connsiteX2" y="connsiteY2"/>
              </a:cxn>
            </a:cxnLst>
            <a:rect l="l" t="t" r="r" b="b"/>
            <a:pathLst>
              <a:path w="1732548" h="336916">
                <a:moveTo>
                  <a:pt x="0" y="336916"/>
                </a:moveTo>
                <a:cubicBezTo>
                  <a:pt x="288758" y="169811"/>
                  <a:pt x="577516" y="2706"/>
                  <a:pt x="866274" y="32"/>
                </a:cubicBezTo>
                <a:cubicBezTo>
                  <a:pt x="1155032" y="-2642"/>
                  <a:pt x="1443790" y="159116"/>
                  <a:pt x="1732548" y="320874"/>
                </a:cubicBezTo>
              </a:path>
            </a:pathLst>
          </a:custGeom>
          <a:noFill/>
          <a:ln w="76200">
            <a:solidFill>
              <a:srgbClr val="FF55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a:extLst>
              <a:ext uri="{FF2B5EF4-FFF2-40B4-BE49-F238E27FC236}">
                <a16:creationId xmlns:a16="http://schemas.microsoft.com/office/drawing/2014/main" id="{0367841D-691E-9CDC-DEB7-2FC47428A078}"/>
              </a:ext>
            </a:extLst>
          </p:cNvPr>
          <p:cNvSpPr/>
          <p:nvPr/>
        </p:nvSpPr>
        <p:spPr>
          <a:xfrm>
            <a:off x="9389076" y="5466345"/>
            <a:ext cx="1157416" cy="229082"/>
          </a:xfrm>
          <a:custGeom>
            <a:avLst/>
            <a:gdLst>
              <a:gd name="connsiteX0" fmla="*/ 0 w 1732548"/>
              <a:gd name="connsiteY0" fmla="*/ 336916 h 336916"/>
              <a:gd name="connsiteX1" fmla="*/ 866274 w 1732548"/>
              <a:gd name="connsiteY1" fmla="*/ 32 h 336916"/>
              <a:gd name="connsiteX2" fmla="*/ 1732548 w 1732548"/>
              <a:gd name="connsiteY2" fmla="*/ 320874 h 336916"/>
            </a:gdLst>
            <a:ahLst/>
            <a:cxnLst>
              <a:cxn ang="0">
                <a:pos x="connsiteX0" y="connsiteY0"/>
              </a:cxn>
              <a:cxn ang="0">
                <a:pos x="connsiteX1" y="connsiteY1"/>
              </a:cxn>
              <a:cxn ang="0">
                <a:pos x="connsiteX2" y="connsiteY2"/>
              </a:cxn>
            </a:cxnLst>
            <a:rect l="l" t="t" r="r" b="b"/>
            <a:pathLst>
              <a:path w="1732548" h="336916">
                <a:moveTo>
                  <a:pt x="0" y="336916"/>
                </a:moveTo>
                <a:cubicBezTo>
                  <a:pt x="288758" y="169811"/>
                  <a:pt x="577516" y="2706"/>
                  <a:pt x="866274" y="32"/>
                </a:cubicBezTo>
                <a:cubicBezTo>
                  <a:pt x="1155032" y="-2642"/>
                  <a:pt x="1443790" y="159116"/>
                  <a:pt x="1732548" y="320874"/>
                </a:cubicBezTo>
              </a:path>
            </a:pathLst>
          </a:custGeom>
          <a:noFill/>
          <a:ln w="76200">
            <a:solidFill>
              <a:srgbClr val="FF55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descr="Lungs">
            <a:extLst>
              <a:ext uri="{FF2B5EF4-FFF2-40B4-BE49-F238E27FC236}">
                <a16:creationId xmlns:a16="http://schemas.microsoft.com/office/drawing/2014/main" id="{32DC54E3-3D48-6291-8FAE-E5581E89A279}"/>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1940915036"/>
      </p:ext>
    </p:extLst>
  </p:cSld>
  <p:clrMapOvr>
    <a:masterClrMapping/>
  </p:clrMapOvr>
  <p:transition>
    <p:wip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9C08C1-2437-2E43-FBFE-DB09A0EFD3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A2AE90-0F87-CEE4-829E-F2FC969A8D5B}"/>
              </a:ext>
            </a:extLst>
          </p:cNvPr>
          <p:cNvSpPr>
            <a:spLocks noGrp="1"/>
          </p:cNvSpPr>
          <p:nvPr>
            <p:ph type="title"/>
          </p:nvPr>
        </p:nvSpPr>
        <p:spPr/>
        <p:txBody>
          <a:bodyPr/>
          <a:lstStyle/>
          <a:p>
            <a:r>
              <a:rPr lang="en-US" altLang="en-US" dirty="0"/>
              <a:t>The Psoas</a:t>
            </a:r>
            <a:br>
              <a:rPr lang="en-US" altLang="en-US" dirty="0"/>
            </a:br>
            <a:endParaRPr lang="en-US" dirty="0"/>
          </a:p>
        </p:txBody>
      </p:sp>
      <p:sp>
        <p:nvSpPr>
          <p:cNvPr id="3" name="Content Placeholder 2">
            <a:extLst>
              <a:ext uri="{FF2B5EF4-FFF2-40B4-BE49-F238E27FC236}">
                <a16:creationId xmlns:a16="http://schemas.microsoft.com/office/drawing/2014/main" id="{B02C836D-D04C-364E-23FA-C220251723D3}"/>
              </a:ext>
            </a:extLst>
          </p:cNvPr>
          <p:cNvSpPr>
            <a:spLocks noGrp="1"/>
          </p:cNvSpPr>
          <p:nvPr>
            <p:ph idx="1"/>
          </p:nvPr>
        </p:nvSpPr>
        <p:spPr/>
        <p:txBody>
          <a:bodyPr>
            <a:normAutofit/>
          </a:bodyPr>
          <a:lstStyle/>
          <a:p>
            <a:pPr>
              <a:buNone/>
            </a:pPr>
            <a:r>
              <a:rPr lang="en-US" sz="2400" u="sng" dirty="0">
                <a:solidFill>
                  <a:srgbClr val="000000"/>
                </a:solidFill>
                <a:effectLst/>
                <a:cs typeface="Calibri" panose="020F0502020204030204" pitchFamily="34" charset="0"/>
              </a:rPr>
              <a:t>Origin</a:t>
            </a:r>
            <a:r>
              <a:rPr lang="en-US" sz="2400" dirty="0">
                <a:solidFill>
                  <a:srgbClr val="000000"/>
                </a:solidFill>
                <a:effectLst/>
                <a:cs typeface="Calibri" panose="020F0502020204030204" pitchFamily="34" charset="0"/>
              </a:rPr>
              <a:t>: TP of L1-L5, bodies of T12-L5, discs of T12-L4</a:t>
            </a:r>
          </a:p>
          <a:p>
            <a:pPr>
              <a:buNone/>
            </a:pPr>
            <a:r>
              <a:rPr lang="en-US" sz="2400" u="sng" dirty="0">
                <a:solidFill>
                  <a:srgbClr val="000000"/>
                </a:solidFill>
                <a:effectLst/>
                <a:cs typeface="Calibri" panose="020F0502020204030204" pitchFamily="34" charset="0"/>
              </a:rPr>
              <a:t>Insertion</a:t>
            </a:r>
            <a:r>
              <a:rPr lang="en-US" sz="2400" dirty="0">
                <a:solidFill>
                  <a:srgbClr val="000000"/>
                </a:solidFill>
                <a:effectLst/>
                <a:cs typeface="Calibri" panose="020F0502020204030204" pitchFamily="34" charset="0"/>
              </a:rPr>
              <a:t>: Medial surface of the lesser trochanter of the femur</a:t>
            </a:r>
          </a:p>
          <a:p>
            <a:pPr>
              <a:buNone/>
            </a:pPr>
            <a:r>
              <a:rPr lang="en-US" sz="2400" u="sng" dirty="0">
                <a:solidFill>
                  <a:srgbClr val="000000"/>
                </a:solidFill>
                <a:effectLst/>
                <a:cs typeface="Calibri" panose="020F0502020204030204" pitchFamily="34" charset="0"/>
              </a:rPr>
              <a:t>Action</a:t>
            </a:r>
            <a:r>
              <a:rPr lang="en-US" sz="2400" dirty="0">
                <a:solidFill>
                  <a:srgbClr val="000000"/>
                </a:solidFill>
                <a:effectLst/>
                <a:cs typeface="Calibri" panose="020F0502020204030204" pitchFamily="34" charset="0"/>
              </a:rPr>
              <a:t>: Flexes and medially rotates the hip</a:t>
            </a:r>
          </a:p>
        </p:txBody>
      </p:sp>
      <p:sp>
        <p:nvSpPr>
          <p:cNvPr id="4" name="TextBox 3">
            <a:extLst>
              <a:ext uri="{FF2B5EF4-FFF2-40B4-BE49-F238E27FC236}">
                <a16:creationId xmlns:a16="http://schemas.microsoft.com/office/drawing/2014/main" id="{7958285D-E35A-4349-20A8-3668DF734D48}"/>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5" name="Rectangle 4" descr="Lungs">
            <a:extLst>
              <a:ext uri="{FF2B5EF4-FFF2-40B4-BE49-F238E27FC236}">
                <a16:creationId xmlns:a16="http://schemas.microsoft.com/office/drawing/2014/main" id="{8B13AB6B-D925-4BE0-CE07-379A0E2626D8}"/>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1909366875"/>
      </p:ext>
    </p:extLst>
  </p:cSld>
  <p:clrMapOvr>
    <a:masterClrMapping/>
  </p:clrMapOvr>
  <p:transition>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F0D67-64B5-FA98-380B-D01D24AF8F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AAFEE8-D8EB-CAAB-5AA3-724419B074A1}"/>
              </a:ext>
            </a:extLst>
          </p:cNvPr>
          <p:cNvSpPr>
            <a:spLocks noGrp="1"/>
          </p:cNvSpPr>
          <p:nvPr>
            <p:ph type="title"/>
          </p:nvPr>
        </p:nvSpPr>
        <p:spPr/>
        <p:txBody>
          <a:bodyPr/>
          <a:lstStyle/>
          <a:p>
            <a:r>
              <a:rPr lang="en-US" altLang="en-US" dirty="0"/>
              <a:t>The Psoas Involvement</a:t>
            </a:r>
            <a:br>
              <a:rPr lang="en-US" altLang="en-US" dirty="0"/>
            </a:br>
            <a:endParaRPr lang="en-US" dirty="0"/>
          </a:p>
        </p:txBody>
      </p:sp>
      <p:sp>
        <p:nvSpPr>
          <p:cNvPr id="3" name="Content Placeholder 2">
            <a:extLst>
              <a:ext uri="{FF2B5EF4-FFF2-40B4-BE49-F238E27FC236}">
                <a16:creationId xmlns:a16="http://schemas.microsoft.com/office/drawing/2014/main" id="{0EEE4A2D-2197-C7EF-9AD4-88507A0E5521}"/>
              </a:ext>
            </a:extLst>
          </p:cNvPr>
          <p:cNvSpPr>
            <a:spLocks noGrp="1"/>
          </p:cNvSpPr>
          <p:nvPr>
            <p:ph idx="1"/>
          </p:nvPr>
        </p:nvSpPr>
        <p:spPr>
          <a:xfrm>
            <a:off x="1534696" y="2015732"/>
            <a:ext cx="9520158" cy="3910935"/>
          </a:xfrm>
        </p:spPr>
        <p:txBody>
          <a:bodyPr>
            <a:normAutofit lnSpcReduction="10000"/>
          </a:bodyPr>
          <a:lstStyle/>
          <a:p>
            <a:pPr>
              <a:buNone/>
            </a:pPr>
            <a:r>
              <a:rPr lang="en-US" sz="2400" u="sng" dirty="0">
                <a:solidFill>
                  <a:srgbClr val="000000"/>
                </a:solidFill>
                <a:effectLst/>
                <a:cs typeface="Calibri" panose="020F0502020204030204" pitchFamily="34" charset="0"/>
              </a:rPr>
              <a:t>Clinical Significance</a:t>
            </a:r>
            <a:r>
              <a:rPr lang="en-US" sz="2400" dirty="0">
                <a:solidFill>
                  <a:srgbClr val="000000"/>
                </a:solidFill>
                <a:effectLst/>
                <a:cs typeface="Calibri" panose="020F0502020204030204" pitchFamily="34" charset="0"/>
              </a:rPr>
              <a:t>:</a:t>
            </a:r>
          </a:p>
          <a:p>
            <a:r>
              <a:rPr lang="en-US" sz="2400" dirty="0">
                <a:solidFill>
                  <a:srgbClr val="000000"/>
                </a:solidFill>
                <a:effectLst/>
                <a:cs typeface="Calibri" panose="020F0502020204030204" pitchFamily="34" charset="0"/>
              </a:rPr>
              <a:t>Pain flexing forward</a:t>
            </a:r>
          </a:p>
          <a:p>
            <a:r>
              <a:rPr lang="en-US" sz="2400" dirty="0">
                <a:solidFill>
                  <a:srgbClr val="000000"/>
                </a:solidFill>
                <a:cs typeface="Calibri" panose="020F0502020204030204" pitchFamily="34" charset="0"/>
              </a:rPr>
              <a:t>P</a:t>
            </a:r>
            <a:r>
              <a:rPr lang="en-US" sz="2400" dirty="0">
                <a:solidFill>
                  <a:srgbClr val="000000"/>
                </a:solidFill>
                <a:effectLst/>
                <a:cs typeface="Calibri" panose="020F0502020204030204" pitchFamily="34" charset="0"/>
              </a:rPr>
              <a:t>rolonged sitting problems</a:t>
            </a:r>
          </a:p>
          <a:p>
            <a:r>
              <a:rPr lang="en-US" sz="2400" dirty="0">
                <a:solidFill>
                  <a:srgbClr val="000000"/>
                </a:solidFill>
                <a:cs typeface="Calibri" panose="020F0502020204030204" pitchFamily="34" charset="0"/>
              </a:rPr>
              <a:t>D</a:t>
            </a:r>
            <a:r>
              <a:rPr lang="en-US" sz="2400" dirty="0">
                <a:solidFill>
                  <a:srgbClr val="000000"/>
                </a:solidFill>
                <a:effectLst/>
                <a:cs typeface="Calibri" panose="020F0502020204030204" pitchFamily="34" charset="0"/>
              </a:rPr>
              <a:t>iaphragm significance (Crura </a:t>
            </a:r>
            <a:r>
              <a:rPr lang="en-US" sz="2400" dirty="0">
                <a:solidFill>
                  <a:srgbClr val="000000"/>
                </a:solidFill>
                <a:cs typeface="Calibri" panose="020F0502020204030204" pitchFamily="34" charset="0"/>
              </a:rPr>
              <a:t>“l</a:t>
            </a:r>
            <a:r>
              <a:rPr lang="en-US" sz="2400" dirty="0">
                <a:solidFill>
                  <a:srgbClr val="000000"/>
                </a:solidFill>
                <a:effectLst/>
                <a:cs typeface="Calibri" panose="020F0502020204030204" pitchFamily="34" charset="0"/>
              </a:rPr>
              <a:t>egs”)</a:t>
            </a:r>
          </a:p>
          <a:p>
            <a:r>
              <a:rPr lang="en-US" sz="2400" dirty="0">
                <a:solidFill>
                  <a:srgbClr val="000000"/>
                </a:solidFill>
                <a:cs typeface="Calibri" panose="020F0502020204030204" pitchFamily="34" charset="0"/>
              </a:rPr>
              <a:t>Hemorrhoids</a:t>
            </a:r>
          </a:p>
          <a:p>
            <a:r>
              <a:rPr lang="en-US" sz="2400" dirty="0">
                <a:solidFill>
                  <a:srgbClr val="000000"/>
                </a:solidFill>
                <a:effectLst/>
                <a:cs typeface="Calibri" panose="020F0502020204030204" pitchFamily="34" charset="0"/>
              </a:rPr>
              <a:t>Hamstring tightness</a:t>
            </a:r>
          </a:p>
          <a:p>
            <a:r>
              <a:rPr lang="en-US" sz="2400" dirty="0">
                <a:solidFill>
                  <a:srgbClr val="000000"/>
                </a:solidFill>
                <a:cs typeface="Calibri" panose="020F0502020204030204" pitchFamily="34" charset="0"/>
              </a:rPr>
              <a:t>Kidney relationship</a:t>
            </a:r>
            <a:endParaRPr lang="en-US" sz="2400" dirty="0">
              <a:solidFill>
                <a:srgbClr val="000000"/>
              </a:solidFill>
              <a:effectLst/>
              <a:cs typeface="Calibri" panose="020F0502020204030204" pitchFamily="34" charset="0"/>
            </a:endParaRPr>
          </a:p>
          <a:p>
            <a:endParaRPr lang="en-US" sz="2400" dirty="0">
              <a:solidFill>
                <a:srgbClr val="000000"/>
              </a:solidFill>
              <a:effectLst/>
              <a:cs typeface="Calibri" panose="020F0502020204030204" pitchFamily="34" charset="0"/>
            </a:endParaRPr>
          </a:p>
          <a:p>
            <a:endParaRPr lang="en-US" altLang="en-US" sz="3200" dirty="0"/>
          </a:p>
        </p:txBody>
      </p:sp>
      <p:sp>
        <p:nvSpPr>
          <p:cNvPr id="4" name="TextBox 3">
            <a:extLst>
              <a:ext uri="{FF2B5EF4-FFF2-40B4-BE49-F238E27FC236}">
                <a16:creationId xmlns:a16="http://schemas.microsoft.com/office/drawing/2014/main" id="{F870A076-FD0A-DE21-4B8A-12CE67DE6EA0}"/>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5" name="Rectangle 4" descr="Lungs">
            <a:extLst>
              <a:ext uri="{FF2B5EF4-FFF2-40B4-BE49-F238E27FC236}">
                <a16:creationId xmlns:a16="http://schemas.microsoft.com/office/drawing/2014/main" id="{EFBC9252-3714-10FB-207C-27872ED5D349}"/>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1599836909"/>
      </p:ext>
    </p:extLst>
  </p:cSld>
  <p:clrMapOvr>
    <a:masterClrMapping/>
  </p:clrMapOvr>
  <p:transition>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67D00-96F9-3B11-DBF9-2A03070D1E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D03DDF-76E2-D3FE-4DAB-AB018B7AC9AC}"/>
              </a:ext>
            </a:extLst>
          </p:cNvPr>
          <p:cNvSpPr>
            <a:spLocks noGrp="1"/>
          </p:cNvSpPr>
          <p:nvPr>
            <p:ph type="title"/>
          </p:nvPr>
        </p:nvSpPr>
        <p:spPr/>
        <p:txBody>
          <a:bodyPr/>
          <a:lstStyle/>
          <a:p>
            <a:r>
              <a:rPr lang="en-US" altLang="en-US" dirty="0"/>
              <a:t>The Psoas Insertion and Low Back Pain</a:t>
            </a:r>
            <a:br>
              <a:rPr lang="en-US" altLang="en-US" dirty="0"/>
            </a:br>
            <a:endParaRPr lang="en-US" dirty="0"/>
          </a:p>
        </p:txBody>
      </p:sp>
      <p:sp>
        <p:nvSpPr>
          <p:cNvPr id="3" name="Content Placeholder 2">
            <a:extLst>
              <a:ext uri="{FF2B5EF4-FFF2-40B4-BE49-F238E27FC236}">
                <a16:creationId xmlns:a16="http://schemas.microsoft.com/office/drawing/2014/main" id="{D7C83CDE-B4F2-9F8C-6838-C4A1D4834E78}"/>
              </a:ext>
            </a:extLst>
          </p:cNvPr>
          <p:cNvSpPr>
            <a:spLocks noGrp="1"/>
          </p:cNvSpPr>
          <p:nvPr>
            <p:ph idx="1"/>
          </p:nvPr>
        </p:nvSpPr>
        <p:spPr/>
        <p:txBody>
          <a:bodyPr>
            <a:normAutofit/>
          </a:bodyPr>
          <a:lstStyle/>
          <a:p>
            <a:r>
              <a:rPr lang="en-US" sz="2400" dirty="0">
                <a:solidFill>
                  <a:srgbClr val="000000"/>
                </a:solidFill>
                <a:effectLst/>
                <a:cs typeface="Calibri" panose="020F0502020204030204" pitchFamily="34" charset="0"/>
              </a:rPr>
              <a:t>Medial surface of the lesser trochanter of the femur</a:t>
            </a:r>
          </a:p>
          <a:p>
            <a:r>
              <a:rPr lang="en-US" sz="2400" dirty="0">
                <a:solidFill>
                  <a:srgbClr val="000000"/>
                </a:solidFill>
                <a:effectLst/>
                <a:cs typeface="Calibri" panose="020F0502020204030204" pitchFamily="34" charset="0"/>
              </a:rPr>
              <a:t>Extremely sensitive trigger point often resulting in dramatic pain relief!</a:t>
            </a:r>
          </a:p>
          <a:p>
            <a:r>
              <a:rPr lang="en-US" sz="2400" dirty="0">
                <a:solidFill>
                  <a:srgbClr val="000000"/>
                </a:solidFill>
                <a:cs typeface="Calibri" panose="020F0502020204030204" pitchFamily="34" charset="0"/>
              </a:rPr>
              <a:t>Supine, standing, or forward flexion low back pain</a:t>
            </a:r>
            <a:endParaRPr lang="en-US" sz="2400" dirty="0">
              <a:solidFill>
                <a:srgbClr val="000000"/>
              </a:solidFill>
              <a:effectLst/>
              <a:cs typeface="Calibri" panose="020F0502020204030204" pitchFamily="34" charset="0"/>
            </a:endParaRPr>
          </a:p>
          <a:p>
            <a:endParaRPr lang="en-US" altLang="en-US" sz="3200" dirty="0"/>
          </a:p>
        </p:txBody>
      </p:sp>
      <p:sp>
        <p:nvSpPr>
          <p:cNvPr id="4" name="TextBox 3">
            <a:extLst>
              <a:ext uri="{FF2B5EF4-FFF2-40B4-BE49-F238E27FC236}">
                <a16:creationId xmlns:a16="http://schemas.microsoft.com/office/drawing/2014/main" id="{06F259DD-5F24-7052-0C06-7ACA077F4CA3}"/>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5" name="Rectangle 4" descr="Lungs">
            <a:extLst>
              <a:ext uri="{FF2B5EF4-FFF2-40B4-BE49-F238E27FC236}">
                <a16:creationId xmlns:a16="http://schemas.microsoft.com/office/drawing/2014/main" id="{0D8B5C9B-1DDD-F69F-BCDF-AC21EA39292C}"/>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2125482903"/>
      </p:ext>
    </p:extLst>
  </p:cSld>
  <p:clrMapOvr>
    <a:masterClrMapping/>
  </p:clrMapOvr>
  <p:transition>
    <p:wip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55367-B62F-6A85-3459-5118F6DC95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6DFCF9-1935-C4F5-5586-FCE369FFD104}"/>
              </a:ext>
            </a:extLst>
          </p:cNvPr>
          <p:cNvSpPr>
            <a:spLocks noGrp="1"/>
          </p:cNvSpPr>
          <p:nvPr>
            <p:ph type="title"/>
          </p:nvPr>
        </p:nvSpPr>
        <p:spPr/>
        <p:txBody>
          <a:bodyPr/>
          <a:lstStyle/>
          <a:p>
            <a:r>
              <a:rPr lang="en-US" altLang="en-US" dirty="0"/>
              <a:t>The Quadratus Lumborum</a:t>
            </a:r>
            <a:br>
              <a:rPr lang="en-US" altLang="en-US" dirty="0"/>
            </a:br>
            <a:endParaRPr lang="en-US" dirty="0"/>
          </a:p>
        </p:txBody>
      </p:sp>
      <p:sp>
        <p:nvSpPr>
          <p:cNvPr id="3" name="Content Placeholder 2">
            <a:extLst>
              <a:ext uri="{FF2B5EF4-FFF2-40B4-BE49-F238E27FC236}">
                <a16:creationId xmlns:a16="http://schemas.microsoft.com/office/drawing/2014/main" id="{D0FB41BE-B07C-59CC-7817-DDC64691FCA6}"/>
              </a:ext>
            </a:extLst>
          </p:cNvPr>
          <p:cNvSpPr>
            <a:spLocks noGrp="1"/>
          </p:cNvSpPr>
          <p:nvPr>
            <p:ph idx="1"/>
          </p:nvPr>
        </p:nvSpPr>
        <p:spPr/>
        <p:txBody>
          <a:bodyPr>
            <a:normAutofit/>
          </a:bodyPr>
          <a:lstStyle/>
          <a:p>
            <a:pPr>
              <a:buNone/>
            </a:pPr>
            <a:r>
              <a:rPr lang="en-US" sz="2400" u="sng" dirty="0">
                <a:solidFill>
                  <a:srgbClr val="000000"/>
                </a:solidFill>
                <a:effectLst/>
                <a:cs typeface="Calibri" panose="020F0502020204030204" pitchFamily="34" charset="0"/>
              </a:rPr>
              <a:t>Origin</a:t>
            </a:r>
            <a:r>
              <a:rPr lang="en-US" sz="2400" dirty="0">
                <a:solidFill>
                  <a:srgbClr val="000000"/>
                </a:solidFill>
                <a:effectLst/>
                <a:cs typeface="Calibri" panose="020F0502020204030204" pitchFamily="34" charset="0"/>
              </a:rPr>
              <a:t>: Inferior border of the 12</a:t>
            </a:r>
            <a:r>
              <a:rPr lang="en-US" sz="2400" baseline="30000" dirty="0">
                <a:solidFill>
                  <a:srgbClr val="000000"/>
                </a:solidFill>
                <a:effectLst/>
                <a:cs typeface="Calibri" panose="020F0502020204030204" pitchFamily="34" charset="0"/>
              </a:rPr>
              <a:t>th</a:t>
            </a:r>
            <a:r>
              <a:rPr lang="en-US" sz="2400" dirty="0">
                <a:solidFill>
                  <a:srgbClr val="000000"/>
                </a:solidFill>
                <a:effectLst/>
                <a:cs typeface="Calibri" panose="020F0502020204030204" pitchFamily="34" charset="0"/>
              </a:rPr>
              <a:t> rib</a:t>
            </a:r>
          </a:p>
          <a:p>
            <a:pPr>
              <a:buNone/>
            </a:pPr>
            <a:r>
              <a:rPr lang="en-US" sz="2400" u="sng" dirty="0">
                <a:solidFill>
                  <a:srgbClr val="000000"/>
                </a:solidFill>
                <a:effectLst/>
                <a:cs typeface="Calibri" panose="020F0502020204030204" pitchFamily="34" charset="0"/>
              </a:rPr>
              <a:t>Insertion</a:t>
            </a:r>
            <a:r>
              <a:rPr lang="en-US" sz="2400" dirty="0">
                <a:solidFill>
                  <a:srgbClr val="000000"/>
                </a:solidFill>
                <a:effectLst/>
                <a:cs typeface="Calibri" panose="020F0502020204030204" pitchFamily="34" charset="0"/>
              </a:rPr>
              <a:t>: TP of L1-L4, iliolumbar ligament, posterior 1/3 of iliac crest</a:t>
            </a:r>
          </a:p>
          <a:p>
            <a:pPr>
              <a:buNone/>
            </a:pPr>
            <a:r>
              <a:rPr lang="en-US" sz="2400" u="sng" dirty="0">
                <a:solidFill>
                  <a:srgbClr val="000000"/>
                </a:solidFill>
                <a:effectLst/>
                <a:cs typeface="Calibri" panose="020F0502020204030204" pitchFamily="34" charset="0"/>
              </a:rPr>
              <a:t>Action</a:t>
            </a:r>
            <a:r>
              <a:rPr lang="en-US" sz="2400" dirty="0">
                <a:solidFill>
                  <a:srgbClr val="000000"/>
                </a:solidFill>
                <a:effectLst/>
                <a:cs typeface="Calibri" panose="020F0502020204030204" pitchFamily="34" charset="0"/>
              </a:rPr>
              <a:t>: Laterally flexes the trunk, fixes 12</a:t>
            </a:r>
            <a:r>
              <a:rPr lang="en-US" sz="2400" baseline="30000" dirty="0">
                <a:solidFill>
                  <a:srgbClr val="000000"/>
                </a:solidFill>
                <a:effectLst/>
                <a:cs typeface="Calibri" panose="020F0502020204030204" pitchFamily="34" charset="0"/>
              </a:rPr>
              <a:t>th</a:t>
            </a:r>
            <a:r>
              <a:rPr lang="en-US" sz="2400" dirty="0">
                <a:solidFill>
                  <a:srgbClr val="000000"/>
                </a:solidFill>
                <a:effectLst/>
                <a:cs typeface="Calibri" panose="020F0502020204030204" pitchFamily="34" charset="0"/>
              </a:rPr>
              <a:t> rib during respiration</a:t>
            </a:r>
          </a:p>
        </p:txBody>
      </p:sp>
      <p:sp>
        <p:nvSpPr>
          <p:cNvPr id="4" name="TextBox 3">
            <a:extLst>
              <a:ext uri="{FF2B5EF4-FFF2-40B4-BE49-F238E27FC236}">
                <a16:creationId xmlns:a16="http://schemas.microsoft.com/office/drawing/2014/main" id="{0CBAE6D0-8B68-81B8-EDAB-5E07FEE1F4DC}"/>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5" name="Rectangle 4" descr="Lungs">
            <a:extLst>
              <a:ext uri="{FF2B5EF4-FFF2-40B4-BE49-F238E27FC236}">
                <a16:creationId xmlns:a16="http://schemas.microsoft.com/office/drawing/2014/main" id="{CC63C265-75FE-B312-3E29-FA1157F249B3}"/>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3091803324"/>
      </p:ext>
    </p:extLst>
  </p:cSld>
  <p:clrMapOvr>
    <a:masterClrMapping/>
  </p:clrMapOvr>
  <p:transition>
    <p:wip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4A97DC-D4EF-647D-F02F-BBF0793573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245054-74ED-60E2-2865-CF8BB17D769D}"/>
              </a:ext>
            </a:extLst>
          </p:cNvPr>
          <p:cNvSpPr>
            <a:spLocks noGrp="1"/>
          </p:cNvSpPr>
          <p:nvPr>
            <p:ph type="title"/>
          </p:nvPr>
        </p:nvSpPr>
        <p:spPr/>
        <p:txBody>
          <a:bodyPr/>
          <a:lstStyle/>
          <a:p>
            <a:r>
              <a:rPr lang="en-US" altLang="en-US" dirty="0"/>
              <a:t>The QL Involvement With Breathing and Low Back Pain</a:t>
            </a:r>
            <a:br>
              <a:rPr lang="en-US" altLang="en-US" dirty="0"/>
            </a:br>
            <a:endParaRPr lang="en-US" dirty="0"/>
          </a:p>
        </p:txBody>
      </p:sp>
      <p:sp>
        <p:nvSpPr>
          <p:cNvPr id="3" name="Content Placeholder 2">
            <a:extLst>
              <a:ext uri="{FF2B5EF4-FFF2-40B4-BE49-F238E27FC236}">
                <a16:creationId xmlns:a16="http://schemas.microsoft.com/office/drawing/2014/main" id="{DE790C88-94ED-3941-1E3F-38424B62710D}"/>
              </a:ext>
            </a:extLst>
          </p:cNvPr>
          <p:cNvSpPr>
            <a:spLocks noGrp="1"/>
          </p:cNvSpPr>
          <p:nvPr>
            <p:ph idx="1"/>
          </p:nvPr>
        </p:nvSpPr>
        <p:spPr/>
        <p:txBody>
          <a:bodyPr>
            <a:normAutofit/>
          </a:bodyPr>
          <a:lstStyle/>
          <a:p>
            <a:pPr>
              <a:buNone/>
            </a:pPr>
            <a:r>
              <a:rPr lang="en-US" sz="2400" u="sng" dirty="0">
                <a:solidFill>
                  <a:srgbClr val="000000"/>
                </a:solidFill>
                <a:effectLst/>
                <a:cs typeface="Calibri" panose="020F0502020204030204" pitchFamily="34" charset="0"/>
              </a:rPr>
              <a:t>Clinical Significance</a:t>
            </a:r>
            <a:r>
              <a:rPr lang="en-US" sz="2400" dirty="0">
                <a:solidFill>
                  <a:srgbClr val="000000"/>
                </a:solidFill>
                <a:effectLst/>
                <a:cs typeface="Calibri" panose="020F0502020204030204" pitchFamily="34" charset="0"/>
              </a:rPr>
              <a:t>:</a:t>
            </a:r>
          </a:p>
          <a:p>
            <a:r>
              <a:rPr lang="en-US" sz="2400" dirty="0">
                <a:solidFill>
                  <a:srgbClr val="000000"/>
                </a:solidFill>
                <a:cs typeface="Calibri" panose="020F0502020204030204" pitchFamily="34" charset="0"/>
              </a:rPr>
              <a:t>“Short leg” syndrome</a:t>
            </a:r>
            <a:endParaRPr lang="en-US" sz="2400" dirty="0">
              <a:solidFill>
                <a:srgbClr val="000000"/>
              </a:solidFill>
              <a:effectLst/>
              <a:cs typeface="Calibri" panose="020F0502020204030204" pitchFamily="34" charset="0"/>
            </a:endParaRPr>
          </a:p>
          <a:p>
            <a:r>
              <a:rPr lang="en-US" sz="2400" dirty="0">
                <a:solidFill>
                  <a:srgbClr val="000000"/>
                </a:solidFill>
                <a:cs typeface="Calibri" panose="020F0502020204030204" pitchFamily="34" charset="0"/>
              </a:rPr>
              <a:t>Cough/sneeze pain</a:t>
            </a:r>
            <a:endParaRPr lang="en-US" sz="2400" dirty="0">
              <a:solidFill>
                <a:srgbClr val="000000"/>
              </a:solidFill>
              <a:effectLst/>
              <a:cs typeface="Calibri" panose="020F0502020204030204" pitchFamily="34" charset="0"/>
            </a:endParaRPr>
          </a:p>
          <a:p>
            <a:r>
              <a:rPr lang="en-US" sz="2400" dirty="0">
                <a:solidFill>
                  <a:srgbClr val="000000"/>
                </a:solidFill>
                <a:cs typeface="Calibri" panose="020F0502020204030204" pitchFamily="34" charset="0"/>
              </a:rPr>
              <a:t>“Disc-type” pain</a:t>
            </a:r>
            <a:endParaRPr lang="en-US" sz="2400" dirty="0">
              <a:solidFill>
                <a:srgbClr val="000000"/>
              </a:solidFill>
              <a:effectLst/>
              <a:cs typeface="Calibri" panose="020F0502020204030204" pitchFamily="34" charset="0"/>
            </a:endParaRPr>
          </a:p>
        </p:txBody>
      </p:sp>
      <p:sp>
        <p:nvSpPr>
          <p:cNvPr id="4" name="TextBox 3">
            <a:extLst>
              <a:ext uri="{FF2B5EF4-FFF2-40B4-BE49-F238E27FC236}">
                <a16:creationId xmlns:a16="http://schemas.microsoft.com/office/drawing/2014/main" id="{922D601A-60F6-B640-6672-14AFA040841B}"/>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5" name="Rectangle 4" descr="Lungs">
            <a:extLst>
              <a:ext uri="{FF2B5EF4-FFF2-40B4-BE49-F238E27FC236}">
                <a16:creationId xmlns:a16="http://schemas.microsoft.com/office/drawing/2014/main" id="{91BCAF0A-90AC-EA7E-7D0B-C2933E4585EC}"/>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3270943550"/>
      </p:ext>
    </p:extLst>
  </p:cSld>
  <p:clrMapOvr>
    <a:masterClrMapping/>
  </p:clrMapOvr>
  <p:transition>
    <p:wip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a:extLst>
              <a:ext uri="{FF2B5EF4-FFF2-40B4-BE49-F238E27FC236}">
                <a16:creationId xmlns:a16="http://schemas.microsoft.com/office/drawing/2014/main" id="{DD1CA448-F26F-9D9B-7321-484374324773}"/>
              </a:ext>
            </a:extLst>
          </p:cNvPr>
          <p:cNvSpPr>
            <a:spLocks noGrp="1" noChangeArrowheads="1"/>
          </p:cNvSpPr>
          <p:nvPr>
            <p:ph type="title"/>
          </p:nvPr>
        </p:nvSpPr>
        <p:spPr bwMode="auto"/>
        <p:txBody>
          <a:bodyPr wrap="square" numCol="1" anchorCtr="0" compatLnSpc="1">
            <a:prstTxWarp prst="textNoShape">
              <a:avLst/>
            </a:prstTxWarp>
          </a:bodyPr>
          <a:lstStyle/>
          <a:p>
            <a:r>
              <a:rPr lang="en-US" altLang="en-US" dirty="0">
                <a:effectLst/>
              </a:rPr>
              <a:t>Testing for a Diaphragm Problem</a:t>
            </a:r>
            <a:br>
              <a:rPr lang="en-US" altLang="en-US" dirty="0">
                <a:effectLst/>
              </a:rPr>
            </a:br>
            <a:endParaRPr lang="en-US" altLang="en-US" dirty="0">
              <a:effectLst/>
            </a:endParaRPr>
          </a:p>
        </p:txBody>
      </p:sp>
      <p:sp>
        <p:nvSpPr>
          <p:cNvPr id="26626" name="Content Placeholder 2">
            <a:extLst>
              <a:ext uri="{FF2B5EF4-FFF2-40B4-BE49-F238E27FC236}">
                <a16:creationId xmlns:a16="http://schemas.microsoft.com/office/drawing/2014/main" id="{8B0E0A65-6293-43F1-33F4-6B6BE51C417F}"/>
              </a:ext>
            </a:extLst>
          </p:cNvPr>
          <p:cNvSpPr>
            <a:spLocks noGrp="1"/>
          </p:cNvSpPr>
          <p:nvPr>
            <p:ph idx="1"/>
          </p:nvPr>
        </p:nvSpPr>
        <p:spPr/>
        <p:txBody>
          <a:bodyPr>
            <a:normAutofit/>
          </a:bodyPr>
          <a:lstStyle/>
          <a:p>
            <a:r>
              <a:rPr lang="en-US" altLang="en-US" sz="2400" dirty="0"/>
              <a:t>Correcting diaphragmatic injuries, imbalances, and breathing problems will lead not only to improved breath and core strength (due to its integration with the transverse abdominal muscles and psoas muscles), but also to an improved autonomic nervous system due to its impact on the parasympathetic system.</a:t>
            </a:r>
          </a:p>
        </p:txBody>
      </p:sp>
      <p:sp>
        <p:nvSpPr>
          <p:cNvPr id="2" name="TextBox 1">
            <a:extLst>
              <a:ext uri="{FF2B5EF4-FFF2-40B4-BE49-F238E27FC236}">
                <a16:creationId xmlns:a16="http://schemas.microsoft.com/office/drawing/2014/main" id="{215342F8-F09D-910E-7EC8-3D0D9A582EB2}"/>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4" name="Graphic 3" descr="Lungs with solid fill">
            <a:extLst>
              <a:ext uri="{FF2B5EF4-FFF2-40B4-BE49-F238E27FC236}">
                <a16:creationId xmlns:a16="http://schemas.microsoft.com/office/drawing/2014/main" id="{5ED50275-952C-8049-17C1-D7EB145ADBF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205535" y="4018244"/>
            <a:ext cx="1469698" cy="1469698"/>
          </a:xfrm>
          <a:prstGeom prst="rect">
            <a:avLst/>
          </a:prstGeom>
        </p:spPr>
      </p:pic>
      <p:sp>
        <p:nvSpPr>
          <p:cNvPr id="5" name="Freeform 4">
            <a:extLst>
              <a:ext uri="{FF2B5EF4-FFF2-40B4-BE49-F238E27FC236}">
                <a16:creationId xmlns:a16="http://schemas.microsoft.com/office/drawing/2014/main" id="{1FDE6C94-810C-01EB-3F43-E36CE92EF0B5}"/>
              </a:ext>
            </a:extLst>
          </p:cNvPr>
          <p:cNvSpPr/>
          <p:nvPr/>
        </p:nvSpPr>
        <p:spPr>
          <a:xfrm>
            <a:off x="8318751" y="5403632"/>
            <a:ext cx="1237652" cy="252767"/>
          </a:xfrm>
          <a:custGeom>
            <a:avLst/>
            <a:gdLst>
              <a:gd name="connsiteX0" fmla="*/ 0 w 1732548"/>
              <a:gd name="connsiteY0" fmla="*/ 336916 h 336916"/>
              <a:gd name="connsiteX1" fmla="*/ 866274 w 1732548"/>
              <a:gd name="connsiteY1" fmla="*/ 32 h 336916"/>
              <a:gd name="connsiteX2" fmla="*/ 1732548 w 1732548"/>
              <a:gd name="connsiteY2" fmla="*/ 320874 h 336916"/>
            </a:gdLst>
            <a:ahLst/>
            <a:cxnLst>
              <a:cxn ang="0">
                <a:pos x="connsiteX0" y="connsiteY0"/>
              </a:cxn>
              <a:cxn ang="0">
                <a:pos x="connsiteX1" y="connsiteY1"/>
              </a:cxn>
              <a:cxn ang="0">
                <a:pos x="connsiteX2" y="connsiteY2"/>
              </a:cxn>
            </a:cxnLst>
            <a:rect l="l" t="t" r="r" b="b"/>
            <a:pathLst>
              <a:path w="1732548" h="336916">
                <a:moveTo>
                  <a:pt x="0" y="336916"/>
                </a:moveTo>
                <a:cubicBezTo>
                  <a:pt x="288758" y="169811"/>
                  <a:pt x="577516" y="2706"/>
                  <a:pt x="866274" y="32"/>
                </a:cubicBezTo>
                <a:cubicBezTo>
                  <a:pt x="1155032" y="-2642"/>
                  <a:pt x="1443790" y="159116"/>
                  <a:pt x="1732548" y="320874"/>
                </a:cubicBezTo>
              </a:path>
            </a:pathLst>
          </a:custGeom>
          <a:noFill/>
          <a:ln w="76200">
            <a:solidFill>
              <a:srgbClr val="FF55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descr="Lungs">
            <a:extLst>
              <a:ext uri="{FF2B5EF4-FFF2-40B4-BE49-F238E27FC236}">
                <a16:creationId xmlns:a16="http://schemas.microsoft.com/office/drawing/2014/main" id="{03DCDD2E-3471-EB73-7271-F4888FBBDCB3}"/>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cSld>
  <p:clrMapOvr>
    <a:masterClrMapping/>
  </p:clrMapOvr>
  <p:transition>
    <p:wip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p:txBody>
          <a:bodyPr/>
          <a:lstStyle/>
          <a:p>
            <a:r>
              <a:rPr lang="en-US" altLang="en-US" dirty="0"/>
              <a:t>Testing for a Diaphragm Problem</a:t>
            </a:r>
            <a:br>
              <a:rPr lang="en-US" altLang="en-US" dirty="0"/>
            </a:br>
            <a:endParaRPr lang="en-US" dirty="0"/>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p:txBody>
          <a:bodyPr>
            <a:normAutofit/>
          </a:bodyPr>
          <a:lstStyle/>
          <a:p>
            <a:r>
              <a:rPr lang="en-US" altLang="en-US" sz="2800" dirty="0"/>
              <a:t>Perform breath cessation: Ask the patient to stop breathing (</a:t>
            </a:r>
            <a:r>
              <a:rPr lang="en-US" altLang="en-US" sz="2800" u="sng" dirty="0"/>
              <a:t>not</a:t>
            </a:r>
            <a:r>
              <a:rPr lang="en-US" altLang="en-US" sz="2800" dirty="0"/>
              <a:t> a quick breath in or out and then hold the breath). </a:t>
            </a:r>
          </a:p>
          <a:p>
            <a:r>
              <a:rPr lang="en-US" altLang="en-US" sz="2800" dirty="0"/>
              <a:t>If the diaphragm is not functioning properly, then a weak muscle will strengthen.</a:t>
            </a:r>
          </a:p>
        </p:txBody>
      </p:sp>
      <p:sp>
        <p:nvSpPr>
          <p:cNvPr id="4" name="TextBox 3">
            <a:extLst>
              <a:ext uri="{FF2B5EF4-FFF2-40B4-BE49-F238E27FC236}">
                <a16:creationId xmlns:a16="http://schemas.microsoft.com/office/drawing/2014/main" id="{5CCD50B3-D86D-299C-226F-D91D8835CD5E}"/>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7" name="Graphic 6" descr="Windy with solid fill">
            <a:extLst>
              <a:ext uri="{FF2B5EF4-FFF2-40B4-BE49-F238E27FC236}">
                <a16:creationId xmlns:a16="http://schemas.microsoft.com/office/drawing/2014/main" id="{78CC315C-3383-B385-0CD1-E2A9814E34F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430668" y="3907055"/>
            <a:ext cx="1923459" cy="1923459"/>
          </a:xfrm>
          <a:prstGeom prst="rect">
            <a:avLst/>
          </a:prstGeom>
        </p:spPr>
      </p:pic>
      <p:pic>
        <p:nvPicPr>
          <p:cNvPr id="12" name="Graphic 11" descr="No sign outline">
            <a:extLst>
              <a:ext uri="{FF2B5EF4-FFF2-40B4-BE49-F238E27FC236}">
                <a16:creationId xmlns:a16="http://schemas.microsoft.com/office/drawing/2014/main" id="{2D9BF280-78D3-640F-B6C3-9FD4D929928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27490" y="3603877"/>
            <a:ext cx="2529814" cy="2529814"/>
          </a:xfrm>
          <a:prstGeom prst="rect">
            <a:avLst/>
          </a:prstGeom>
        </p:spPr>
      </p:pic>
      <p:sp>
        <p:nvSpPr>
          <p:cNvPr id="5" name="Rectangle 4" descr="Lungs">
            <a:extLst>
              <a:ext uri="{FF2B5EF4-FFF2-40B4-BE49-F238E27FC236}">
                <a16:creationId xmlns:a16="http://schemas.microsoft.com/office/drawing/2014/main" id="{CF49A162-E67F-0F64-7B7E-45AA39C154CF}"/>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1871025999"/>
      </p:ext>
    </p:extLst>
  </p:cSld>
  <p:clrMapOvr>
    <a:masterClrMapping/>
  </p:clrMapOvr>
  <p:transition>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p:txBody>
          <a:bodyPr/>
          <a:lstStyle/>
          <a:p>
            <a:r>
              <a:rPr lang="en-US" altLang="en-US" dirty="0"/>
              <a:t>Testing for a Diaphragm Problem</a:t>
            </a:r>
            <a:br>
              <a:rPr lang="en-US" altLang="en-US" dirty="0"/>
            </a:br>
            <a:endParaRPr lang="en-US" dirty="0"/>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p:txBody>
          <a:bodyPr>
            <a:normAutofit/>
          </a:bodyPr>
          <a:lstStyle/>
          <a:p>
            <a:r>
              <a:rPr lang="en-US" altLang="en-US" sz="2800" dirty="0"/>
              <a:t>Test the psoas muscles.</a:t>
            </a:r>
          </a:p>
          <a:p>
            <a:r>
              <a:rPr lang="en-US" altLang="en-US" sz="2800" dirty="0"/>
              <a:t>One, or sometimes both, psoas muscles will become weak when the breath is stopped if there is a problem with the diaphragm.</a:t>
            </a:r>
          </a:p>
        </p:txBody>
      </p:sp>
      <p:sp>
        <p:nvSpPr>
          <p:cNvPr id="4" name="TextBox 3">
            <a:extLst>
              <a:ext uri="{FF2B5EF4-FFF2-40B4-BE49-F238E27FC236}">
                <a16:creationId xmlns:a16="http://schemas.microsoft.com/office/drawing/2014/main" id="{DE19E658-71BE-DB20-F18B-455C96281733}"/>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5" name="Graphic 4" descr="Windy with solid fill">
            <a:extLst>
              <a:ext uri="{FF2B5EF4-FFF2-40B4-BE49-F238E27FC236}">
                <a16:creationId xmlns:a16="http://schemas.microsoft.com/office/drawing/2014/main" id="{CDB5D997-60B6-0B03-ADBB-5315D8C3F22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956195" y="595163"/>
            <a:ext cx="1923459" cy="1923459"/>
          </a:xfrm>
          <a:prstGeom prst="rect">
            <a:avLst/>
          </a:prstGeom>
        </p:spPr>
      </p:pic>
      <p:pic>
        <p:nvPicPr>
          <p:cNvPr id="6" name="Graphic 5" descr="No sign outline">
            <a:extLst>
              <a:ext uri="{FF2B5EF4-FFF2-40B4-BE49-F238E27FC236}">
                <a16:creationId xmlns:a16="http://schemas.microsoft.com/office/drawing/2014/main" id="{5E1FFBBB-B4F0-7610-CE9E-79B4D2D95B1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53017" y="291985"/>
            <a:ext cx="2529814" cy="2529814"/>
          </a:xfrm>
          <a:prstGeom prst="rect">
            <a:avLst/>
          </a:prstGeom>
        </p:spPr>
      </p:pic>
      <p:sp>
        <p:nvSpPr>
          <p:cNvPr id="7" name="Rectangle 6" descr="Lungs">
            <a:extLst>
              <a:ext uri="{FF2B5EF4-FFF2-40B4-BE49-F238E27FC236}">
                <a16:creationId xmlns:a16="http://schemas.microsoft.com/office/drawing/2014/main" id="{2DB66A45-1790-2101-01E8-EF76E5FA2CDC}"/>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3757107362"/>
      </p:ext>
    </p:extLst>
  </p:cSld>
  <p:clrMapOvr>
    <a:masterClrMapping/>
  </p:clrMapOvr>
  <p:transition>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982CE6E9-AB81-C647-68AA-8F60108A8CF1}"/>
              </a:ext>
            </a:extLst>
          </p:cNvPr>
          <p:cNvSpPr/>
          <p:nvPr/>
        </p:nvSpPr>
        <p:spPr>
          <a:xfrm>
            <a:off x="-2112130" y="-1279227"/>
            <a:ext cx="9669883" cy="9416453"/>
          </a:xfrm>
          <a:prstGeom prst="ellipse">
            <a:avLst/>
          </a:prstGeom>
          <a:gradFill flip="none" rotWithShape="1">
            <a:gsLst>
              <a:gs pos="0">
                <a:schemeClr val="bg1"/>
              </a:gs>
              <a:gs pos="55000">
                <a:schemeClr val="bg1">
                  <a:alpha val="0"/>
                </a:schemeClr>
              </a:gs>
              <a:gs pos="100000">
                <a:schemeClr val="bg2">
                  <a:lumMod val="90000"/>
                  <a:alpha val="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 name="Title 1">
            <a:extLst>
              <a:ext uri="{FF2B5EF4-FFF2-40B4-BE49-F238E27FC236}">
                <a16:creationId xmlns:a16="http://schemas.microsoft.com/office/drawing/2014/main" id="{8C3D2DE1-B224-B84E-AA57-B53C05010796}"/>
              </a:ext>
            </a:extLst>
          </p:cNvPr>
          <p:cNvSpPr>
            <a:spLocks noGrp="1"/>
          </p:cNvSpPr>
          <p:nvPr>
            <p:ph type="title"/>
          </p:nvPr>
        </p:nvSpPr>
        <p:spPr>
          <a:xfrm>
            <a:off x="1567396" y="3546831"/>
            <a:ext cx="3968155" cy="998856"/>
          </a:xfrm>
        </p:spPr>
        <p:txBody>
          <a:bodyPr vert="horz" lIns="91440" tIns="45720" rIns="91440" bIns="45720" rtlCol="0" anchor="b">
            <a:normAutofit/>
          </a:bodyPr>
          <a:lstStyle/>
          <a:p>
            <a:r>
              <a:rPr lang="en-US" dirty="0">
                <a:cs typeface="Calibri" panose="020F0502020204030204" pitchFamily="34" charset="0"/>
              </a:rPr>
              <a:t>Nasal Breathing</a:t>
            </a:r>
          </a:p>
        </p:txBody>
      </p:sp>
      <p:graphicFrame>
        <p:nvGraphicFramePr>
          <p:cNvPr id="5" name="Diagram 4">
            <a:extLst>
              <a:ext uri="{FF2B5EF4-FFF2-40B4-BE49-F238E27FC236}">
                <a16:creationId xmlns:a16="http://schemas.microsoft.com/office/drawing/2014/main" id="{3EFBB338-02D1-8941-BBC3-5AF6C5729F72}"/>
              </a:ext>
            </a:extLst>
          </p:cNvPr>
          <p:cNvGraphicFramePr/>
          <p:nvPr>
            <p:extLst>
              <p:ext uri="{D42A27DB-BD31-4B8C-83A1-F6EECF244321}">
                <p14:modId xmlns:p14="http://schemas.microsoft.com/office/powerpoint/2010/main" val="1587982222"/>
              </p:ext>
            </p:extLst>
          </p:nvPr>
        </p:nvGraphicFramePr>
        <p:xfrm>
          <a:off x="5735058" y="478849"/>
          <a:ext cx="4889546" cy="52541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0" name="Graphic 39" descr="Nose outline">
            <a:extLst>
              <a:ext uri="{FF2B5EF4-FFF2-40B4-BE49-F238E27FC236}">
                <a16:creationId xmlns:a16="http://schemas.microsoft.com/office/drawing/2014/main" id="{FF7AD9DB-0105-1641-98CA-101748E0F89B}"/>
              </a:ext>
            </a:extLst>
          </p:cNvPr>
          <p:cNvPicPr>
            <a:picLocks noChangeAspect="1"/>
          </p:cNvPicPr>
          <p:nvPr/>
        </p:nvPicPr>
        <p:blipFill>
          <a:blip>
            <a:extLst>
              <a:ext uri="{96DAC541-7B7A-43D3-8B79-37D633B846F1}">
                <asvg:svgBlip xmlns:asvg="http://schemas.microsoft.com/office/drawing/2016/SVG/main" r:embed="rId7"/>
              </a:ext>
            </a:extLst>
          </a:blip>
          <a:srcRect/>
          <a:stretch/>
        </p:blipFill>
        <p:spPr>
          <a:xfrm>
            <a:off x="1755576" y="1551088"/>
            <a:ext cx="2269669" cy="2269669"/>
          </a:xfrm>
          <a:prstGeom prst="rect">
            <a:avLst/>
          </a:prstGeom>
        </p:spPr>
      </p:pic>
      <p:sp>
        <p:nvSpPr>
          <p:cNvPr id="52" name="TextBox 51">
            <a:extLst>
              <a:ext uri="{FF2B5EF4-FFF2-40B4-BE49-F238E27FC236}">
                <a16:creationId xmlns:a16="http://schemas.microsoft.com/office/drawing/2014/main" id="{02B10D08-9358-A1BF-7881-37993D93E191}"/>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3" name="Rectangle 2" descr="Lungs">
            <a:extLst>
              <a:ext uri="{FF2B5EF4-FFF2-40B4-BE49-F238E27FC236}">
                <a16:creationId xmlns:a16="http://schemas.microsoft.com/office/drawing/2014/main" id="{CAFF05BE-405B-18C8-D85D-ABFB5D531D4A}"/>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686438483"/>
      </p:ext>
    </p:extLst>
  </p:cSld>
  <p:clrMapOvr>
    <a:masterClrMapping/>
  </p:clrMapOvr>
  <p:transition>
    <p:wip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01D3DF-7DCB-D322-AE32-41F0BC6FE3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3C4EBF-FE41-AE1B-E51D-CDFE1925F996}"/>
              </a:ext>
            </a:extLst>
          </p:cNvPr>
          <p:cNvSpPr>
            <a:spLocks noGrp="1"/>
          </p:cNvSpPr>
          <p:nvPr>
            <p:ph type="title"/>
          </p:nvPr>
        </p:nvSpPr>
        <p:spPr/>
        <p:txBody>
          <a:bodyPr/>
          <a:lstStyle/>
          <a:p>
            <a:r>
              <a:rPr lang="en-US" altLang="en-US" dirty="0"/>
              <a:t>Testing for a Diaphragm Problem</a:t>
            </a:r>
            <a:br>
              <a:rPr lang="en-US" altLang="en-US" dirty="0"/>
            </a:br>
            <a:endParaRPr lang="en-US" dirty="0"/>
          </a:p>
        </p:txBody>
      </p:sp>
      <p:sp>
        <p:nvSpPr>
          <p:cNvPr id="4" name="TextBox 3">
            <a:extLst>
              <a:ext uri="{FF2B5EF4-FFF2-40B4-BE49-F238E27FC236}">
                <a16:creationId xmlns:a16="http://schemas.microsoft.com/office/drawing/2014/main" id="{6AF4F718-0D8A-344E-C1C5-CCFC640380F4}"/>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5" name="Graphic 4" descr="Windy with solid fill">
            <a:extLst>
              <a:ext uri="{FF2B5EF4-FFF2-40B4-BE49-F238E27FC236}">
                <a16:creationId xmlns:a16="http://schemas.microsoft.com/office/drawing/2014/main" id="{6EE89456-1173-5069-14BF-4F8B52B32609}"/>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956195" y="595163"/>
            <a:ext cx="1923459" cy="1923459"/>
          </a:xfrm>
          <a:prstGeom prst="rect">
            <a:avLst/>
          </a:prstGeom>
        </p:spPr>
      </p:pic>
      <p:pic>
        <p:nvPicPr>
          <p:cNvPr id="6" name="Graphic 5" descr="No sign outline">
            <a:extLst>
              <a:ext uri="{FF2B5EF4-FFF2-40B4-BE49-F238E27FC236}">
                <a16:creationId xmlns:a16="http://schemas.microsoft.com/office/drawing/2014/main" id="{66D2C5B3-1296-51A2-960E-C5792F840BD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53017" y="291985"/>
            <a:ext cx="2529814" cy="2529814"/>
          </a:xfrm>
          <a:prstGeom prst="rect">
            <a:avLst/>
          </a:prstGeom>
        </p:spPr>
      </p:pic>
      <p:pic>
        <p:nvPicPr>
          <p:cNvPr id="10" name="Content Placeholder 9">
            <a:extLst>
              <a:ext uri="{FF2B5EF4-FFF2-40B4-BE49-F238E27FC236}">
                <a16:creationId xmlns:a16="http://schemas.microsoft.com/office/drawing/2014/main" id="{41EEE571-7761-CE57-ADF3-BEC5F66640EC}"/>
              </a:ext>
            </a:extLst>
          </p:cNvPr>
          <p:cNvPicPr>
            <a:picLocks noGrp="1" noChangeAspect="1"/>
          </p:cNvPicPr>
          <p:nvPr>
            <p:ph idx="1"/>
          </p:nvPr>
        </p:nvPicPr>
        <p:blipFill>
          <a:blip r:embed="rId4"/>
          <a:stretch>
            <a:fillRect/>
          </a:stretch>
        </p:blipFill>
        <p:spPr>
          <a:xfrm>
            <a:off x="1690246" y="1556892"/>
            <a:ext cx="6659594" cy="4442745"/>
          </a:xfrm>
          <a:prstGeom prst="rect">
            <a:avLst/>
          </a:prstGeom>
          <a:ln w="28575">
            <a:solidFill>
              <a:schemeClr val="accent2"/>
            </a:solidFill>
          </a:ln>
          <a:effectLst>
            <a:softEdge rad="0"/>
          </a:effectLst>
        </p:spPr>
      </p:pic>
      <p:sp>
        <p:nvSpPr>
          <p:cNvPr id="3" name="Rectangle 2" descr="Lungs">
            <a:extLst>
              <a:ext uri="{FF2B5EF4-FFF2-40B4-BE49-F238E27FC236}">
                <a16:creationId xmlns:a16="http://schemas.microsoft.com/office/drawing/2014/main" id="{F9CF8A4E-EDB1-DF2A-C7B3-D698DDE4709A}"/>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1743548932"/>
      </p:ext>
    </p:extLst>
  </p:cSld>
  <p:clrMapOvr>
    <a:masterClrMapping/>
  </p:clrMapOvr>
  <p:transition>
    <p:wip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p:txBody>
          <a:bodyPr/>
          <a:lstStyle/>
          <a:p>
            <a:r>
              <a:rPr lang="en-US" altLang="en-US" dirty="0"/>
              <a:t>Testing for a Diaphragm Problem</a:t>
            </a:r>
            <a:br>
              <a:rPr lang="en-US" altLang="en-US" dirty="0"/>
            </a:br>
            <a:endParaRPr lang="en-US" dirty="0"/>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a:xfrm>
            <a:off x="1534696" y="2389832"/>
            <a:ext cx="9520158" cy="3450613"/>
          </a:xfrm>
        </p:spPr>
        <p:txBody>
          <a:bodyPr>
            <a:normAutofit/>
          </a:bodyPr>
          <a:lstStyle/>
          <a:p>
            <a:r>
              <a:rPr lang="en-US" altLang="en-US" sz="2800" dirty="0"/>
              <a:t>Myofascial restrictions </a:t>
            </a:r>
          </a:p>
          <a:p>
            <a:pPr lvl="1"/>
            <a:r>
              <a:rPr lang="en-US" altLang="en-US" sz="2800" dirty="0"/>
              <a:t>Anterior are found along the transverse abdominal or psoas muscles.</a:t>
            </a:r>
          </a:p>
          <a:p>
            <a:pPr lvl="1"/>
            <a:r>
              <a:rPr lang="en-US" altLang="en-US" sz="2800" dirty="0"/>
              <a:t>Posterior on the arcuate ligament</a:t>
            </a:r>
          </a:p>
        </p:txBody>
      </p:sp>
      <p:sp>
        <p:nvSpPr>
          <p:cNvPr id="4" name="TextBox 3">
            <a:extLst>
              <a:ext uri="{FF2B5EF4-FFF2-40B4-BE49-F238E27FC236}">
                <a16:creationId xmlns:a16="http://schemas.microsoft.com/office/drawing/2014/main" id="{10EF728F-AC5D-6F44-5C01-61451D99591B}"/>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5" name="Graphic 4" descr="Windy with solid fill">
            <a:extLst>
              <a:ext uri="{FF2B5EF4-FFF2-40B4-BE49-F238E27FC236}">
                <a16:creationId xmlns:a16="http://schemas.microsoft.com/office/drawing/2014/main" id="{8ED4B1B5-4370-263A-FE8F-197AEAD24E0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218259" y="973014"/>
            <a:ext cx="1923459" cy="1923459"/>
          </a:xfrm>
          <a:prstGeom prst="rect">
            <a:avLst/>
          </a:prstGeom>
        </p:spPr>
      </p:pic>
      <p:pic>
        <p:nvPicPr>
          <p:cNvPr id="6" name="Graphic 5" descr="No sign outline">
            <a:extLst>
              <a:ext uri="{FF2B5EF4-FFF2-40B4-BE49-F238E27FC236}">
                <a16:creationId xmlns:a16="http://schemas.microsoft.com/office/drawing/2014/main" id="{5BCF208E-1DDF-CDCE-BAAE-59281241BD8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915081" y="669836"/>
            <a:ext cx="2529814" cy="2529814"/>
          </a:xfrm>
          <a:prstGeom prst="rect">
            <a:avLst/>
          </a:prstGeom>
        </p:spPr>
      </p:pic>
      <p:sp>
        <p:nvSpPr>
          <p:cNvPr id="7" name="Rectangle 6" descr="Lungs">
            <a:extLst>
              <a:ext uri="{FF2B5EF4-FFF2-40B4-BE49-F238E27FC236}">
                <a16:creationId xmlns:a16="http://schemas.microsoft.com/office/drawing/2014/main" id="{1947B211-86AC-2F1D-123E-993D987039BA}"/>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3750885304"/>
      </p:ext>
    </p:extLst>
  </p:cSld>
  <p:clrMapOvr>
    <a:masterClrMapping/>
  </p:clrMapOvr>
  <p:transition>
    <p:wip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p:txBody>
          <a:bodyPr/>
          <a:lstStyle/>
          <a:p>
            <a:r>
              <a:rPr lang="en-US" altLang="en-US" dirty="0"/>
              <a:t>Testing for a Diaphragm Problem</a:t>
            </a:r>
            <a:br>
              <a:rPr lang="en-US" altLang="en-US" dirty="0"/>
            </a:br>
            <a:endParaRPr lang="en-US" dirty="0"/>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a:xfrm>
            <a:off x="1335921" y="2486538"/>
            <a:ext cx="9520158" cy="3450613"/>
          </a:xfrm>
        </p:spPr>
        <p:txBody>
          <a:bodyPr>
            <a:normAutofit/>
          </a:bodyPr>
          <a:lstStyle/>
          <a:p>
            <a:r>
              <a:rPr lang="en-US" altLang="en-US" sz="2800" dirty="0"/>
              <a:t>Check the </a:t>
            </a:r>
            <a:r>
              <a:rPr lang="en-US" altLang="ja-JP" sz="2800" dirty="0"/>
              <a:t>patient’s diaphragm Chapman’s Reflex (on the sternum). </a:t>
            </a:r>
            <a:endParaRPr lang="en-US" altLang="en-US" sz="2800" dirty="0"/>
          </a:p>
        </p:txBody>
      </p:sp>
      <p:sp>
        <p:nvSpPr>
          <p:cNvPr id="4" name="TextBox 3">
            <a:extLst>
              <a:ext uri="{FF2B5EF4-FFF2-40B4-BE49-F238E27FC236}">
                <a16:creationId xmlns:a16="http://schemas.microsoft.com/office/drawing/2014/main" id="{8114CC2E-B539-07F4-0631-10D3E4157D1A}"/>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5" name="Graphic 4" descr="Windy with solid fill">
            <a:extLst>
              <a:ext uri="{FF2B5EF4-FFF2-40B4-BE49-F238E27FC236}">
                <a16:creationId xmlns:a16="http://schemas.microsoft.com/office/drawing/2014/main" id="{D41EFA70-5678-6368-5062-420E8CC9907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430668" y="563079"/>
            <a:ext cx="1923459" cy="1923459"/>
          </a:xfrm>
          <a:prstGeom prst="rect">
            <a:avLst/>
          </a:prstGeom>
        </p:spPr>
      </p:pic>
      <p:pic>
        <p:nvPicPr>
          <p:cNvPr id="6" name="Graphic 5" descr="No sign outline">
            <a:extLst>
              <a:ext uri="{FF2B5EF4-FFF2-40B4-BE49-F238E27FC236}">
                <a16:creationId xmlns:a16="http://schemas.microsoft.com/office/drawing/2014/main" id="{A94A5E79-CEB2-5F1D-B220-0C9367BB56B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127490" y="259901"/>
            <a:ext cx="2529814" cy="2529814"/>
          </a:xfrm>
          <a:prstGeom prst="rect">
            <a:avLst/>
          </a:prstGeom>
        </p:spPr>
      </p:pic>
      <p:sp>
        <p:nvSpPr>
          <p:cNvPr id="7" name="Rectangle 6" descr="Lungs">
            <a:extLst>
              <a:ext uri="{FF2B5EF4-FFF2-40B4-BE49-F238E27FC236}">
                <a16:creationId xmlns:a16="http://schemas.microsoft.com/office/drawing/2014/main" id="{A4A02E97-1804-B6AE-BB82-BD955FD9891D}"/>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2039925591"/>
      </p:ext>
    </p:extLst>
  </p:cSld>
  <p:clrMapOvr>
    <a:masterClrMapping/>
  </p:clrMapOvr>
  <p:transition>
    <p:wip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Box 2">
            <a:extLst>
              <a:ext uri="{FF2B5EF4-FFF2-40B4-BE49-F238E27FC236}">
                <a16:creationId xmlns:a16="http://schemas.microsoft.com/office/drawing/2014/main" id="{E74816D5-259A-034E-8DC8-73DD9478B91E}"/>
              </a:ext>
            </a:extLst>
          </p:cNvPr>
          <p:cNvSpPr txBox="1">
            <a:spLocks noChangeArrowheads="1"/>
          </p:cNvSpPr>
          <p:nvPr/>
        </p:nvSpPr>
        <p:spPr bwMode="auto">
          <a:xfrm>
            <a:off x="1905001" y="381000"/>
            <a:ext cx="83978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ea typeface="ＭＳ Ｐゴシック" panose="020B0600070205080204" pitchFamily="34" charset="-128"/>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9pPr>
          </a:lstStyle>
          <a:p>
            <a:pPr algn="ctr" eaLnBrk="1" hangingPunct="1">
              <a:spcBef>
                <a:spcPct val="0"/>
              </a:spcBef>
              <a:buFontTx/>
              <a:buNone/>
            </a:pPr>
            <a:r>
              <a:rPr lang="en-US" altLang="en-US" sz="4800" dirty="0">
                <a:solidFill>
                  <a:schemeClr val="tx1"/>
                </a:solidFill>
                <a:latin typeface="Calibri" panose="020F0502020204030204" pitchFamily="34" charset="0"/>
              </a:rPr>
              <a:t>Diaphragm Chapman’s Reflex</a:t>
            </a:r>
          </a:p>
        </p:txBody>
      </p:sp>
      <p:pic>
        <p:nvPicPr>
          <p:cNvPr id="5" name="Picture 4">
            <a:extLst>
              <a:ext uri="{FF2B5EF4-FFF2-40B4-BE49-F238E27FC236}">
                <a16:creationId xmlns:a16="http://schemas.microsoft.com/office/drawing/2014/main" id="{D6B340E4-1FC5-6EEF-FD0C-0A696A2AFE66}"/>
              </a:ext>
            </a:extLst>
          </p:cNvPr>
          <p:cNvPicPr>
            <a:picLocks noChangeAspect="1"/>
          </p:cNvPicPr>
          <p:nvPr/>
        </p:nvPicPr>
        <p:blipFill>
          <a:blip r:embed="rId2"/>
          <a:stretch>
            <a:fillRect/>
          </a:stretch>
        </p:blipFill>
        <p:spPr>
          <a:xfrm>
            <a:off x="3098800" y="1168400"/>
            <a:ext cx="5994400" cy="4521200"/>
          </a:xfrm>
          <a:prstGeom prst="rect">
            <a:avLst/>
          </a:prstGeom>
          <a:ln w="31750">
            <a:solidFill>
              <a:srgbClr val="49A948"/>
            </a:solidFill>
          </a:ln>
        </p:spPr>
      </p:pic>
      <p:sp>
        <p:nvSpPr>
          <p:cNvPr id="2" name="TextBox 1">
            <a:extLst>
              <a:ext uri="{FF2B5EF4-FFF2-40B4-BE49-F238E27FC236}">
                <a16:creationId xmlns:a16="http://schemas.microsoft.com/office/drawing/2014/main" id="{A8D72A0B-C255-C148-C946-71EDCA6E39CC}"/>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3" name="TextBox 2">
            <a:extLst>
              <a:ext uri="{FF2B5EF4-FFF2-40B4-BE49-F238E27FC236}">
                <a16:creationId xmlns:a16="http://schemas.microsoft.com/office/drawing/2014/main" id="{D88AD91F-0284-656C-219E-5CE631343C39}"/>
              </a:ext>
            </a:extLst>
          </p:cNvPr>
          <p:cNvSpPr txBox="1"/>
          <p:nvPr/>
        </p:nvSpPr>
        <p:spPr>
          <a:xfrm>
            <a:off x="991547" y="5632908"/>
            <a:ext cx="10406743" cy="646331"/>
          </a:xfrm>
          <a:prstGeom prst="rect">
            <a:avLst/>
          </a:prstGeom>
          <a:noFill/>
        </p:spPr>
        <p:txBody>
          <a:bodyPr wrap="square" rtlCol="0">
            <a:spAutoFit/>
          </a:bodyPr>
          <a:lstStyle/>
          <a:p>
            <a:r>
              <a:rPr lang="en-US" sz="1800" dirty="0">
                <a:effectLst/>
                <a:latin typeface="Calibri" panose="020F0502020204030204" pitchFamily="34" charset="0"/>
              </a:rPr>
              <a:t>©Stephen C. Gangemi, DC; Illustration of Locations by Weston Holzinger, DC; Artwork by Kenzie K. Holzinger </a:t>
            </a:r>
            <a:endParaRPr lang="en-US" dirty="0">
              <a:latin typeface="Calibri" panose="020F0502020204030204" pitchFamily="34" charset="0"/>
            </a:endParaRPr>
          </a:p>
          <a:p>
            <a:endParaRPr lang="en-US" dirty="0">
              <a:latin typeface="Calibri" panose="020F0502020204030204" pitchFamily="34" charset="0"/>
            </a:endParaRPr>
          </a:p>
        </p:txBody>
      </p:sp>
    </p:spTree>
    <p:extLst>
      <p:ext uri="{BB962C8B-B14F-4D97-AF65-F5344CB8AC3E}">
        <p14:creationId xmlns:p14="http://schemas.microsoft.com/office/powerpoint/2010/main" val="1961908339"/>
      </p:ext>
    </p:extLst>
  </p:cSld>
  <p:clrMapOvr>
    <a:masterClrMapping/>
  </p:clrMapOvr>
  <p:transition>
    <p:wip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p:txBody>
          <a:bodyPr/>
          <a:lstStyle/>
          <a:p>
            <a:r>
              <a:rPr lang="en-US" altLang="en-US" dirty="0"/>
              <a:t>Diaphragm Rehab</a:t>
            </a:r>
            <a:br>
              <a:rPr lang="en-US" altLang="en-US" dirty="0"/>
            </a:br>
            <a:endParaRPr lang="en-US" dirty="0"/>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p:txBody>
          <a:bodyPr>
            <a:normAutofit fontScale="92500" lnSpcReduction="10000"/>
          </a:bodyPr>
          <a:lstStyle/>
          <a:p>
            <a:r>
              <a:rPr lang="en-US" altLang="en-US" sz="3200" dirty="0"/>
              <a:t>Tongue position!</a:t>
            </a:r>
          </a:p>
          <a:p>
            <a:r>
              <a:rPr lang="en-US" altLang="en-US" sz="3200" dirty="0"/>
              <a:t>Types (rates) of breathing</a:t>
            </a:r>
          </a:p>
          <a:p>
            <a:pPr lvl="1"/>
            <a:r>
              <a:rPr lang="en-US" altLang="en-US" sz="3000" dirty="0"/>
              <a:t>Cadence (4:6 or 5:5) ideal for HRV</a:t>
            </a:r>
          </a:p>
          <a:p>
            <a:pPr lvl="1"/>
            <a:r>
              <a:rPr lang="en-US" altLang="en-US" sz="3000" dirty="0"/>
              <a:t>Soft &amp; quiet – hide your breath</a:t>
            </a:r>
          </a:p>
          <a:p>
            <a:pPr lvl="2"/>
            <a:r>
              <a:rPr lang="en-US" altLang="en-US" sz="2800" dirty="0"/>
              <a:t>Minimal “air hunger”</a:t>
            </a:r>
          </a:p>
          <a:p>
            <a:r>
              <a:rPr lang="en-US" altLang="en-US" sz="3200" dirty="0"/>
              <a:t>Body positions</a:t>
            </a:r>
          </a:p>
        </p:txBody>
      </p:sp>
      <p:sp>
        <p:nvSpPr>
          <p:cNvPr id="4" name="TextBox 3">
            <a:extLst>
              <a:ext uri="{FF2B5EF4-FFF2-40B4-BE49-F238E27FC236}">
                <a16:creationId xmlns:a16="http://schemas.microsoft.com/office/drawing/2014/main" id="{A03F90D7-7221-D7CB-2583-B64D0D75B13D}"/>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9" name="Graphic 8" descr="Lungs with solid fill">
            <a:extLst>
              <a:ext uri="{FF2B5EF4-FFF2-40B4-BE49-F238E27FC236}">
                <a16:creationId xmlns:a16="http://schemas.microsoft.com/office/drawing/2014/main" id="{16524427-70EE-C448-7F1E-AAE9DAB10A7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951495" y="1499939"/>
            <a:ext cx="1958980" cy="1958980"/>
          </a:xfrm>
          <a:prstGeom prst="rect">
            <a:avLst/>
          </a:prstGeom>
        </p:spPr>
      </p:pic>
      <p:sp>
        <p:nvSpPr>
          <p:cNvPr id="11" name="Freeform 10">
            <a:extLst>
              <a:ext uri="{FF2B5EF4-FFF2-40B4-BE49-F238E27FC236}">
                <a16:creationId xmlns:a16="http://schemas.microsoft.com/office/drawing/2014/main" id="{556583CE-6682-1DD3-7849-F030D269FFF6}"/>
              </a:ext>
            </a:extLst>
          </p:cNvPr>
          <p:cNvSpPr/>
          <p:nvPr/>
        </p:nvSpPr>
        <p:spPr>
          <a:xfrm>
            <a:off x="9064711" y="3290461"/>
            <a:ext cx="1732548" cy="336916"/>
          </a:xfrm>
          <a:custGeom>
            <a:avLst/>
            <a:gdLst>
              <a:gd name="connsiteX0" fmla="*/ 0 w 1732548"/>
              <a:gd name="connsiteY0" fmla="*/ 336916 h 336916"/>
              <a:gd name="connsiteX1" fmla="*/ 866274 w 1732548"/>
              <a:gd name="connsiteY1" fmla="*/ 32 h 336916"/>
              <a:gd name="connsiteX2" fmla="*/ 1732548 w 1732548"/>
              <a:gd name="connsiteY2" fmla="*/ 320874 h 336916"/>
            </a:gdLst>
            <a:ahLst/>
            <a:cxnLst>
              <a:cxn ang="0">
                <a:pos x="connsiteX0" y="connsiteY0"/>
              </a:cxn>
              <a:cxn ang="0">
                <a:pos x="connsiteX1" y="connsiteY1"/>
              </a:cxn>
              <a:cxn ang="0">
                <a:pos x="connsiteX2" y="connsiteY2"/>
              </a:cxn>
            </a:cxnLst>
            <a:rect l="l" t="t" r="r" b="b"/>
            <a:pathLst>
              <a:path w="1732548" h="336916">
                <a:moveTo>
                  <a:pt x="0" y="336916"/>
                </a:moveTo>
                <a:cubicBezTo>
                  <a:pt x="288758" y="169811"/>
                  <a:pt x="577516" y="2706"/>
                  <a:pt x="866274" y="32"/>
                </a:cubicBezTo>
                <a:cubicBezTo>
                  <a:pt x="1155032" y="-2642"/>
                  <a:pt x="1443790" y="159116"/>
                  <a:pt x="1732548" y="320874"/>
                </a:cubicBezTo>
              </a:path>
            </a:pathLst>
          </a:custGeom>
          <a:noFill/>
          <a:ln w="76200">
            <a:solidFill>
              <a:srgbClr val="FF553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descr="Lungs">
            <a:extLst>
              <a:ext uri="{FF2B5EF4-FFF2-40B4-BE49-F238E27FC236}">
                <a16:creationId xmlns:a16="http://schemas.microsoft.com/office/drawing/2014/main" id="{124CE8CC-B8AC-D5B2-A0D0-0FE8E4C6AE1A}"/>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3704893588"/>
      </p:ext>
    </p:extLst>
  </p:cSld>
  <p:clrMapOvr>
    <a:masterClrMapping/>
  </p:clrMapOvr>
  <p:transition>
    <p:wip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858177" y="2062519"/>
            <a:ext cx="5905190" cy="5683745"/>
          </a:xfrm>
          <a:custGeom>
            <a:avLst/>
            <a:gdLst/>
            <a:ahLst/>
            <a:cxnLst/>
            <a:rect l="l" t="t" r="r" b="b"/>
            <a:pathLst>
              <a:path w="8857785" h="8525618">
                <a:moveTo>
                  <a:pt x="0" y="0"/>
                </a:moveTo>
                <a:lnTo>
                  <a:pt x="8857785" y="0"/>
                </a:lnTo>
                <a:lnTo>
                  <a:pt x="8857785" y="8525619"/>
                </a:lnTo>
                <a:lnTo>
                  <a:pt x="0" y="8525619"/>
                </a:lnTo>
                <a:lnTo>
                  <a:pt x="0" y="0"/>
                </a:lnTo>
                <a:close/>
              </a:path>
            </a:pathLst>
          </a:custGeom>
          <a:blipFill>
            <a:blip>
              <a:alphaModFix amt="21999"/>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3" name="Freeform 3"/>
          <p:cNvSpPr/>
          <p:nvPr/>
        </p:nvSpPr>
        <p:spPr>
          <a:xfrm>
            <a:off x="8604354" y="2886733"/>
            <a:ext cx="2468955" cy="2351101"/>
          </a:xfrm>
          <a:custGeom>
            <a:avLst/>
            <a:gdLst/>
            <a:ahLst/>
            <a:cxnLst/>
            <a:rect l="l" t="t" r="r" b="b"/>
            <a:pathLst>
              <a:path w="4102406" h="3707083">
                <a:moveTo>
                  <a:pt x="0" y="0"/>
                </a:moveTo>
                <a:lnTo>
                  <a:pt x="4102406" y="0"/>
                </a:lnTo>
                <a:lnTo>
                  <a:pt x="4102406" y="3707084"/>
                </a:lnTo>
                <a:lnTo>
                  <a:pt x="0" y="3707084"/>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dirty="0"/>
          </a:p>
        </p:txBody>
      </p:sp>
      <p:sp>
        <p:nvSpPr>
          <p:cNvPr id="4" name="TextBox 4"/>
          <p:cNvSpPr txBox="1"/>
          <p:nvPr/>
        </p:nvSpPr>
        <p:spPr>
          <a:xfrm>
            <a:off x="597861" y="238723"/>
            <a:ext cx="10982157" cy="564257"/>
          </a:xfrm>
          <a:prstGeom prst="rect">
            <a:avLst/>
          </a:prstGeom>
        </p:spPr>
        <p:txBody>
          <a:bodyPr lIns="0" tIns="0" rIns="0" bIns="0" rtlCol="0" anchor="t">
            <a:spAutoFit/>
          </a:bodyPr>
          <a:lstStyle/>
          <a:p>
            <a:pPr algn="ctr">
              <a:lnSpc>
                <a:spcPts val="4640"/>
              </a:lnSpc>
            </a:pPr>
            <a:r>
              <a:rPr lang="en-US" sz="3600" dirty="0">
                <a:latin typeface="Calibri" panose="020F0502020204030204" pitchFamily="34" charset="0"/>
                <a:cs typeface="Calibri" panose="020F0502020204030204" pitchFamily="34" charset="0"/>
              </a:rPr>
              <a:t>Diaphragm: Breathing &amp; Movement</a:t>
            </a:r>
          </a:p>
        </p:txBody>
      </p:sp>
      <p:sp>
        <p:nvSpPr>
          <p:cNvPr id="5" name="TextBox 5"/>
          <p:cNvSpPr txBox="1"/>
          <p:nvPr/>
        </p:nvSpPr>
        <p:spPr>
          <a:xfrm>
            <a:off x="671679" y="953435"/>
            <a:ext cx="10908339" cy="2517612"/>
          </a:xfrm>
          <a:prstGeom prst="rect">
            <a:avLst/>
          </a:prstGeom>
        </p:spPr>
        <p:txBody>
          <a:bodyPr lIns="0" tIns="0" rIns="0" bIns="0" rtlCol="0" anchor="t">
            <a:spAutoFit/>
          </a:bodyPr>
          <a:lstStyle/>
          <a:p>
            <a:pPr>
              <a:lnSpc>
                <a:spcPts val="2170"/>
              </a:lnSpc>
            </a:pPr>
            <a:r>
              <a:rPr lang="en-US" sz="2000" dirty="0">
                <a:latin typeface="Calibri" panose="020F0502020204030204" pitchFamily="34" charset="0"/>
                <a:cs typeface="Calibri" panose="020F0502020204030204" pitchFamily="34" charset="0"/>
              </a:rPr>
              <a:t>As you breathe in the ribs move out and the diaphragm flattens downward which helps relax the pelvic floor. </a:t>
            </a:r>
          </a:p>
          <a:p>
            <a:pPr>
              <a:lnSpc>
                <a:spcPts val="2170"/>
              </a:lnSpc>
            </a:pPr>
            <a:endParaRPr lang="en-US" sz="2000" dirty="0">
              <a:latin typeface="Calibri" panose="020F0502020204030204" pitchFamily="34" charset="0"/>
              <a:cs typeface="Calibri" panose="020F0502020204030204" pitchFamily="34" charset="0"/>
            </a:endParaRPr>
          </a:p>
          <a:p>
            <a:pPr>
              <a:lnSpc>
                <a:spcPts val="2170"/>
              </a:lnSpc>
            </a:pPr>
            <a:r>
              <a:rPr lang="en-US" sz="2000" dirty="0">
                <a:latin typeface="Calibri" panose="020F0502020204030204" pitchFamily="34" charset="0"/>
                <a:cs typeface="Calibri" panose="020F0502020204030204" pitchFamily="34" charset="0"/>
              </a:rPr>
              <a:t>As you exhale, the rib cage relaxes, the diaphragm moves back up to its dome shape, and the pelvic floor contracts. </a:t>
            </a:r>
          </a:p>
          <a:p>
            <a:pPr>
              <a:lnSpc>
                <a:spcPts val="2170"/>
              </a:lnSpc>
            </a:pPr>
            <a:endParaRPr lang="en-US" sz="2000" dirty="0">
              <a:latin typeface="Calibri" panose="020F0502020204030204" pitchFamily="34" charset="0"/>
              <a:cs typeface="Calibri" panose="020F0502020204030204" pitchFamily="34" charset="0"/>
            </a:endParaRPr>
          </a:p>
          <a:p>
            <a:pPr>
              <a:lnSpc>
                <a:spcPts val="2170"/>
              </a:lnSpc>
            </a:pPr>
            <a:r>
              <a:rPr lang="en-US" sz="2000" dirty="0">
                <a:latin typeface="Calibri" panose="020F0502020204030204" pitchFamily="34" charset="0"/>
                <a:cs typeface="Calibri" panose="020F0502020204030204" pitchFamily="34" charset="0"/>
              </a:rPr>
              <a:t>The diaphragm provides stability to the spine and influences lymph flow. It is made up of striated muscle fibers, just like skeletal muscle, and therefore can be strengthened.</a:t>
            </a:r>
          </a:p>
          <a:p>
            <a:pPr>
              <a:lnSpc>
                <a:spcPts val="2170"/>
              </a:lnSpc>
            </a:pPr>
            <a:endParaRPr lang="en-US" sz="1447" dirty="0">
              <a:latin typeface="Rasputin"/>
            </a:endParaRPr>
          </a:p>
        </p:txBody>
      </p:sp>
      <p:sp>
        <p:nvSpPr>
          <p:cNvPr id="6" name="TextBox 6"/>
          <p:cNvSpPr txBox="1"/>
          <p:nvPr/>
        </p:nvSpPr>
        <p:spPr>
          <a:xfrm>
            <a:off x="306688" y="3829306"/>
            <a:ext cx="11638320" cy="2172967"/>
          </a:xfrm>
          <a:prstGeom prst="rect">
            <a:avLst/>
          </a:prstGeom>
        </p:spPr>
        <p:txBody>
          <a:bodyPr lIns="0" tIns="0" rIns="0" bIns="0" rtlCol="0" anchor="t">
            <a:spAutoFit/>
          </a:bodyPr>
          <a:lstStyle/>
          <a:p>
            <a:pPr>
              <a:lnSpc>
                <a:spcPts val="1680"/>
              </a:lnSpc>
            </a:pPr>
            <a:r>
              <a:rPr lang="en-US" sz="1600" dirty="0">
                <a:latin typeface="Calibri" panose="020F0502020204030204" pitchFamily="34" charset="0"/>
                <a:cs typeface="Calibri" panose="020F0502020204030204" pitchFamily="34" charset="0"/>
              </a:rPr>
              <a:t>Watch out for dysfunction:</a:t>
            </a:r>
          </a:p>
          <a:p>
            <a:pPr>
              <a:lnSpc>
                <a:spcPts val="1680"/>
              </a:lnSpc>
            </a:pPr>
            <a:endParaRPr lang="en-US" sz="1600" dirty="0">
              <a:latin typeface="Calibri" panose="020F0502020204030204" pitchFamily="34" charset="0"/>
              <a:cs typeface="Calibri" panose="020F0502020204030204" pitchFamily="34" charset="0"/>
            </a:endParaRPr>
          </a:p>
          <a:p>
            <a:pPr marL="302275" lvl="1" indent="-151138">
              <a:lnSpc>
                <a:spcPts val="1680"/>
              </a:lnSpc>
              <a:buFont typeface="Arial"/>
              <a:buChar char="•"/>
            </a:pPr>
            <a:r>
              <a:rPr lang="en-US" sz="1600" dirty="0">
                <a:latin typeface="Calibri" panose="020F0502020204030204" pitchFamily="34" charset="0"/>
                <a:cs typeface="Calibri" panose="020F0502020204030204" pitchFamily="34" charset="0"/>
              </a:rPr>
              <a:t>Minimal movement of lower ribs or back</a:t>
            </a:r>
          </a:p>
          <a:p>
            <a:pPr marL="302275" lvl="1" indent="-151138">
              <a:lnSpc>
                <a:spcPts val="1680"/>
              </a:lnSpc>
              <a:buFont typeface="Arial"/>
              <a:buChar char="•"/>
            </a:pPr>
            <a:r>
              <a:rPr lang="en-US" sz="1600" dirty="0">
                <a:latin typeface="Calibri" panose="020F0502020204030204" pitchFamily="34" charset="0"/>
                <a:cs typeface="Calibri" panose="020F0502020204030204" pitchFamily="34" charset="0"/>
              </a:rPr>
              <a:t>Visible vertical movement in shoulders, chest, and neck</a:t>
            </a:r>
          </a:p>
          <a:p>
            <a:pPr marL="302275" lvl="1" indent="-151138">
              <a:lnSpc>
                <a:spcPts val="1680"/>
              </a:lnSpc>
              <a:buFont typeface="Arial"/>
              <a:buChar char="•"/>
            </a:pPr>
            <a:r>
              <a:rPr lang="en-US" sz="1600" dirty="0">
                <a:latin typeface="Calibri" panose="020F0502020204030204" pitchFamily="34" charset="0"/>
                <a:cs typeface="Calibri" panose="020F0502020204030204" pitchFamily="34" charset="0"/>
              </a:rPr>
              <a:t> Pushing the belly out versus letting the diaphragm drive the movement</a:t>
            </a:r>
          </a:p>
          <a:p>
            <a:pPr marL="302275" lvl="1" indent="-151138">
              <a:lnSpc>
                <a:spcPts val="1680"/>
              </a:lnSpc>
              <a:buFont typeface="Arial"/>
              <a:buChar char="•"/>
            </a:pPr>
            <a:r>
              <a:rPr lang="en-US" sz="1600" dirty="0">
                <a:latin typeface="Calibri" panose="020F0502020204030204" pitchFamily="34" charset="0"/>
                <a:cs typeface="Calibri" panose="020F0502020204030204" pitchFamily="34" charset="0"/>
              </a:rPr>
              <a:t>Audible breathing </a:t>
            </a:r>
          </a:p>
          <a:p>
            <a:pPr marL="302275" lvl="1" indent="-151138">
              <a:lnSpc>
                <a:spcPts val="1680"/>
              </a:lnSpc>
              <a:buFont typeface="Arial"/>
              <a:buChar char="•"/>
            </a:pPr>
            <a:r>
              <a:rPr lang="en-US" sz="1600" dirty="0">
                <a:latin typeface="Calibri" panose="020F0502020204030204" pitchFamily="34" charset="0"/>
                <a:cs typeface="Calibri" panose="020F0502020204030204" pitchFamily="34" charset="0"/>
              </a:rPr>
              <a:t>Mouth opening, even slightly, or tongue dropping off the roof of the mouth</a:t>
            </a:r>
          </a:p>
          <a:p>
            <a:pPr marL="302275" lvl="1" indent="-151138">
              <a:lnSpc>
                <a:spcPts val="1680"/>
              </a:lnSpc>
              <a:buFont typeface="Arial"/>
              <a:buChar char="•"/>
            </a:pPr>
            <a:r>
              <a:rPr lang="en-US" sz="1600" dirty="0">
                <a:latin typeface="Calibri" panose="020F0502020204030204" pitchFamily="34" charset="0"/>
                <a:cs typeface="Calibri" panose="020F0502020204030204" pitchFamily="34" charset="0"/>
              </a:rPr>
              <a:t>Paradoxical breathing: when the diaphragm moves in the opposite direction (mineral deficiency, respiratory distress, lung cancer or other degenerative disease,  or physical trauma) </a:t>
            </a:r>
          </a:p>
          <a:p>
            <a:pPr algn="ctr">
              <a:lnSpc>
                <a:spcPts val="1680"/>
              </a:lnSpc>
              <a:spcBef>
                <a:spcPct val="0"/>
              </a:spcBef>
            </a:pPr>
            <a:endParaRPr lang="en-US" sz="1400" dirty="0">
              <a:latin typeface="Rasputin Light"/>
            </a:endParaRPr>
          </a:p>
        </p:txBody>
      </p:sp>
      <p:sp>
        <p:nvSpPr>
          <p:cNvPr id="7" name="TextBox 7"/>
          <p:cNvSpPr txBox="1"/>
          <p:nvPr/>
        </p:nvSpPr>
        <p:spPr>
          <a:xfrm>
            <a:off x="-114422" y="6509081"/>
            <a:ext cx="4216747" cy="180370"/>
          </a:xfrm>
          <a:prstGeom prst="rect">
            <a:avLst/>
          </a:prstGeom>
        </p:spPr>
        <p:txBody>
          <a:bodyPr lIns="0" tIns="0" rIns="0" bIns="0" rtlCol="0" anchor="t">
            <a:spAutoFit/>
          </a:bodyPr>
          <a:lstStyle/>
          <a:p>
            <a:pPr algn="ctr">
              <a:lnSpc>
                <a:spcPts val="1493"/>
              </a:lnSpc>
            </a:pPr>
            <a:r>
              <a:rPr lang="en-US" sz="1067" dirty="0">
                <a:solidFill>
                  <a:srgbClr val="FFFFFF"/>
                </a:solidFill>
                <a:latin typeface="Rasputin"/>
              </a:rPr>
              <a:t>© Dr. Stephen Gangemi – Systems Health Care</a:t>
            </a:r>
          </a:p>
        </p:txBody>
      </p:sp>
    </p:spTree>
    <p:extLst>
      <p:ext uri="{BB962C8B-B14F-4D97-AF65-F5344CB8AC3E}">
        <p14:creationId xmlns:p14="http://schemas.microsoft.com/office/powerpoint/2010/main" val="3442137284"/>
      </p:ext>
    </p:extLst>
  </p:cSld>
  <p:clrMapOvr>
    <a:masterClrMapping/>
  </p:clrMapOvr>
  <p:transition>
    <p:wip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12779" y="681038"/>
            <a:ext cx="11449667" cy="5897199"/>
            <a:chOff x="0" y="-9525"/>
            <a:chExt cx="22899334" cy="11794398"/>
          </a:xfrm>
        </p:grpSpPr>
        <p:sp>
          <p:nvSpPr>
            <p:cNvPr id="3" name="TextBox 3"/>
            <p:cNvSpPr txBox="1"/>
            <p:nvPr/>
          </p:nvSpPr>
          <p:spPr>
            <a:xfrm>
              <a:off x="2767494" y="-9525"/>
              <a:ext cx="17597896" cy="1744068"/>
            </a:xfrm>
            <a:prstGeom prst="rect">
              <a:avLst/>
            </a:prstGeom>
          </p:spPr>
          <p:txBody>
            <a:bodyPr wrap="square" lIns="0" tIns="0" rIns="0" bIns="0" rtlCol="0" anchor="t">
              <a:spAutoFit/>
            </a:bodyPr>
            <a:lstStyle/>
            <a:p>
              <a:pPr algn="ctr">
                <a:lnSpc>
                  <a:spcPts val="3381"/>
                </a:lnSpc>
              </a:pPr>
              <a:r>
                <a:rPr lang="en-US" sz="3200" dirty="0">
                  <a:solidFill>
                    <a:srgbClr val="142414"/>
                  </a:solidFill>
                  <a:latin typeface="Calibri" panose="020F0502020204030204" pitchFamily="34" charset="0"/>
                  <a:cs typeface="Calibri" panose="020F0502020204030204" pitchFamily="34" charset="0"/>
                </a:rPr>
                <a:t>Dysfunctional breathing impairs the diaphragm and impacts all three breathing dimensions. </a:t>
              </a:r>
            </a:p>
          </p:txBody>
        </p:sp>
        <p:sp>
          <p:nvSpPr>
            <p:cNvPr id="4" name="TextBox 4"/>
            <p:cNvSpPr txBox="1"/>
            <p:nvPr/>
          </p:nvSpPr>
          <p:spPr>
            <a:xfrm>
              <a:off x="0" y="2115559"/>
              <a:ext cx="22899334" cy="9669314"/>
            </a:xfrm>
            <a:prstGeom prst="rect">
              <a:avLst/>
            </a:prstGeom>
          </p:spPr>
          <p:txBody>
            <a:bodyPr lIns="0" tIns="0" rIns="0" bIns="0" rtlCol="0" anchor="t">
              <a:spAutoFit/>
            </a:bodyPr>
            <a:lstStyle/>
            <a:p>
              <a:pPr>
                <a:lnSpc>
                  <a:spcPts val="1907"/>
                </a:lnSpc>
              </a:pPr>
              <a:endParaRPr sz="1200" dirty="0"/>
            </a:p>
            <a:p>
              <a:pPr>
                <a:lnSpc>
                  <a:spcPts val="1907"/>
                </a:lnSpc>
              </a:pPr>
              <a:endParaRPr sz="1200" dirty="0"/>
            </a:p>
            <a:p>
              <a:pPr>
                <a:lnSpc>
                  <a:spcPts val="1907"/>
                </a:lnSpc>
              </a:pPr>
              <a:r>
                <a:rPr lang="en-US" sz="2000" dirty="0">
                  <a:solidFill>
                    <a:srgbClr val="142414"/>
                  </a:solidFill>
                  <a:latin typeface="Calibri" panose="020F0502020204030204" pitchFamily="34" charset="0"/>
                  <a:cs typeface="Calibri" panose="020F0502020204030204" pitchFamily="34" charset="0"/>
                </a:rPr>
                <a:t>A constricted diaphragm and disordered breathing can result in: </a:t>
              </a:r>
            </a:p>
            <a:p>
              <a:pPr marL="316858" lvl="1" indent="-158429">
                <a:lnSpc>
                  <a:spcPts val="1907"/>
                </a:lnSpc>
                <a:buFont typeface="Arial"/>
                <a:buChar char="•"/>
              </a:pPr>
              <a:r>
                <a:rPr lang="en-US" sz="2000" dirty="0">
                  <a:solidFill>
                    <a:srgbClr val="142414"/>
                  </a:solidFill>
                  <a:latin typeface="Calibri" panose="020F0502020204030204" pitchFamily="34" charset="0"/>
                  <a:cs typeface="Calibri" panose="020F0502020204030204" pitchFamily="34" charset="0"/>
                </a:rPr>
                <a:t>Anxiety</a:t>
              </a:r>
            </a:p>
            <a:p>
              <a:pPr marL="316858" lvl="1" indent="-158429">
                <a:lnSpc>
                  <a:spcPts val="1907"/>
                </a:lnSpc>
                <a:buFont typeface="Arial"/>
                <a:buChar char="•"/>
              </a:pPr>
              <a:r>
                <a:rPr lang="en-US" sz="2000" dirty="0">
                  <a:solidFill>
                    <a:srgbClr val="142414"/>
                  </a:solidFill>
                  <a:latin typeface="Calibri" panose="020F0502020204030204" pitchFamily="34" charset="0"/>
                  <a:cs typeface="Calibri" panose="020F0502020204030204" pitchFamily="34" charset="0"/>
                </a:rPr>
                <a:t>Back pain</a:t>
              </a:r>
            </a:p>
            <a:p>
              <a:pPr marL="316858" lvl="1" indent="-158429">
                <a:lnSpc>
                  <a:spcPts val="1907"/>
                </a:lnSpc>
                <a:buFont typeface="Arial"/>
                <a:buChar char="•"/>
              </a:pPr>
              <a:r>
                <a:rPr lang="en-US" sz="2000" dirty="0">
                  <a:solidFill>
                    <a:srgbClr val="142414"/>
                  </a:solidFill>
                  <a:latin typeface="Calibri" panose="020F0502020204030204" pitchFamily="34" charset="0"/>
                  <a:cs typeface="Calibri" panose="020F0502020204030204" pitchFamily="34" charset="0"/>
                </a:rPr>
                <a:t>Increased breathlessness</a:t>
              </a:r>
            </a:p>
            <a:p>
              <a:pPr marL="316858" lvl="1" indent="-158429">
                <a:lnSpc>
                  <a:spcPts val="1907"/>
                </a:lnSpc>
                <a:buFont typeface="Arial"/>
                <a:buChar char="•"/>
              </a:pPr>
              <a:r>
                <a:rPr lang="en-US" sz="2000" dirty="0">
                  <a:solidFill>
                    <a:srgbClr val="142414"/>
                  </a:solidFill>
                  <a:latin typeface="Calibri" panose="020F0502020204030204" pitchFamily="34" charset="0"/>
                  <a:cs typeface="Calibri" panose="020F0502020204030204" pitchFamily="34" charset="0"/>
                </a:rPr>
                <a:t>Reduced diaphragm thickness which can affect athletic performance</a:t>
              </a:r>
            </a:p>
            <a:p>
              <a:pPr marL="316858" lvl="1" indent="-158429">
                <a:lnSpc>
                  <a:spcPts val="1907"/>
                </a:lnSpc>
                <a:buFont typeface="Arial"/>
                <a:buChar char="•"/>
              </a:pPr>
              <a:r>
                <a:rPr lang="en-US" sz="2000" dirty="0">
                  <a:solidFill>
                    <a:srgbClr val="142414"/>
                  </a:solidFill>
                  <a:latin typeface="Calibri" panose="020F0502020204030204" pitchFamily="34" charset="0"/>
                  <a:cs typeface="Calibri" panose="020F0502020204030204" pitchFamily="34" charset="0"/>
                </a:rPr>
                <a:t>Shoulder shrug (shoulders tend to rise and hold tension)</a:t>
              </a:r>
            </a:p>
            <a:p>
              <a:pPr marL="316858" lvl="1" indent="-158429">
                <a:lnSpc>
                  <a:spcPts val="1907"/>
                </a:lnSpc>
                <a:buFont typeface="Arial"/>
                <a:buChar char="•"/>
              </a:pPr>
              <a:r>
                <a:rPr lang="en-US" sz="2000" dirty="0">
                  <a:solidFill>
                    <a:srgbClr val="142414"/>
                  </a:solidFill>
                  <a:latin typeface="Calibri" panose="020F0502020204030204" pitchFamily="34" charset="0"/>
                  <a:cs typeface="Calibri" panose="020F0502020204030204" pitchFamily="34" charset="0"/>
                </a:rPr>
                <a:t>Heartburn / acid reflux</a:t>
              </a:r>
            </a:p>
            <a:p>
              <a:pPr marL="316858" lvl="1" indent="-158429">
                <a:lnSpc>
                  <a:spcPts val="1907"/>
                </a:lnSpc>
                <a:buFont typeface="Arial"/>
                <a:buChar char="•"/>
              </a:pPr>
              <a:r>
                <a:rPr lang="en-US" sz="2000" dirty="0">
                  <a:solidFill>
                    <a:srgbClr val="142414"/>
                  </a:solidFill>
                  <a:latin typeface="Calibri" panose="020F0502020204030204" pitchFamily="34" charset="0"/>
                  <a:cs typeface="Calibri" panose="020F0502020204030204" pitchFamily="34" charset="0"/>
                </a:rPr>
                <a:t>Frequent hiccups, excessive yawning, frequent sighing</a:t>
              </a:r>
            </a:p>
            <a:p>
              <a:pPr marL="316858" lvl="1" indent="-158429">
                <a:lnSpc>
                  <a:spcPts val="1907"/>
                </a:lnSpc>
                <a:buFont typeface="Arial"/>
                <a:buChar char="•"/>
              </a:pPr>
              <a:r>
                <a:rPr lang="en-US" sz="2000" dirty="0">
                  <a:solidFill>
                    <a:srgbClr val="142414"/>
                  </a:solidFill>
                  <a:latin typeface="Calibri" panose="020F0502020204030204" pitchFamily="34" charset="0"/>
                  <a:cs typeface="Calibri" panose="020F0502020204030204" pitchFamily="34" charset="0"/>
                </a:rPr>
                <a:t>Pelvic floor symptoms</a:t>
              </a:r>
            </a:p>
            <a:p>
              <a:pPr marL="316858" lvl="1" indent="-158429">
                <a:lnSpc>
                  <a:spcPts val="1907"/>
                </a:lnSpc>
                <a:buFont typeface="Arial"/>
                <a:buChar char="•"/>
              </a:pPr>
              <a:r>
                <a:rPr lang="en-US" sz="2000" dirty="0">
                  <a:solidFill>
                    <a:srgbClr val="142414"/>
                  </a:solidFill>
                  <a:latin typeface="Calibri" panose="020F0502020204030204" pitchFamily="34" charset="0"/>
                  <a:cs typeface="Calibri" panose="020F0502020204030204" pitchFamily="34" charset="0"/>
                </a:rPr>
                <a:t>Incontinence / pressure management / bladder control</a:t>
              </a:r>
            </a:p>
            <a:p>
              <a:pPr marL="316858" lvl="1" indent="-158429">
                <a:lnSpc>
                  <a:spcPts val="1907"/>
                </a:lnSpc>
                <a:buFont typeface="Arial"/>
                <a:buChar char="•"/>
              </a:pPr>
              <a:r>
                <a:rPr lang="en-US" sz="2000" dirty="0">
                  <a:solidFill>
                    <a:srgbClr val="142414"/>
                  </a:solidFill>
                  <a:latin typeface="Calibri" panose="020F0502020204030204" pitchFamily="34" charset="0"/>
                  <a:cs typeface="Calibri" panose="020F0502020204030204" pitchFamily="34" charset="0"/>
                </a:rPr>
                <a:t>Sleep problems </a:t>
              </a:r>
            </a:p>
            <a:p>
              <a:pPr marL="316858" lvl="1" indent="-158429">
                <a:lnSpc>
                  <a:spcPts val="1907"/>
                </a:lnSpc>
                <a:buFont typeface="Arial"/>
                <a:buChar char="•"/>
              </a:pPr>
              <a:r>
                <a:rPr lang="en-US" sz="2000" dirty="0">
                  <a:solidFill>
                    <a:srgbClr val="142414"/>
                  </a:solidFill>
                  <a:latin typeface="Calibri" panose="020F0502020204030204" pitchFamily="34" charset="0"/>
                  <a:cs typeface="Calibri" panose="020F0502020204030204" pitchFamily="34" charset="0"/>
                </a:rPr>
                <a:t>Daytime fatigue or feeling wired / hyperactive</a:t>
              </a:r>
            </a:p>
            <a:p>
              <a:pPr marL="316858" lvl="1" indent="-158429">
                <a:lnSpc>
                  <a:spcPts val="1907"/>
                </a:lnSpc>
                <a:buFont typeface="Arial"/>
                <a:buChar char="•"/>
              </a:pPr>
              <a:r>
                <a:rPr lang="en-US" sz="2000" dirty="0">
                  <a:solidFill>
                    <a:srgbClr val="142414"/>
                  </a:solidFill>
                  <a:latin typeface="Calibri" panose="020F0502020204030204" pitchFamily="34" charset="0"/>
                  <a:cs typeface="Calibri" panose="020F0502020204030204" pitchFamily="34" charset="0"/>
                </a:rPr>
                <a:t>ADHD should be a strong indicator for a sleep study and airway evaluation. </a:t>
              </a:r>
            </a:p>
            <a:p>
              <a:pPr marL="316858" lvl="1" indent="-158429">
                <a:lnSpc>
                  <a:spcPts val="1907"/>
                </a:lnSpc>
                <a:buFont typeface="Arial"/>
                <a:buChar char="•"/>
              </a:pPr>
              <a:r>
                <a:rPr lang="en-US" sz="2000" dirty="0">
                  <a:solidFill>
                    <a:srgbClr val="142414"/>
                  </a:solidFill>
                  <a:latin typeface="Calibri" panose="020F0502020204030204" pitchFamily="34" charset="0"/>
                  <a:cs typeface="Calibri" panose="020F0502020204030204" pitchFamily="34" charset="0"/>
                </a:rPr>
                <a:t>Chronic earaches, sore throats, illness</a:t>
              </a:r>
            </a:p>
            <a:p>
              <a:pPr marL="316858" lvl="1" indent="-158429">
                <a:lnSpc>
                  <a:spcPts val="1907"/>
                </a:lnSpc>
                <a:buFont typeface="Arial"/>
                <a:buChar char="•"/>
              </a:pPr>
              <a:r>
                <a:rPr lang="en-US" sz="2000" dirty="0">
                  <a:solidFill>
                    <a:srgbClr val="142414"/>
                  </a:solidFill>
                  <a:latin typeface="Calibri" panose="020F0502020204030204" pitchFamily="34" charset="0"/>
                  <a:cs typeface="Calibri" panose="020F0502020204030204" pitchFamily="34" charset="0"/>
                </a:rPr>
                <a:t>Dental cavities</a:t>
              </a:r>
            </a:p>
            <a:p>
              <a:pPr>
                <a:lnSpc>
                  <a:spcPts val="1907"/>
                </a:lnSpc>
              </a:pPr>
              <a:endParaRPr lang="en-US" sz="1467" dirty="0">
                <a:solidFill>
                  <a:srgbClr val="142414"/>
                </a:solidFill>
                <a:latin typeface="Rasputin"/>
              </a:endParaRPr>
            </a:p>
            <a:p>
              <a:pPr>
                <a:lnSpc>
                  <a:spcPts val="1907"/>
                </a:lnSpc>
              </a:pPr>
              <a:endParaRPr lang="en-US" sz="1467" dirty="0">
                <a:solidFill>
                  <a:srgbClr val="142414"/>
                </a:solidFill>
                <a:latin typeface="Rasputin"/>
              </a:endParaRPr>
            </a:p>
            <a:p>
              <a:pPr>
                <a:lnSpc>
                  <a:spcPts val="1645"/>
                </a:lnSpc>
              </a:pPr>
              <a:endParaRPr lang="en-US" sz="1467" dirty="0">
                <a:solidFill>
                  <a:srgbClr val="142414"/>
                </a:solidFill>
                <a:latin typeface="Rasputin"/>
              </a:endParaRPr>
            </a:p>
          </p:txBody>
        </p:sp>
      </p:grpSp>
      <p:sp>
        <p:nvSpPr>
          <p:cNvPr id="5" name="TextBox 5"/>
          <p:cNvSpPr txBox="1"/>
          <p:nvPr/>
        </p:nvSpPr>
        <p:spPr>
          <a:xfrm>
            <a:off x="-114422" y="6509081"/>
            <a:ext cx="4216747" cy="180370"/>
          </a:xfrm>
          <a:prstGeom prst="rect">
            <a:avLst/>
          </a:prstGeom>
        </p:spPr>
        <p:txBody>
          <a:bodyPr lIns="0" tIns="0" rIns="0" bIns="0" rtlCol="0" anchor="t">
            <a:spAutoFit/>
          </a:bodyPr>
          <a:lstStyle/>
          <a:p>
            <a:pPr algn="ctr">
              <a:lnSpc>
                <a:spcPts val="1493"/>
              </a:lnSpc>
            </a:pPr>
            <a:r>
              <a:rPr lang="en-US" sz="1067" dirty="0">
                <a:solidFill>
                  <a:srgbClr val="000000"/>
                </a:solidFill>
                <a:latin typeface="Rasputin"/>
              </a:rPr>
              <a:t>© Dr. Stephen Gangemi – Systems Health Care</a:t>
            </a:r>
          </a:p>
        </p:txBody>
      </p:sp>
    </p:spTree>
    <p:extLst>
      <p:ext uri="{BB962C8B-B14F-4D97-AF65-F5344CB8AC3E}">
        <p14:creationId xmlns:p14="http://schemas.microsoft.com/office/powerpoint/2010/main" val="1361838213"/>
      </p:ext>
    </p:extLst>
  </p:cSld>
  <p:clrMapOvr>
    <a:masterClrMapping/>
  </p:clrMapOvr>
  <p:transition>
    <p:wip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E6ECFF69-F2D2-128B-474A-D1967F2DC02F}"/>
              </a:ext>
            </a:extLst>
          </p:cNvPr>
          <p:cNvSpPr/>
          <p:nvPr/>
        </p:nvSpPr>
        <p:spPr>
          <a:xfrm>
            <a:off x="557580" y="-862132"/>
            <a:ext cx="9669883" cy="9416453"/>
          </a:xfrm>
          <a:prstGeom prst="ellipse">
            <a:avLst/>
          </a:prstGeom>
          <a:gradFill flip="none" rotWithShape="1">
            <a:gsLst>
              <a:gs pos="0">
                <a:schemeClr val="bg1"/>
              </a:gs>
              <a:gs pos="55000">
                <a:schemeClr val="bg1">
                  <a:alpha val="0"/>
                </a:schemeClr>
              </a:gs>
              <a:gs pos="100000">
                <a:schemeClr val="bg2">
                  <a:lumMod val="90000"/>
                  <a:alpha val="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p:txBody>
          <a:bodyPr/>
          <a:lstStyle/>
          <a:p>
            <a:r>
              <a:rPr lang="en-US" altLang="en-US" dirty="0">
                <a:latin typeface="Calibri" panose="020F0502020204030204" pitchFamily="34" charset="0"/>
                <a:cs typeface="Calibri" panose="020F0502020204030204" pitchFamily="34" charset="0"/>
              </a:rPr>
              <a:t>Tongue Position</a:t>
            </a:r>
            <a:br>
              <a:rPr lang="en-US" altLang="en-US" dirty="0">
                <a:latin typeface="Calibri" panose="020F0502020204030204" pitchFamily="34" charset="0"/>
                <a:cs typeface="Calibri" panose="020F0502020204030204" pitchFamily="34" charset="0"/>
              </a:rPr>
            </a:b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a:xfrm>
            <a:off x="1249679" y="2015732"/>
            <a:ext cx="10100807" cy="850587"/>
          </a:xfrm>
        </p:spPr>
        <p:txBody>
          <a:bodyPr>
            <a:noAutofit/>
          </a:bodyPr>
          <a:lstStyle/>
          <a:p>
            <a:r>
              <a:rPr lang="en-US" altLang="en-US" sz="2400" dirty="0">
                <a:latin typeface="Calibri" panose="020F0502020204030204" pitchFamily="34" charset="0"/>
                <a:cs typeface="Calibri" panose="020F0502020204030204" pitchFamily="34" charset="0"/>
              </a:rPr>
              <a:t>Where is your tongue right now? (It should be flat up against your palate.)</a:t>
            </a:r>
          </a:p>
        </p:txBody>
      </p:sp>
      <p:sp>
        <p:nvSpPr>
          <p:cNvPr id="5" name="TextBox 4">
            <a:extLst>
              <a:ext uri="{FF2B5EF4-FFF2-40B4-BE49-F238E27FC236}">
                <a16:creationId xmlns:a16="http://schemas.microsoft.com/office/drawing/2014/main" id="{5DCEAE43-E461-106C-BD72-43CF2A53FEB9}"/>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6" name="Graphic 5" descr="Tongue with solid fill">
            <a:extLst>
              <a:ext uri="{FF2B5EF4-FFF2-40B4-BE49-F238E27FC236}">
                <a16:creationId xmlns:a16="http://schemas.microsoft.com/office/drawing/2014/main" id="{EF7A5916-9F7B-9150-812E-560FB77B3CB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556288" y="2554403"/>
            <a:ext cx="1940765" cy="1940765"/>
          </a:xfrm>
          <a:prstGeom prst="rect">
            <a:avLst/>
          </a:prstGeom>
        </p:spPr>
      </p:pic>
      <p:sp>
        <p:nvSpPr>
          <p:cNvPr id="4" name="Rectangle 3" descr="Lungs">
            <a:extLst>
              <a:ext uri="{FF2B5EF4-FFF2-40B4-BE49-F238E27FC236}">
                <a16:creationId xmlns:a16="http://schemas.microsoft.com/office/drawing/2014/main" id="{63B6691B-4024-562A-FB20-D7880A6BD295}"/>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1254339149"/>
      </p:ext>
    </p:extLst>
  </p:cSld>
  <p:clrMapOvr>
    <a:masterClrMapping/>
  </p:clrMapOvr>
  <p:transition>
    <p:wip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picture containing person, indoor, window, sitting&#10;&#10;Description automatically generated">
            <a:extLst>
              <a:ext uri="{FF2B5EF4-FFF2-40B4-BE49-F238E27FC236}">
                <a16:creationId xmlns:a16="http://schemas.microsoft.com/office/drawing/2014/main" id="{56229C4F-824D-C609-D664-61D26A66EECD}"/>
              </a:ext>
            </a:extLst>
          </p:cNvPr>
          <p:cNvPicPr>
            <a:picLocks noGrp="1" noChangeAspect="1"/>
          </p:cNvPicPr>
          <p:nvPr>
            <p:ph idx="1"/>
          </p:nvPr>
        </p:nvPicPr>
        <p:blipFill>
          <a:blip r:embed="rId2"/>
          <a:stretch>
            <a:fillRect/>
          </a:stretch>
        </p:blipFill>
        <p:spPr>
          <a:xfrm>
            <a:off x="2739602" y="756745"/>
            <a:ext cx="6712796" cy="5029200"/>
          </a:xfrm>
          <a:ln w="28575">
            <a:solidFill>
              <a:srgbClr val="49A948"/>
            </a:solidFill>
          </a:ln>
        </p:spPr>
      </p:pic>
      <p:sp>
        <p:nvSpPr>
          <p:cNvPr id="2" name="Rectangle 1" descr="Lungs">
            <a:extLst>
              <a:ext uri="{FF2B5EF4-FFF2-40B4-BE49-F238E27FC236}">
                <a16:creationId xmlns:a16="http://schemas.microsoft.com/office/drawing/2014/main" id="{13B3E40F-01BA-FAF3-1145-B04C23A45605}"/>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1547673426"/>
      </p:ext>
    </p:extLst>
  </p:cSld>
  <p:clrMapOvr>
    <a:masterClrMapping/>
  </p:clrMapOvr>
  <p:transition>
    <p:wip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534211" y="4181927"/>
            <a:ext cx="6464151" cy="1890765"/>
          </a:xfrm>
          <a:custGeom>
            <a:avLst/>
            <a:gdLst/>
            <a:ahLst/>
            <a:cxnLst/>
            <a:rect l="l" t="t" r="r" b="b"/>
            <a:pathLst>
              <a:path w="9696227" h="2836147">
                <a:moveTo>
                  <a:pt x="0" y="0"/>
                </a:moveTo>
                <a:lnTo>
                  <a:pt x="9696227" y="0"/>
                </a:lnTo>
                <a:lnTo>
                  <a:pt x="9696227" y="2836147"/>
                </a:lnTo>
                <a:lnTo>
                  <a:pt x="0" y="2836147"/>
                </a:lnTo>
                <a:lnTo>
                  <a:pt x="0" y="0"/>
                </a:lnTo>
                <a:close/>
              </a:path>
            </a:pathLst>
          </a:custGeom>
          <a:blipFill>
            <a:blip r:embed="rId2"/>
            <a:stretch>
              <a:fillRect/>
            </a:stretch>
          </a:blipFill>
        </p:spPr>
        <p:txBody>
          <a:bodyPr/>
          <a:lstStyle/>
          <a:p>
            <a:endParaRPr lang="en-US" sz="1200" dirty="0"/>
          </a:p>
        </p:txBody>
      </p:sp>
      <p:sp>
        <p:nvSpPr>
          <p:cNvPr id="3" name="TextBox 3"/>
          <p:cNvSpPr txBox="1"/>
          <p:nvPr/>
        </p:nvSpPr>
        <p:spPr>
          <a:xfrm>
            <a:off x="1596166" y="685800"/>
            <a:ext cx="8571842" cy="621965"/>
          </a:xfrm>
          <a:prstGeom prst="rect">
            <a:avLst/>
          </a:prstGeom>
        </p:spPr>
        <p:txBody>
          <a:bodyPr lIns="0" tIns="0" rIns="0" bIns="0" rtlCol="0" anchor="t">
            <a:spAutoFit/>
          </a:bodyPr>
          <a:lstStyle/>
          <a:p>
            <a:pPr algn="ctr">
              <a:lnSpc>
                <a:spcPts val="5200"/>
              </a:lnSpc>
            </a:pPr>
            <a:r>
              <a:rPr lang="en-US" sz="3600" dirty="0">
                <a:latin typeface="Calibri" panose="020F0502020204030204" pitchFamily="34" charset="0"/>
                <a:cs typeface="Calibri" panose="020F0502020204030204" pitchFamily="34" charset="0"/>
              </a:rPr>
              <a:t>WHERE’S YOUR TONGUE?</a:t>
            </a:r>
          </a:p>
        </p:txBody>
      </p:sp>
      <p:sp>
        <p:nvSpPr>
          <p:cNvPr id="4" name="TextBox 4"/>
          <p:cNvSpPr txBox="1"/>
          <p:nvPr/>
        </p:nvSpPr>
        <p:spPr>
          <a:xfrm>
            <a:off x="840701" y="1748985"/>
            <a:ext cx="10510597" cy="2159437"/>
          </a:xfrm>
          <a:prstGeom prst="rect">
            <a:avLst/>
          </a:prstGeom>
        </p:spPr>
        <p:txBody>
          <a:bodyPr lIns="0" tIns="0" rIns="0" bIns="0" rtlCol="0" anchor="t">
            <a:spAutoFit/>
          </a:bodyPr>
          <a:lstStyle/>
          <a:p>
            <a:pPr algn="ctr">
              <a:lnSpc>
                <a:spcPts val="2799"/>
              </a:lnSpc>
              <a:spcBef>
                <a:spcPct val="0"/>
              </a:spcBef>
            </a:pPr>
            <a:r>
              <a:rPr lang="en-US" sz="2800" dirty="0">
                <a:latin typeface="Calibri" panose="020F0502020204030204" pitchFamily="34" charset="0"/>
                <a:cs typeface="Calibri" panose="020F0502020204030204" pitchFamily="34" charset="0"/>
              </a:rPr>
              <a:t>The tongue has many vital tasks from breathing to eating and drinking and talking. Proper tongue posture influences body posture. It influences our central nervous system state, and the flow of lymph. The tongue influences the pressure in our chest, lungs, and abdomen to harmonize with the respiratory diaphragm and the pelvic floor. The resting posture and function of your tongue matters. </a:t>
            </a:r>
          </a:p>
        </p:txBody>
      </p:sp>
      <p:sp>
        <p:nvSpPr>
          <p:cNvPr id="5" name="TextBox 5"/>
          <p:cNvSpPr txBox="1"/>
          <p:nvPr/>
        </p:nvSpPr>
        <p:spPr>
          <a:xfrm>
            <a:off x="-114422" y="6509081"/>
            <a:ext cx="4216747" cy="180370"/>
          </a:xfrm>
          <a:prstGeom prst="rect">
            <a:avLst/>
          </a:prstGeom>
        </p:spPr>
        <p:txBody>
          <a:bodyPr lIns="0" tIns="0" rIns="0" bIns="0" rtlCol="0" anchor="t">
            <a:spAutoFit/>
          </a:bodyPr>
          <a:lstStyle/>
          <a:p>
            <a:pPr algn="ctr">
              <a:lnSpc>
                <a:spcPts val="1493"/>
              </a:lnSpc>
            </a:pPr>
            <a:r>
              <a:rPr lang="en-US" sz="1067" dirty="0">
                <a:solidFill>
                  <a:srgbClr val="FFFFFF"/>
                </a:solidFill>
                <a:latin typeface="Rasputin"/>
              </a:rPr>
              <a:t>© Dr. Stephen Gangemi – Systems Health Care</a:t>
            </a:r>
          </a:p>
        </p:txBody>
      </p:sp>
    </p:spTree>
    <p:extLst>
      <p:ext uri="{BB962C8B-B14F-4D97-AF65-F5344CB8AC3E}">
        <p14:creationId xmlns:p14="http://schemas.microsoft.com/office/powerpoint/2010/main" val="3372165751"/>
      </p:ext>
    </p:extLst>
  </p:cSld>
  <p:clrMapOvr>
    <a:masterClrMapping/>
  </p:clrMapOvr>
  <p:transition>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DB82DE0E-4FC0-8018-02B3-503E212EF72E}"/>
              </a:ext>
            </a:extLst>
          </p:cNvPr>
          <p:cNvSpPr/>
          <p:nvPr/>
        </p:nvSpPr>
        <p:spPr>
          <a:xfrm>
            <a:off x="-2112130" y="-1279227"/>
            <a:ext cx="9669883" cy="9416453"/>
          </a:xfrm>
          <a:prstGeom prst="ellipse">
            <a:avLst/>
          </a:prstGeom>
          <a:gradFill flip="none" rotWithShape="1">
            <a:gsLst>
              <a:gs pos="0">
                <a:schemeClr val="bg1"/>
              </a:gs>
              <a:gs pos="55000">
                <a:schemeClr val="bg1">
                  <a:alpha val="0"/>
                </a:schemeClr>
              </a:gs>
              <a:gs pos="100000">
                <a:schemeClr val="bg2">
                  <a:lumMod val="90000"/>
                  <a:alpha val="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aphicFrame>
        <p:nvGraphicFramePr>
          <p:cNvPr id="5" name="Diagram 4">
            <a:extLst>
              <a:ext uri="{FF2B5EF4-FFF2-40B4-BE49-F238E27FC236}">
                <a16:creationId xmlns:a16="http://schemas.microsoft.com/office/drawing/2014/main" id="{3EFBB338-02D1-8941-BBC3-5AF6C5729F72}"/>
              </a:ext>
            </a:extLst>
          </p:cNvPr>
          <p:cNvGraphicFramePr/>
          <p:nvPr>
            <p:extLst>
              <p:ext uri="{D42A27DB-BD31-4B8C-83A1-F6EECF244321}">
                <p14:modId xmlns:p14="http://schemas.microsoft.com/office/powerpoint/2010/main" val="289030270"/>
              </p:ext>
            </p:extLst>
          </p:nvPr>
        </p:nvGraphicFramePr>
        <p:xfrm>
          <a:off x="5094513" y="410967"/>
          <a:ext cx="6106879" cy="53528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6" name="TextBox 35">
            <a:extLst>
              <a:ext uri="{FF2B5EF4-FFF2-40B4-BE49-F238E27FC236}">
                <a16:creationId xmlns:a16="http://schemas.microsoft.com/office/drawing/2014/main" id="{FE9D9B6A-E6F3-CA1E-E243-7C2F7F73CD21}"/>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4" name="Rectangle 3" descr="Lungs">
            <a:extLst>
              <a:ext uri="{FF2B5EF4-FFF2-40B4-BE49-F238E27FC236}">
                <a16:creationId xmlns:a16="http://schemas.microsoft.com/office/drawing/2014/main" id="{9D1F0B94-21A7-B4B4-C7DF-A39389C0827E}"/>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8" name="Title 1">
            <a:extLst>
              <a:ext uri="{FF2B5EF4-FFF2-40B4-BE49-F238E27FC236}">
                <a16:creationId xmlns:a16="http://schemas.microsoft.com/office/drawing/2014/main" id="{6DC678E6-21C9-BCB1-9D4C-7C268AA033A1}"/>
              </a:ext>
            </a:extLst>
          </p:cNvPr>
          <p:cNvSpPr txBox="1">
            <a:spLocks/>
          </p:cNvSpPr>
          <p:nvPr/>
        </p:nvSpPr>
        <p:spPr>
          <a:xfrm>
            <a:off x="1567396" y="3546831"/>
            <a:ext cx="3968155" cy="998856"/>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b="0" i="0" kern="1200" cap="none">
                <a:solidFill>
                  <a:schemeClr val="tx1"/>
                </a:solidFill>
                <a:effectLst/>
                <a:latin typeface="Calibri" panose="020F0502020204030204" pitchFamily="34" charset="0"/>
                <a:ea typeface="+mj-ea"/>
                <a:cs typeface="+mj-cs"/>
              </a:defRPr>
            </a:lvl1pPr>
          </a:lstStyle>
          <a:p>
            <a:r>
              <a:rPr lang="en-US">
                <a:cs typeface="Calibri" panose="020F0502020204030204" pitchFamily="34" charset="0"/>
              </a:rPr>
              <a:t>Nasal Breathing</a:t>
            </a:r>
            <a:endParaRPr lang="en-US" dirty="0">
              <a:cs typeface="Calibri" panose="020F0502020204030204" pitchFamily="34" charset="0"/>
            </a:endParaRPr>
          </a:p>
        </p:txBody>
      </p:sp>
      <p:pic>
        <p:nvPicPr>
          <p:cNvPr id="9" name="Graphic 8" descr="Nose outline">
            <a:extLst>
              <a:ext uri="{FF2B5EF4-FFF2-40B4-BE49-F238E27FC236}">
                <a16:creationId xmlns:a16="http://schemas.microsoft.com/office/drawing/2014/main" id="{139C9CBA-D272-73EE-6EC0-A75F74EA40A5}"/>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1755576" y="1551088"/>
            <a:ext cx="2269669" cy="2269669"/>
          </a:xfrm>
          <a:prstGeom prst="rect">
            <a:avLst/>
          </a:prstGeom>
        </p:spPr>
      </p:pic>
    </p:spTree>
    <p:extLst>
      <p:ext uri="{BB962C8B-B14F-4D97-AF65-F5344CB8AC3E}">
        <p14:creationId xmlns:p14="http://schemas.microsoft.com/office/powerpoint/2010/main" val="2120269758"/>
      </p:ext>
    </p:extLst>
  </p:cSld>
  <p:clrMapOvr>
    <a:masterClrMapping/>
  </p:clrMapOvr>
  <p:transition>
    <p:wip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16209">
            <a:off x="-1951689" y="3835819"/>
            <a:ext cx="5934663" cy="6971703"/>
          </a:xfrm>
          <a:custGeom>
            <a:avLst/>
            <a:gdLst/>
            <a:ahLst/>
            <a:cxnLst/>
            <a:rect l="l" t="t" r="r" b="b"/>
            <a:pathLst>
              <a:path w="8901994" h="10457555">
                <a:moveTo>
                  <a:pt x="0" y="0"/>
                </a:moveTo>
                <a:lnTo>
                  <a:pt x="8901993" y="0"/>
                </a:lnTo>
                <a:lnTo>
                  <a:pt x="8901993" y="10457555"/>
                </a:lnTo>
                <a:lnTo>
                  <a:pt x="0" y="10457555"/>
                </a:lnTo>
                <a:lnTo>
                  <a:pt x="0" y="0"/>
                </a:lnTo>
                <a:close/>
              </a:path>
            </a:pathLst>
          </a:custGeom>
          <a:blipFill>
            <a:blip>
              <a:alphaModFix amt="21999"/>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3" name="Freeform 3"/>
          <p:cNvSpPr/>
          <p:nvPr/>
        </p:nvSpPr>
        <p:spPr>
          <a:xfrm rot="8862409">
            <a:off x="8661800" y="-2358228"/>
            <a:ext cx="5934663" cy="6971703"/>
          </a:xfrm>
          <a:custGeom>
            <a:avLst/>
            <a:gdLst/>
            <a:ahLst/>
            <a:cxnLst/>
            <a:rect l="l" t="t" r="r" b="b"/>
            <a:pathLst>
              <a:path w="8901994" h="10457555">
                <a:moveTo>
                  <a:pt x="0" y="0"/>
                </a:moveTo>
                <a:lnTo>
                  <a:pt x="8901994" y="0"/>
                </a:lnTo>
                <a:lnTo>
                  <a:pt x="8901994" y="10457555"/>
                </a:lnTo>
                <a:lnTo>
                  <a:pt x="0" y="10457555"/>
                </a:lnTo>
                <a:lnTo>
                  <a:pt x="0" y="0"/>
                </a:lnTo>
                <a:close/>
              </a:path>
            </a:pathLst>
          </a:custGeom>
          <a:blipFill>
            <a:blip>
              <a:alphaModFix amt="21999"/>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4" name="TextBox 4"/>
          <p:cNvSpPr txBox="1"/>
          <p:nvPr/>
        </p:nvSpPr>
        <p:spPr>
          <a:xfrm>
            <a:off x="1332374" y="1583383"/>
            <a:ext cx="8741367" cy="4130298"/>
          </a:xfrm>
          <a:prstGeom prst="rect">
            <a:avLst/>
          </a:prstGeom>
        </p:spPr>
        <p:txBody>
          <a:bodyPr wrap="square" lIns="0" tIns="0" rIns="0" bIns="0" rtlCol="0" anchor="t">
            <a:spAutoFit/>
          </a:bodyPr>
          <a:lstStyle/>
          <a:p>
            <a:pPr algn="ctr">
              <a:lnSpc>
                <a:spcPts val="2740"/>
              </a:lnSpc>
            </a:pPr>
            <a:r>
              <a:rPr lang="en-US" sz="2000" dirty="0">
                <a:solidFill>
                  <a:srgbClr val="142414"/>
                </a:solidFill>
                <a:latin typeface="Calibri" panose="020F0502020204030204" pitchFamily="34" charset="0"/>
                <a:cs typeface="Calibri" panose="020F0502020204030204" pitchFamily="34" charset="0"/>
              </a:rPr>
              <a:t>When the entire tongue rests on the palate, the tip touches the N-spot (incisive papilla), and the middle and back of the tongue are up, then it balances pressure on the cheeks and assists in maintaining stability and function of the TMJ. </a:t>
            </a:r>
          </a:p>
          <a:p>
            <a:pPr algn="ctr">
              <a:lnSpc>
                <a:spcPts val="2740"/>
              </a:lnSpc>
            </a:pPr>
            <a:endParaRPr lang="en-US" sz="2000" dirty="0">
              <a:solidFill>
                <a:srgbClr val="142414"/>
              </a:solidFill>
              <a:latin typeface="Calibri" panose="020F0502020204030204" pitchFamily="34" charset="0"/>
              <a:cs typeface="Calibri" panose="020F0502020204030204" pitchFamily="34" charset="0"/>
            </a:endParaRPr>
          </a:p>
          <a:p>
            <a:pPr algn="ctr">
              <a:lnSpc>
                <a:spcPts val="2740"/>
              </a:lnSpc>
            </a:pPr>
            <a:r>
              <a:rPr lang="en-US" sz="2000" dirty="0">
                <a:solidFill>
                  <a:srgbClr val="142414"/>
                </a:solidFill>
                <a:latin typeface="Calibri" panose="020F0502020204030204" pitchFamily="34" charset="0"/>
                <a:cs typeface="Calibri" panose="020F0502020204030204" pitchFamily="34" charset="0"/>
              </a:rPr>
              <a:t>When the tongue rests on the palate in this way, breathing will be through the nose, the lips will be closed, and the oral cavity will be sealed. This practice helps keep the airway open, particularly during sleep.</a:t>
            </a:r>
          </a:p>
          <a:p>
            <a:pPr algn="ctr">
              <a:lnSpc>
                <a:spcPts val="2740"/>
              </a:lnSpc>
            </a:pPr>
            <a:endParaRPr lang="en-US" sz="2000" dirty="0">
              <a:solidFill>
                <a:srgbClr val="142414"/>
              </a:solidFill>
              <a:latin typeface="Calibri" panose="020F0502020204030204" pitchFamily="34" charset="0"/>
              <a:cs typeface="Calibri" panose="020F0502020204030204" pitchFamily="34" charset="0"/>
            </a:endParaRPr>
          </a:p>
          <a:p>
            <a:pPr algn="ctr">
              <a:lnSpc>
                <a:spcPts val="2740"/>
              </a:lnSpc>
            </a:pPr>
            <a:r>
              <a:rPr lang="en-US" sz="2000" dirty="0">
                <a:solidFill>
                  <a:srgbClr val="142414"/>
                </a:solidFill>
                <a:latin typeface="Calibri" panose="020F0502020204030204" pitchFamily="34" charset="0"/>
                <a:cs typeface="Calibri" panose="020F0502020204030204" pitchFamily="34" charset="0"/>
              </a:rPr>
              <a:t>This provides support for the head &amp; neck, improves posture, gait, &amp; balance, and activates the diaphragm. It also stimulates the parasympathetic system. </a:t>
            </a:r>
          </a:p>
          <a:p>
            <a:pPr algn="ctr">
              <a:lnSpc>
                <a:spcPts val="2740"/>
              </a:lnSpc>
            </a:pPr>
            <a:endParaRPr lang="en-US" sz="1827" dirty="0">
              <a:solidFill>
                <a:srgbClr val="142414"/>
              </a:solidFill>
              <a:latin typeface="Rasputin"/>
            </a:endParaRPr>
          </a:p>
          <a:p>
            <a:pPr algn="ctr">
              <a:lnSpc>
                <a:spcPts val="2740"/>
              </a:lnSpc>
            </a:pPr>
            <a:endParaRPr lang="en-US" sz="1827" dirty="0">
              <a:solidFill>
                <a:srgbClr val="142414"/>
              </a:solidFill>
              <a:latin typeface="Rasputin"/>
            </a:endParaRPr>
          </a:p>
        </p:txBody>
      </p:sp>
      <p:sp>
        <p:nvSpPr>
          <p:cNvPr id="5" name="Freeform 5"/>
          <p:cNvSpPr/>
          <p:nvPr/>
        </p:nvSpPr>
        <p:spPr>
          <a:xfrm>
            <a:off x="9775967" y="311297"/>
            <a:ext cx="1741022" cy="1528934"/>
          </a:xfrm>
          <a:custGeom>
            <a:avLst/>
            <a:gdLst/>
            <a:ahLst/>
            <a:cxnLst/>
            <a:rect l="l" t="t" r="r" b="b"/>
            <a:pathLst>
              <a:path w="2611533" h="2293401">
                <a:moveTo>
                  <a:pt x="0" y="0"/>
                </a:moveTo>
                <a:lnTo>
                  <a:pt x="2611533" y="0"/>
                </a:lnTo>
                <a:lnTo>
                  <a:pt x="2611533" y="2293401"/>
                </a:lnTo>
                <a:lnTo>
                  <a:pt x="0" y="2293401"/>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dirty="0"/>
          </a:p>
        </p:txBody>
      </p:sp>
      <p:sp>
        <p:nvSpPr>
          <p:cNvPr id="6" name="TextBox 6"/>
          <p:cNvSpPr txBox="1"/>
          <p:nvPr/>
        </p:nvSpPr>
        <p:spPr>
          <a:xfrm>
            <a:off x="2095049" y="804258"/>
            <a:ext cx="7428043" cy="1041247"/>
          </a:xfrm>
          <a:prstGeom prst="rect">
            <a:avLst/>
          </a:prstGeom>
        </p:spPr>
        <p:txBody>
          <a:bodyPr lIns="0" tIns="0" rIns="0" bIns="0" rtlCol="0" anchor="t">
            <a:spAutoFit/>
          </a:bodyPr>
          <a:lstStyle/>
          <a:p>
            <a:pPr algn="ctr">
              <a:lnSpc>
                <a:spcPts val="4800"/>
              </a:lnSpc>
            </a:pPr>
            <a:r>
              <a:rPr lang="en-US" sz="3199" dirty="0">
                <a:solidFill>
                  <a:srgbClr val="142414"/>
                </a:solidFill>
                <a:latin typeface="Rasputin"/>
              </a:rPr>
              <a:t> </a:t>
            </a:r>
            <a:r>
              <a:rPr lang="en-US" sz="3600" dirty="0">
                <a:solidFill>
                  <a:srgbClr val="142414"/>
                </a:solidFill>
                <a:latin typeface="Calibri" panose="020F0502020204030204" pitchFamily="34" charset="0"/>
                <a:cs typeface="Calibri" panose="020F0502020204030204" pitchFamily="34" charset="0"/>
              </a:rPr>
              <a:t>The “N-SPOT” and Beyond...</a:t>
            </a:r>
          </a:p>
          <a:p>
            <a:pPr algn="ctr">
              <a:lnSpc>
                <a:spcPts val="3299"/>
              </a:lnSpc>
              <a:spcBef>
                <a:spcPct val="0"/>
              </a:spcBef>
            </a:pPr>
            <a:endParaRPr lang="en-US" sz="3199" dirty="0">
              <a:solidFill>
                <a:srgbClr val="142414"/>
              </a:solidFill>
              <a:latin typeface="Rasputin"/>
            </a:endParaRPr>
          </a:p>
        </p:txBody>
      </p:sp>
      <p:sp>
        <p:nvSpPr>
          <p:cNvPr id="7" name="TextBox 7"/>
          <p:cNvSpPr txBox="1"/>
          <p:nvPr/>
        </p:nvSpPr>
        <p:spPr>
          <a:xfrm>
            <a:off x="-101722" y="6509081"/>
            <a:ext cx="4216747" cy="180370"/>
          </a:xfrm>
          <a:prstGeom prst="rect">
            <a:avLst/>
          </a:prstGeom>
        </p:spPr>
        <p:txBody>
          <a:bodyPr lIns="0" tIns="0" rIns="0" bIns="0" rtlCol="0" anchor="t">
            <a:spAutoFit/>
          </a:bodyPr>
          <a:lstStyle/>
          <a:p>
            <a:pPr algn="ctr">
              <a:lnSpc>
                <a:spcPts val="1493"/>
              </a:lnSpc>
            </a:pPr>
            <a:r>
              <a:rPr lang="en-US" sz="1067" dirty="0">
                <a:solidFill>
                  <a:srgbClr val="000000"/>
                </a:solidFill>
                <a:latin typeface="Rasputin"/>
              </a:rPr>
              <a:t>© Dr. Stephen Gangemi – Systems Health Care</a:t>
            </a:r>
          </a:p>
        </p:txBody>
      </p:sp>
    </p:spTree>
    <p:extLst>
      <p:ext uri="{BB962C8B-B14F-4D97-AF65-F5344CB8AC3E}">
        <p14:creationId xmlns:p14="http://schemas.microsoft.com/office/powerpoint/2010/main" val="3178942107"/>
      </p:ext>
    </p:extLst>
  </p:cSld>
  <p:clrMapOvr>
    <a:masterClrMapping/>
  </p:clrMapOvr>
  <p:transition>
    <p:wip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85800" y="555837"/>
            <a:ext cx="10820400" cy="695575"/>
          </a:xfrm>
          <a:prstGeom prst="rect">
            <a:avLst/>
          </a:prstGeom>
        </p:spPr>
        <p:txBody>
          <a:bodyPr lIns="0" tIns="0" rIns="0" bIns="0" rtlCol="0" anchor="t">
            <a:spAutoFit/>
          </a:bodyPr>
          <a:lstStyle/>
          <a:p>
            <a:pPr algn="ctr">
              <a:lnSpc>
                <a:spcPts val="5564"/>
              </a:lnSpc>
            </a:pPr>
            <a:r>
              <a:rPr lang="en-US" sz="4400" dirty="0">
                <a:solidFill>
                  <a:srgbClr val="142414"/>
                </a:solidFill>
                <a:latin typeface="Calibri" panose="020F0502020204030204" pitchFamily="34" charset="0"/>
                <a:cs typeface="Calibri" panose="020F0502020204030204" pitchFamily="34" charset="0"/>
              </a:rPr>
              <a:t>Tongue Posture Check Point</a:t>
            </a:r>
          </a:p>
        </p:txBody>
      </p:sp>
      <p:sp>
        <p:nvSpPr>
          <p:cNvPr id="3" name="Freeform 3"/>
          <p:cNvSpPr/>
          <p:nvPr/>
        </p:nvSpPr>
        <p:spPr>
          <a:xfrm rot="-4421762">
            <a:off x="6731879" y="2457799"/>
            <a:ext cx="5934663" cy="6971703"/>
          </a:xfrm>
          <a:custGeom>
            <a:avLst/>
            <a:gdLst/>
            <a:ahLst/>
            <a:cxnLst/>
            <a:rect l="l" t="t" r="r" b="b"/>
            <a:pathLst>
              <a:path w="8901994" h="10457555">
                <a:moveTo>
                  <a:pt x="0" y="0"/>
                </a:moveTo>
                <a:lnTo>
                  <a:pt x="8901994" y="0"/>
                </a:lnTo>
                <a:lnTo>
                  <a:pt x="8901994" y="10457555"/>
                </a:lnTo>
                <a:lnTo>
                  <a:pt x="0" y="10457555"/>
                </a:lnTo>
                <a:lnTo>
                  <a:pt x="0" y="0"/>
                </a:lnTo>
                <a:close/>
              </a:path>
            </a:pathLst>
          </a:custGeom>
          <a:blipFill>
            <a:blip>
              <a:alphaModFix amt="21999"/>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4" name="TextBox 4"/>
          <p:cNvSpPr txBox="1"/>
          <p:nvPr/>
        </p:nvSpPr>
        <p:spPr>
          <a:xfrm>
            <a:off x="685800" y="1955651"/>
            <a:ext cx="10498428" cy="3012235"/>
          </a:xfrm>
          <a:prstGeom prst="rect">
            <a:avLst/>
          </a:prstGeom>
        </p:spPr>
        <p:txBody>
          <a:bodyPr lIns="0" tIns="0" rIns="0" bIns="0" rtlCol="0" anchor="t">
            <a:spAutoFit/>
          </a:bodyPr>
          <a:lstStyle/>
          <a:p>
            <a:pPr algn="ctr">
              <a:lnSpc>
                <a:spcPts val="2590"/>
              </a:lnSpc>
            </a:pPr>
            <a:r>
              <a:rPr lang="en-US" sz="2800" dirty="0">
                <a:solidFill>
                  <a:srgbClr val="142414"/>
                </a:solidFill>
                <a:latin typeface="Calibri" panose="020F0502020204030204" pitchFamily="34" charset="0"/>
                <a:cs typeface="Calibri" panose="020F0502020204030204" pitchFamily="34" charset="0"/>
              </a:rPr>
              <a:t>Suction your tongue to the roof of your mouth and hold it there.</a:t>
            </a:r>
          </a:p>
          <a:p>
            <a:pPr algn="ctr">
              <a:lnSpc>
                <a:spcPts val="2590"/>
              </a:lnSpc>
            </a:pPr>
            <a:r>
              <a:rPr lang="en-US" sz="2800" dirty="0">
                <a:solidFill>
                  <a:srgbClr val="142414"/>
                </a:solidFill>
                <a:latin typeface="Calibri" panose="020F0502020204030204" pitchFamily="34" charset="0"/>
                <a:cs typeface="Calibri" panose="020F0502020204030204" pitchFamily="34" charset="0"/>
              </a:rPr>
              <a:t>Open your mouth while maintaining the suction. </a:t>
            </a:r>
          </a:p>
          <a:p>
            <a:pPr algn="ctr">
              <a:lnSpc>
                <a:spcPts val="2590"/>
              </a:lnSpc>
            </a:pPr>
            <a:r>
              <a:rPr lang="en-US" sz="2800" dirty="0">
                <a:solidFill>
                  <a:srgbClr val="142414"/>
                </a:solidFill>
                <a:latin typeface="Calibri" panose="020F0502020204030204" pitchFamily="34" charset="0"/>
                <a:cs typeface="Calibri" panose="020F0502020204030204" pitchFamily="34" charset="0"/>
              </a:rPr>
              <a:t>Now block your nose and attempt to breathe through your mouth.</a:t>
            </a:r>
          </a:p>
          <a:p>
            <a:pPr algn="ctr">
              <a:lnSpc>
                <a:spcPts val="2590"/>
              </a:lnSpc>
            </a:pPr>
            <a:endParaRPr lang="en-US" sz="2800" dirty="0">
              <a:solidFill>
                <a:srgbClr val="142414"/>
              </a:solidFill>
              <a:latin typeface="Calibri" panose="020F0502020204030204" pitchFamily="34" charset="0"/>
              <a:cs typeface="Calibri" panose="020F0502020204030204" pitchFamily="34" charset="0"/>
            </a:endParaRPr>
          </a:p>
          <a:p>
            <a:pPr algn="ctr">
              <a:lnSpc>
                <a:spcPts val="2590"/>
              </a:lnSpc>
            </a:pPr>
            <a:r>
              <a:rPr lang="en-US" sz="2800" dirty="0">
                <a:solidFill>
                  <a:srgbClr val="142414"/>
                </a:solidFill>
                <a:latin typeface="Calibri" panose="020F0502020204030204" pitchFamily="34" charset="0"/>
                <a:cs typeface="Calibri" panose="020F0502020204030204" pitchFamily="34" charset="0"/>
              </a:rPr>
              <a:t>If your tongue is properly suctioned up, then you cannot breathe through your mouth.</a:t>
            </a:r>
          </a:p>
          <a:p>
            <a:pPr algn="ctr">
              <a:lnSpc>
                <a:spcPts val="2590"/>
              </a:lnSpc>
            </a:pPr>
            <a:r>
              <a:rPr lang="en-US" sz="2800" dirty="0">
                <a:solidFill>
                  <a:srgbClr val="142414"/>
                </a:solidFill>
                <a:latin typeface="Calibri" panose="020F0502020204030204" pitchFamily="34" charset="0"/>
                <a:cs typeface="Calibri" panose="020F0502020204030204" pitchFamily="34" charset="0"/>
              </a:rPr>
              <a:t> </a:t>
            </a:r>
          </a:p>
          <a:p>
            <a:pPr algn="ctr">
              <a:lnSpc>
                <a:spcPts val="2590"/>
              </a:lnSpc>
            </a:pPr>
            <a:r>
              <a:rPr lang="en-US" sz="2800" dirty="0">
                <a:solidFill>
                  <a:srgbClr val="142414"/>
                </a:solidFill>
                <a:latin typeface="Calibri" panose="020F0502020204030204" pitchFamily="34" charset="0"/>
                <a:cs typeface="Calibri" panose="020F0502020204030204" pitchFamily="34" charset="0"/>
              </a:rPr>
              <a:t>If your tongue is in a lower posture or only the tip is up, you don’t have a suction making it possible to mouth breathe. </a:t>
            </a:r>
          </a:p>
        </p:txBody>
      </p:sp>
      <p:sp>
        <p:nvSpPr>
          <p:cNvPr id="5" name="Freeform 5"/>
          <p:cNvSpPr/>
          <p:nvPr/>
        </p:nvSpPr>
        <p:spPr>
          <a:xfrm rot="-5822765">
            <a:off x="10320651" y="4745910"/>
            <a:ext cx="3176627" cy="3132948"/>
          </a:xfrm>
          <a:custGeom>
            <a:avLst/>
            <a:gdLst/>
            <a:ahLst/>
            <a:cxnLst/>
            <a:rect l="l" t="t" r="r" b="b"/>
            <a:pathLst>
              <a:path w="4764940" h="4699422">
                <a:moveTo>
                  <a:pt x="0" y="0"/>
                </a:moveTo>
                <a:lnTo>
                  <a:pt x="4764940" y="0"/>
                </a:lnTo>
                <a:lnTo>
                  <a:pt x="4764940" y="4699422"/>
                </a:lnTo>
                <a:lnTo>
                  <a:pt x="0" y="469942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dirty="0"/>
          </a:p>
        </p:txBody>
      </p:sp>
      <p:sp>
        <p:nvSpPr>
          <p:cNvPr id="6" name="TextBox 6"/>
          <p:cNvSpPr txBox="1"/>
          <p:nvPr/>
        </p:nvSpPr>
        <p:spPr>
          <a:xfrm>
            <a:off x="-114422" y="6509081"/>
            <a:ext cx="4216747" cy="180370"/>
          </a:xfrm>
          <a:prstGeom prst="rect">
            <a:avLst/>
          </a:prstGeom>
        </p:spPr>
        <p:txBody>
          <a:bodyPr lIns="0" tIns="0" rIns="0" bIns="0" rtlCol="0" anchor="t">
            <a:spAutoFit/>
          </a:bodyPr>
          <a:lstStyle/>
          <a:p>
            <a:pPr algn="ctr">
              <a:lnSpc>
                <a:spcPts val="1493"/>
              </a:lnSpc>
            </a:pPr>
            <a:r>
              <a:rPr lang="en-US" sz="1067" dirty="0">
                <a:solidFill>
                  <a:srgbClr val="000000"/>
                </a:solidFill>
                <a:latin typeface="Rasputin"/>
              </a:rPr>
              <a:t>© Dr. Stephen Gangemi – Systems Health Care</a:t>
            </a:r>
          </a:p>
        </p:txBody>
      </p:sp>
    </p:spTree>
    <p:extLst>
      <p:ext uri="{BB962C8B-B14F-4D97-AF65-F5344CB8AC3E}">
        <p14:creationId xmlns:p14="http://schemas.microsoft.com/office/powerpoint/2010/main" val="3208085609"/>
      </p:ext>
    </p:extLst>
  </p:cSld>
  <p:clrMapOvr>
    <a:masterClrMapping/>
  </p:clrMapOvr>
  <p:transition>
    <p:wip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1016209">
            <a:off x="-593778" y="3280973"/>
            <a:ext cx="5934663" cy="6971703"/>
          </a:xfrm>
          <a:custGeom>
            <a:avLst/>
            <a:gdLst/>
            <a:ahLst/>
            <a:cxnLst/>
            <a:rect l="l" t="t" r="r" b="b"/>
            <a:pathLst>
              <a:path w="8901994" h="10457555">
                <a:moveTo>
                  <a:pt x="0" y="0"/>
                </a:moveTo>
                <a:lnTo>
                  <a:pt x="8901993" y="0"/>
                </a:lnTo>
                <a:lnTo>
                  <a:pt x="8901993" y="10457555"/>
                </a:lnTo>
                <a:lnTo>
                  <a:pt x="0" y="10457555"/>
                </a:lnTo>
                <a:lnTo>
                  <a:pt x="0" y="0"/>
                </a:lnTo>
                <a:close/>
              </a:path>
            </a:pathLst>
          </a:custGeom>
          <a:blipFill>
            <a:blip>
              <a:alphaModFix amt="21999"/>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3" name="Freeform 3"/>
          <p:cNvSpPr/>
          <p:nvPr/>
        </p:nvSpPr>
        <p:spPr>
          <a:xfrm rot="8862409">
            <a:off x="8661800" y="-2358228"/>
            <a:ext cx="5934663" cy="6971703"/>
          </a:xfrm>
          <a:custGeom>
            <a:avLst/>
            <a:gdLst/>
            <a:ahLst/>
            <a:cxnLst/>
            <a:rect l="l" t="t" r="r" b="b"/>
            <a:pathLst>
              <a:path w="8901994" h="10457555">
                <a:moveTo>
                  <a:pt x="0" y="0"/>
                </a:moveTo>
                <a:lnTo>
                  <a:pt x="8901994" y="0"/>
                </a:lnTo>
                <a:lnTo>
                  <a:pt x="8901994" y="10457555"/>
                </a:lnTo>
                <a:lnTo>
                  <a:pt x="0" y="10457555"/>
                </a:lnTo>
                <a:lnTo>
                  <a:pt x="0" y="0"/>
                </a:lnTo>
                <a:close/>
              </a:path>
            </a:pathLst>
          </a:custGeom>
          <a:blipFill>
            <a:blip>
              <a:alphaModFix amt="21999"/>
              <a:extLst>
                <a:ext uri="{96DAC541-7B7A-43D3-8B79-37D633B846F1}">
                  <asvg:svgBlip xmlns:asvg="http://schemas.microsoft.com/office/drawing/2016/SVG/main" r:embed="rId2"/>
                </a:ext>
              </a:extLst>
            </a:blip>
            <a:stretch>
              <a:fillRect/>
            </a:stretch>
          </a:blipFill>
        </p:spPr>
        <p:txBody>
          <a:bodyPr/>
          <a:lstStyle/>
          <a:p>
            <a:endParaRPr lang="en-US" sz="1200" dirty="0"/>
          </a:p>
        </p:txBody>
      </p:sp>
      <p:grpSp>
        <p:nvGrpSpPr>
          <p:cNvPr id="4" name="Group 4"/>
          <p:cNvGrpSpPr/>
          <p:nvPr/>
        </p:nvGrpSpPr>
        <p:grpSpPr>
          <a:xfrm>
            <a:off x="442673" y="1587858"/>
            <a:ext cx="3132797" cy="3484692"/>
            <a:chOff x="687070" y="247650"/>
            <a:chExt cx="11148060" cy="12400280"/>
          </a:xfrm>
        </p:grpSpPr>
        <p:sp>
          <p:nvSpPr>
            <p:cNvPr id="5" name="Freeform 5"/>
            <p:cNvSpPr/>
            <p:nvPr/>
          </p:nvSpPr>
          <p:spPr>
            <a:xfrm>
              <a:off x="0" y="0"/>
              <a:ext cx="11148060" cy="12400280"/>
            </a:xfrm>
            <a:custGeom>
              <a:avLst/>
              <a:gdLst/>
              <a:ahLst/>
              <a:cxnLst/>
              <a:rect l="l" t="t" r="r" b="b"/>
              <a:pathLst>
                <a:path w="11148060" h="12400280">
                  <a:moveTo>
                    <a:pt x="9215120" y="1497330"/>
                  </a:moveTo>
                  <a:cubicBezTo>
                    <a:pt x="8773160" y="972820"/>
                    <a:pt x="8234680" y="508000"/>
                    <a:pt x="7590790" y="252730"/>
                  </a:cubicBezTo>
                  <a:cubicBezTo>
                    <a:pt x="7132320" y="71120"/>
                    <a:pt x="6633210" y="0"/>
                    <a:pt x="6139180" y="6350"/>
                  </a:cubicBezTo>
                  <a:cubicBezTo>
                    <a:pt x="4053840" y="36830"/>
                    <a:pt x="2157730" y="1490980"/>
                    <a:pt x="1289050" y="3346450"/>
                  </a:cubicBezTo>
                  <a:cubicBezTo>
                    <a:pt x="527050" y="4977130"/>
                    <a:pt x="0" y="7792720"/>
                    <a:pt x="680720" y="9457690"/>
                  </a:cubicBezTo>
                  <a:cubicBezTo>
                    <a:pt x="1360170" y="11122660"/>
                    <a:pt x="2499360" y="12005310"/>
                    <a:pt x="4248150" y="12081510"/>
                  </a:cubicBezTo>
                  <a:cubicBezTo>
                    <a:pt x="7001510" y="12400280"/>
                    <a:pt x="9088120" y="10502900"/>
                    <a:pt x="10118090" y="8309610"/>
                  </a:cubicBezTo>
                  <a:cubicBezTo>
                    <a:pt x="11148061" y="6116320"/>
                    <a:pt x="10782300" y="3361690"/>
                    <a:pt x="9215120" y="1497330"/>
                  </a:cubicBezTo>
                  <a:close/>
                </a:path>
              </a:pathLst>
            </a:custGeom>
            <a:blipFill>
              <a:blip r:embed="rId3"/>
              <a:stretch>
                <a:fillRect t="-6875" b="-6875"/>
              </a:stretch>
            </a:blipFill>
            <a:ln w="28575">
              <a:solidFill>
                <a:schemeClr val="accent2"/>
              </a:solidFill>
            </a:ln>
          </p:spPr>
          <p:txBody>
            <a:bodyPr/>
            <a:lstStyle/>
            <a:p>
              <a:endParaRPr lang="en-US" sz="1200" dirty="0"/>
            </a:p>
          </p:txBody>
        </p:sp>
      </p:grpSp>
      <p:sp>
        <p:nvSpPr>
          <p:cNvPr id="6" name="TextBox 6"/>
          <p:cNvSpPr txBox="1"/>
          <p:nvPr/>
        </p:nvSpPr>
        <p:spPr>
          <a:xfrm>
            <a:off x="1320127" y="147111"/>
            <a:ext cx="9551746" cy="765274"/>
          </a:xfrm>
          <a:prstGeom prst="rect">
            <a:avLst/>
          </a:prstGeom>
        </p:spPr>
        <p:txBody>
          <a:bodyPr wrap="square" lIns="0" tIns="0" rIns="0" bIns="0" rtlCol="0" anchor="t">
            <a:spAutoFit/>
          </a:bodyPr>
          <a:lstStyle/>
          <a:p>
            <a:pPr algn="ctr">
              <a:lnSpc>
                <a:spcPts val="3082"/>
              </a:lnSpc>
            </a:pPr>
            <a:r>
              <a:rPr lang="en-US" sz="2000" dirty="0">
                <a:solidFill>
                  <a:srgbClr val="142414"/>
                </a:solidFill>
                <a:latin typeface="Calibri" panose="020F0502020204030204" pitchFamily="34" charset="0"/>
                <a:cs typeface="Calibri" panose="020F0502020204030204" pitchFamily="34" charset="0"/>
              </a:rPr>
              <a:t>Functional breathing depends on the tongue's capacity to adhere to the roof of the mouth at rest, rise for swallowing, and move flexibly for eating and speaking.</a:t>
            </a:r>
          </a:p>
        </p:txBody>
      </p:sp>
      <p:grpSp>
        <p:nvGrpSpPr>
          <p:cNvPr id="7" name="Group 7"/>
          <p:cNvGrpSpPr/>
          <p:nvPr/>
        </p:nvGrpSpPr>
        <p:grpSpPr>
          <a:xfrm>
            <a:off x="8987607" y="1570997"/>
            <a:ext cx="3059787" cy="3403481"/>
            <a:chOff x="687070" y="247650"/>
            <a:chExt cx="11148060" cy="12400280"/>
          </a:xfrm>
        </p:grpSpPr>
        <p:sp>
          <p:nvSpPr>
            <p:cNvPr id="8" name="Freeform 8"/>
            <p:cNvSpPr/>
            <p:nvPr/>
          </p:nvSpPr>
          <p:spPr>
            <a:xfrm>
              <a:off x="0" y="0"/>
              <a:ext cx="11148060" cy="12400280"/>
            </a:xfrm>
            <a:custGeom>
              <a:avLst/>
              <a:gdLst/>
              <a:ahLst/>
              <a:cxnLst/>
              <a:rect l="l" t="t" r="r" b="b"/>
              <a:pathLst>
                <a:path w="11148060" h="12400280">
                  <a:moveTo>
                    <a:pt x="9215120" y="1497330"/>
                  </a:moveTo>
                  <a:cubicBezTo>
                    <a:pt x="8773160" y="972820"/>
                    <a:pt x="8234680" y="508000"/>
                    <a:pt x="7590790" y="252730"/>
                  </a:cubicBezTo>
                  <a:cubicBezTo>
                    <a:pt x="7132320" y="71120"/>
                    <a:pt x="6633210" y="0"/>
                    <a:pt x="6139180" y="6350"/>
                  </a:cubicBezTo>
                  <a:cubicBezTo>
                    <a:pt x="4053840" y="36830"/>
                    <a:pt x="2157730" y="1490980"/>
                    <a:pt x="1289050" y="3346450"/>
                  </a:cubicBezTo>
                  <a:cubicBezTo>
                    <a:pt x="527050" y="4977130"/>
                    <a:pt x="0" y="7792720"/>
                    <a:pt x="680720" y="9457690"/>
                  </a:cubicBezTo>
                  <a:cubicBezTo>
                    <a:pt x="1360170" y="11122660"/>
                    <a:pt x="2499360" y="12005310"/>
                    <a:pt x="4248150" y="12081510"/>
                  </a:cubicBezTo>
                  <a:cubicBezTo>
                    <a:pt x="7001510" y="12400280"/>
                    <a:pt x="9088120" y="10502900"/>
                    <a:pt x="10118090" y="8309610"/>
                  </a:cubicBezTo>
                  <a:cubicBezTo>
                    <a:pt x="11148061" y="6116320"/>
                    <a:pt x="10782300" y="3361690"/>
                    <a:pt x="9215120" y="1497330"/>
                  </a:cubicBezTo>
                  <a:close/>
                </a:path>
              </a:pathLst>
            </a:custGeom>
            <a:blipFill>
              <a:blip r:embed="rId4"/>
              <a:stretch>
                <a:fillRect l="-26043" t="-4529" r="-24293"/>
              </a:stretch>
            </a:blipFill>
            <a:ln w="28575">
              <a:solidFill>
                <a:schemeClr val="accent2"/>
              </a:solidFill>
            </a:ln>
          </p:spPr>
          <p:txBody>
            <a:bodyPr/>
            <a:lstStyle/>
            <a:p>
              <a:endParaRPr lang="en-US" sz="1200" dirty="0"/>
            </a:p>
          </p:txBody>
        </p:sp>
      </p:grpSp>
      <p:sp>
        <p:nvSpPr>
          <p:cNvPr id="9" name="TextBox 9"/>
          <p:cNvSpPr txBox="1"/>
          <p:nvPr/>
        </p:nvSpPr>
        <p:spPr>
          <a:xfrm>
            <a:off x="309408" y="5202160"/>
            <a:ext cx="3537553" cy="570349"/>
          </a:xfrm>
          <a:prstGeom prst="rect">
            <a:avLst/>
          </a:prstGeom>
        </p:spPr>
        <p:txBody>
          <a:bodyPr lIns="0" tIns="0" rIns="0" bIns="0" rtlCol="0" anchor="t">
            <a:spAutoFit/>
          </a:bodyPr>
          <a:lstStyle/>
          <a:p>
            <a:pPr algn="ctr">
              <a:lnSpc>
                <a:spcPts val="2340"/>
              </a:lnSpc>
              <a:spcBef>
                <a:spcPct val="0"/>
              </a:spcBef>
            </a:pPr>
            <a:r>
              <a:rPr lang="en-US" sz="1600" dirty="0">
                <a:solidFill>
                  <a:srgbClr val="142414"/>
                </a:solidFill>
                <a:latin typeface="Calibri" panose="020F0502020204030204" pitchFamily="34" charset="0"/>
                <a:cs typeface="Calibri" panose="020F0502020204030204" pitchFamily="34" charset="0"/>
              </a:rPr>
              <a:t>Tongue tie (ankyloglossia) is one of many causes for the tongue to be low.  </a:t>
            </a:r>
          </a:p>
        </p:txBody>
      </p:sp>
      <p:sp>
        <p:nvSpPr>
          <p:cNvPr id="10" name="TextBox 10"/>
          <p:cNvSpPr txBox="1"/>
          <p:nvPr/>
        </p:nvSpPr>
        <p:spPr>
          <a:xfrm>
            <a:off x="8785080" y="5036392"/>
            <a:ext cx="3225286" cy="909223"/>
          </a:xfrm>
          <a:prstGeom prst="rect">
            <a:avLst/>
          </a:prstGeom>
        </p:spPr>
        <p:txBody>
          <a:bodyPr lIns="0" tIns="0" rIns="0" bIns="0" rtlCol="0" anchor="t">
            <a:spAutoFit/>
          </a:bodyPr>
          <a:lstStyle/>
          <a:p>
            <a:pPr algn="ctr">
              <a:lnSpc>
                <a:spcPts val="2413"/>
              </a:lnSpc>
              <a:spcBef>
                <a:spcPct val="0"/>
              </a:spcBef>
            </a:pPr>
            <a:r>
              <a:rPr lang="en-US" sz="1600" dirty="0">
                <a:solidFill>
                  <a:srgbClr val="142414"/>
                </a:solidFill>
                <a:latin typeface="Calibri" panose="020F0502020204030204" pitchFamily="34" charset="0"/>
                <a:cs typeface="Calibri" panose="020F0502020204030204" pitchFamily="34" charset="0"/>
              </a:rPr>
              <a:t>Tongue thrust is when the tongue presses forward rather than upward when swallowing.</a:t>
            </a:r>
          </a:p>
        </p:txBody>
      </p:sp>
      <p:grpSp>
        <p:nvGrpSpPr>
          <p:cNvPr id="11" name="Group 11"/>
          <p:cNvGrpSpPr/>
          <p:nvPr/>
        </p:nvGrpSpPr>
        <p:grpSpPr>
          <a:xfrm>
            <a:off x="4618195" y="989707"/>
            <a:ext cx="3218949" cy="3580522"/>
            <a:chOff x="687070" y="247650"/>
            <a:chExt cx="11148060" cy="12400280"/>
          </a:xfrm>
        </p:grpSpPr>
        <p:sp>
          <p:nvSpPr>
            <p:cNvPr id="12" name="Freeform 12"/>
            <p:cNvSpPr/>
            <p:nvPr/>
          </p:nvSpPr>
          <p:spPr>
            <a:xfrm>
              <a:off x="0" y="0"/>
              <a:ext cx="11148060" cy="12400280"/>
            </a:xfrm>
            <a:custGeom>
              <a:avLst/>
              <a:gdLst/>
              <a:ahLst/>
              <a:cxnLst/>
              <a:rect l="l" t="t" r="r" b="b"/>
              <a:pathLst>
                <a:path w="11148060" h="12400280">
                  <a:moveTo>
                    <a:pt x="9215120" y="1497330"/>
                  </a:moveTo>
                  <a:cubicBezTo>
                    <a:pt x="8773160" y="972820"/>
                    <a:pt x="8234680" y="508000"/>
                    <a:pt x="7590790" y="252730"/>
                  </a:cubicBezTo>
                  <a:cubicBezTo>
                    <a:pt x="7132320" y="71120"/>
                    <a:pt x="6633210" y="0"/>
                    <a:pt x="6139180" y="6350"/>
                  </a:cubicBezTo>
                  <a:cubicBezTo>
                    <a:pt x="4053840" y="36830"/>
                    <a:pt x="2157730" y="1490980"/>
                    <a:pt x="1289050" y="3346450"/>
                  </a:cubicBezTo>
                  <a:cubicBezTo>
                    <a:pt x="527050" y="4977130"/>
                    <a:pt x="0" y="7792720"/>
                    <a:pt x="680720" y="9457690"/>
                  </a:cubicBezTo>
                  <a:cubicBezTo>
                    <a:pt x="1360170" y="11122660"/>
                    <a:pt x="2499360" y="12005310"/>
                    <a:pt x="4248150" y="12081510"/>
                  </a:cubicBezTo>
                  <a:cubicBezTo>
                    <a:pt x="7001510" y="12400280"/>
                    <a:pt x="9088120" y="10502900"/>
                    <a:pt x="10118090" y="8309610"/>
                  </a:cubicBezTo>
                  <a:cubicBezTo>
                    <a:pt x="11148061" y="6116320"/>
                    <a:pt x="10782300" y="3361690"/>
                    <a:pt x="9215120" y="1497330"/>
                  </a:cubicBezTo>
                  <a:close/>
                </a:path>
              </a:pathLst>
            </a:custGeom>
            <a:blipFill>
              <a:blip r:embed="rId5"/>
              <a:stretch>
                <a:fillRect l="-34025" r="-34025"/>
              </a:stretch>
            </a:blipFill>
            <a:ln w="28575">
              <a:solidFill>
                <a:schemeClr val="accent2"/>
              </a:solidFill>
            </a:ln>
          </p:spPr>
          <p:txBody>
            <a:bodyPr/>
            <a:lstStyle/>
            <a:p>
              <a:endParaRPr lang="en-US" sz="1200" dirty="0"/>
            </a:p>
          </p:txBody>
        </p:sp>
      </p:grpSp>
      <p:sp>
        <p:nvSpPr>
          <p:cNvPr id="13" name="TextBox 13"/>
          <p:cNvSpPr txBox="1"/>
          <p:nvPr/>
        </p:nvSpPr>
        <p:spPr>
          <a:xfrm>
            <a:off x="4369304" y="4446665"/>
            <a:ext cx="3895076" cy="1262269"/>
          </a:xfrm>
          <a:prstGeom prst="rect">
            <a:avLst/>
          </a:prstGeom>
        </p:spPr>
        <p:txBody>
          <a:bodyPr lIns="0" tIns="0" rIns="0" bIns="0" rtlCol="0" anchor="t">
            <a:spAutoFit/>
          </a:bodyPr>
          <a:lstStyle/>
          <a:p>
            <a:pPr algn="ctr">
              <a:lnSpc>
                <a:spcPts val="2481"/>
              </a:lnSpc>
            </a:pPr>
            <a:r>
              <a:rPr lang="en-US" dirty="0">
                <a:solidFill>
                  <a:srgbClr val="142414"/>
                </a:solidFill>
                <a:latin typeface="Calibri" panose="020F0502020204030204" pitchFamily="34" charset="0"/>
                <a:cs typeface="Calibri" panose="020F0502020204030204" pitchFamily="34" charset="0"/>
              </a:rPr>
              <a:t>Chronic congestion can lead to habitual mouth breathing. Look for a crease on the nose, “the nasal salute,” or listen to nasal patency. </a:t>
            </a:r>
          </a:p>
        </p:txBody>
      </p:sp>
      <p:sp>
        <p:nvSpPr>
          <p:cNvPr id="14" name="TextBox 14"/>
          <p:cNvSpPr txBox="1"/>
          <p:nvPr/>
        </p:nvSpPr>
        <p:spPr>
          <a:xfrm>
            <a:off x="-172973" y="6584368"/>
            <a:ext cx="4216747" cy="180370"/>
          </a:xfrm>
          <a:prstGeom prst="rect">
            <a:avLst/>
          </a:prstGeom>
        </p:spPr>
        <p:txBody>
          <a:bodyPr lIns="0" tIns="0" rIns="0" bIns="0" rtlCol="0" anchor="t">
            <a:spAutoFit/>
          </a:bodyPr>
          <a:lstStyle/>
          <a:p>
            <a:pPr algn="ctr">
              <a:lnSpc>
                <a:spcPts val="1493"/>
              </a:lnSpc>
            </a:pPr>
            <a:r>
              <a:rPr lang="en-US" sz="1067" dirty="0">
                <a:solidFill>
                  <a:srgbClr val="000000"/>
                </a:solidFill>
                <a:latin typeface="Rasputin"/>
              </a:rPr>
              <a:t>© Dr. Stephen Gangemi – Systems Health Care</a:t>
            </a:r>
          </a:p>
        </p:txBody>
      </p:sp>
    </p:spTree>
    <p:extLst>
      <p:ext uri="{BB962C8B-B14F-4D97-AF65-F5344CB8AC3E}">
        <p14:creationId xmlns:p14="http://schemas.microsoft.com/office/powerpoint/2010/main" val="1043445573"/>
      </p:ext>
    </p:extLst>
  </p:cSld>
  <p:clrMapOvr>
    <a:masterClrMapping/>
  </p:clrMapOvr>
  <p:transition>
    <p:wip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639703" y="4652234"/>
            <a:ext cx="3130331" cy="1641518"/>
            <a:chOff x="0" y="-47625"/>
            <a:chExt cx="6260661" cy="3283036"/>
          </a:xfrm>
        </p:grpSpPr>
        <p:sp>
          <p:nvSpPr>
            <p:cNvPr id="3" name="TextBox 3"/>
            <p:cNvSpPr txBox="1"/>
            <p:nvPr/>
          </p:nvSpPr>
          <p:spPr>
            <a:xfrm>
              <a:off x="0" y="757937"/>
              <a:ext cx="6260661" cy="2477474"/>
            </a:xfrm>
            <a:prstGeom prst="rect">
              <a:avLst/>
            </a:prstGeom>
          </p:spPr>
          <p:txBody>
            <a:bodyPr lIns="0" tIns="0" rIns="0" bIns="0" rtlCol="0" anchor="t">
              <a:spAutoFit/>
            </a:bodyPr>
            <a:lstStyle/>
            <a:p>
              <a:pPr>
                <a:lnSpc>
                  <a:spcPts val="1900"/>
                </a:lnSpc>
              </a:pPr>
              <a:r>
                <a:rPr lang="en-US" sz="1600" dirty="0">
                  <a:solidFill>
                    <a:srgbClr val="142414"/>
                  </a:solidFill>
                  <a:latin typeface="Calibri" panose="020F0502020204030204" pitchFamily="34" charset="0"/>
                  <a:cs typeface="Calibri" panose="020F0502020204030204" pitchFamily="34" charset="0"/>
                </a:rPr>
                <a:t>Malnutrition</a:t>
              </a:r>
            </a:p>
            <a:p>
              <a:pPr>
                <a:lnSpc>
                  <a:spcPts val="1900"/>
                </a:lnSpc>
              </a:pPr>
              <a:r>
                <a:rPr lang="en-US" sz="1600" dirty="0">
                  <a:solidFill>
                    <a:srgbClr val="142414"/>
                  </a:solidFill>
                  <a:latin typeface="Calibri" panose="020F0502020204030204" pitchFamily="34" charset="0"/>
                  <a:cs typeface="Calibri" panose="020F0502020204030204" pitchFamily="34" charset="0"/>
                </a:rPr>
                <a:t>Down Syndrome &amp; Other Syndromes</a:t>
              </a:r>
            </a:p>
            <a:p>
              <a:pPr>
                <a:lnSpc>
                  <a:spcPts val="1900"/>
                </a:lnSpc>
              </a:pPr>
              <a:r>
                <a:rPr lang="en-US" sz="1600" dirty="0">
                  <a:solidFill>
                    <a:srgbClr val="142414"/>
                  </a:solidFill>
                  <a:latin typeface="Calibri" panose="020F0502020204030204" pitchFamily="34" charset="0"/>
                  <a:cs typeface="Calibri" panose="020F0502020204030204" pitchFamily="34" charset="0"/>
                </a:rPr>
                <a:t>Psoriasis </a:t>
              </a:r>
            </a:p>
            <a:p>
              <a:pPr>
                <a:lnSpc>
                  <a:spcPts val="1900"/>
                </a:lnSpc>
              </a:pPr>
              <a:r>
                <a:rPr lang="en-US" sz="1600" dirty="0">
                  <a:solidFill>
                    <a:srgbClr val="142414"/>
                  </a:solidFill>
                  <a:latin typeface="Calibri" panose="020F0502020204030204" pitchFamily="34" charset="0"/>
                  <a:cs typeface="Calibri" panose="020F0502020204030204" pitchFamily="34" charset="0"/>
                </a:rPr>
                <a:t> Autoimmune Conditions</a:t>
              </a:r>
            </a:p>
            <a:p>
              <a:pPr>
                <a:lnSpc>
                  <a:spcPts val="2300"/>
                </a:lnSpc>
              </a:pPr>
              <a:endParaRPr lang="en-US" sz="1267" dirty="0">
                <a:solidFill>
                  <a:srgbClr val="142414"/>
                </a:solidFill>
                <a:latin typeface="TT Commons Pro"/>
              </a:endParaRPr>
            </a:p>
          </p:txBody>
        </p:sp>
        <p:sp>
          <p:nvSpPr>
            <p:cNvPr id="4" name="TextBox 4"/>
            <p:cNvSpPr txBox="1"/>
            <p:nvPr/>
          </p:nvSpPr>
          <p:spPr>
            <a:xfrm>
              <a:off x="0" y="-47625"/>
              <a:ext cx="6260661" cy="635558"/>
            </a:xfrm>
            <a:prstGeom prst="rect">
              <a:avLst/>
            </a:prstGeom>
          </p:spPr>
          <p:txBody>
            <a:bodyPr lIns="0" tIns="0" rIns="0" bIns="0" rtlCol="0" anchor="t">
              <a:spAutoFit/>
            </a:bodyPr>
            <a:lstStyle/>
            <a:p>
              <a:pPr>
                <a:lnSpc>
                  <a:spcPts val="2600"/>
                </a:lnSpc>
              </a:pPr>
              <a:r>
                <a:rPr lang="en-US" sz="2000" dirty="0">
                  <a:solidFill>
                    <a:srgbClr val="142414"/>
                  </a:solidFill>
                  <a:latin typeface="Calibri" panose="020F0502020204030204" pitchFamily="34" charset="0"/>
                  <a:cs typeface="Calibri" panose="020F0502020204030204" pitchFamily="34" charset="0"/>
                </a:rPr>
                <a:t>Fissured</a:t>
              </a:r>
            </a:p>
          </p:txBody>
        </p:sp>
      </p:grpSp>
      <p:sp>
        <p:nvSpPr>
          <p:cNvPr id="5" name="Freeform 5"/>
          <p:cNvSpPr/>
          <p:nvPr/>
        </p:nvSpPr>
        <p:spPr>
          <a:xfrm rot="6159217">
            <a:off x="295139" y="3372148"/>
            <a:ext cx="5934663" cy="6971703"/>
          </a:xfrm>
          <a:custGeom>
            <a:avLst/>
            <a:gdLst/>
            <a:ahLst/>
            <a:cxnLst/>
            <a:rect l="l" t="t" r="r" b="b"/>
            <a:pathLst>
              <a:path w="8901994" h="10457555">
                <a:moveTo>
                  <a:pt x="0" y="0"/>
                </a:moveTo>
                <a:lnTo>
                  <a:pt x="8901994" y="0"/>
                </a:lnTo>
                <a:lnTo>
                  <a:pt x="8901994" y="10457554"/>
                </a:lnTo>
                <a:lnTo>
                  <a:pt x="0" y="10457554"/>
                </a:lnTo>
                <a:lnTo>
                  <a:pt x="0" y="0"/>
                </a:lnTo>
                <a:close/>
              </a:path>
            </a:pathLst>
          </a:custGeom>
          <a:blipFill>
            <a:blip>
              <a:alphaModFix amt="21999"/>
              <a:extLst>
                <a:ext uri="{96DAC541-7B7A-43D3-8B79-37D633B846F1}">
                  <asvg:svgBlip xmlns:asvg="http://schemas.microsoft.com/office/drawing/2016/SVG/main" r:embed="rId2"/>
                </a:ext>
              </a:extLst>
            </a:blip>
            <a:stretch>
              <a:fillRect/>
            </a:stretch>
          </a:blipFill>
        </p:spPr>
        <p:txBody>
          <a:bodyPr/>
          <a:lstStyle/>
          <a:p>
            <a:endParaRPr lang="en-US" sz="1200" dirty="0"/>
          </a:p>
        </p:txBody>
      </p:sp>
      <p:grpSp>
        <p:nvGrpSpPr>
          <p:cNvPr id="6" name="Group 6"/>
          <p:cNvGrpSpPr/>
          <p:nvPr/>
        </p:nvGrpSpPr>
        <p:grpSpPr>
          <a:xfrm>
            <a:off x="9763964" y="340282"/>
            <a:ext cx="1851277" cy="1750329"/>
            <a:chOff x="0" y="0"/>
            <a:chExt cx="6716224" cy="6350000"/>
          </a:xfrm>
        </p:grpSpPr>
        <p:sp>
          <p:nvSpPr>
            <p:cNvPr id="7" name="Freeform 7"/>
            <p:cNvSpPr/>
            <p:nvPr/>
          </p:nvSpPr>
          <p:spPr>
            <a:xfrm>
              <a:off x="0" y="0"/>
              <a:ext cx="6716224" cy="6350000"/>
            </a:xfrm>
            <a:custGeom>
              <a:avLst/>
              <a:gdLst/>
              <a:ahLst/>
              <a:cxnLst/>
              <a:rect l="l" t="t" r="r" b="b"/>
              <a:pathLst>
                <a:path w="6716224" h="6350000">
                  <a:moveTo>
                    <a:pt x="0" y="0"/>
                  </a:moveTo>
                  <a:lnTo>
                    <a:pt x="6716224" y="0"/>
                  </a:lnTo>
                  <a:lnTo>
                    <a:pt x="6716224" y="6350000"/>
                  </a:lnTo>
                  <a:lnTo>
                    <a:pt x="0" y="6350000"/>
                  </a:lnTo>
                  <a:close/>
                </a:path>
              </a:pathLst>
            </a:custGeom>
            <a:blipFill>
              <a:blip r:embed="rId3"/>
              <a:stretch>
                <a:fillRect t="-1619" b="-1619"/>
              </a:stretch>
            </a:blipFill>
            <a:ln w="22225">
              <a:solidFill>
                <a:schemeClr val="accent2"/>
              </a:solidFill>
            </a:ln>
          </p:spPr>
          <p:txBody>
            <a:bodyPr/>
            <a:lstStyle/>
            <a:p>
              <a:endParaRPr lang="en-US" sz="1200" dirty="0"/>
            </a:p>
          </p:txBody>
        </p:sp>
      </p:grpSp>
      <p:sp>
        <p:nvSpPr>
          <p:cNvPr id="8" name="Freeform 8"/>
          <p:cNvSpPr/>
          <p:nvPr/>
        </p:nvSpPr>
        <p:spPr>
          <a:xfrm>
            <a:off x="9763963" y="2298214"/>
            <a:ext cx="1851277" cy="1873259"/>
          </a:xfrm>
          <a:custGeom>
            <a:avLst/>
            <a:gdLst/>
            <a:ahLst/>
            <a:cxnLst/>
            <a:rect l="l" t="t" r="r" b="b"/>
            <a:pathLst>
              <a:path w="2776915" h="2809889">
                <a:moveTo>
                  <a:pt x="0" y="0"/>
                </a:moveTo>
                <a:lnTo>
                  <a:pt x="2776914" y="0"/>
                </a:lnTo>
                <a:lnTo>
                  <a:pt x="2776914" y="2809889"/>
                </a:lnTo>
                <a:lnTo>
                  <a:pt x="0" y="2809889"/>
                </a:lnTo>
                <a:lnTo>
                  <a:pt x="0" y="0"/>
                </a:lnTo>
                <a:close/>
              </a:path>
            </a:pathLst>
          </a:custGeom>
          <a:blipFill>
            <a:blip r:embed="rId4"/>
            <a:stretch>
              <a:fillRect/>
            </a:stretch>
          </a:blipFill>
          <a:ln w="25400">
            <a:solidFill>
              <a:schemeClr val="accent2"/>
            </a:solidFill>
          </a:ln>
        </p:spPr>
        <p:txBody>
          <a:bodyPr/>
          <a:lstStyle/>
          <a:p>
            <a:endParaRPr lang="en-US" sz="1200" dirty="0"/>
          </a:p>
        </p:txBody>
      </p:sp>
      <p:sp>
        <p:nvSpPr>
          <p:cNvPr id="9" name="Freeform 9"/>
          <p:cNvSpPr/>
          <p:nvPr/>
        </p:nvSpPr>
        <p:spPr>
          <a:xfrm>
            <a:off x="9763963" y="4379077"/>
            <a:ext cx="1851277" cy="1683903"/>
          </a:xfrm>
          <a:custGeom>
            <a:avLst/>
            <a:gdLst/>
            <a:ahLst/>
            <a:cxnLst/>
            <a:rect l="l" t="t" r="r" b="b"/>
            <a:pathLst>
              <a:path w="2589583" h="2512709">
                <a:moveTo>
                  <a:pt x="0" y="0"/>
                </a:moveTo>
                <a:lnTo>
                  <a:pt x="2589583" y="0"/>
                </a:lnTo>
                <a:lnTo>
                  <a:pt x="2589583" y="2512709"/>
                </a:lnTo>
                <a:lnTo>
                  <a:pt x="0" y="2512709"/>
                </a:lnTo>
                <a:lnTo>
                  <a:pt x="0" y="0"/>
                </a:lnTo>
                <a:close/>
              </a:path>
            </a:pathLst>
          </a:custGeom>
          <a:blipFill>
            <a:blip r:embed="rId5"/>
            <a:stretch>
              <a:fillRect/>
            </a:stretch>
          </a:blipFill>
          <a:ln w="28575">
            <a:solidFill>
              <a:schemeClr val="accent2"/>
            </a:solidFill>
          </a:ln>
        </p:spPr>
        <p:txBody>
          <a:bodyPr/>
          <a:lstStyle/>
          <a:p>
            <a:endParaRPr lang="en-US" sz="1200" dirty="0"/>
          </a:p>
        </p:txBody>
      </p:sp>
      <p:sp>
        <p:nvSpPr>
          <p:cNvPr id="10" name="Freeform 10"/>
          <p:cNvSpPr/>
          <p:nvPr/>
        </p:nvSpPr>
        <p:spPr>
          <a:xfrm>
            <a:off x="932761" y="1905512"/>
            <a:ext cx="3934811" cy="3307701"/>
          </a:xfrm>
          <a:custGeom>
            <a:avLst/>
            <a:gdLst/>
            <a:ahLst/>
            <a:cxnLst/>
            <a:rect l="l" t="t" r="r" b="b"/>
            <a:pathLst>
              <a:path w="5902216" h="4961551">
                <a:moveTo>
                  <a:pt x="0" y="0"/>
                </a:moveTo>
                <a:lnTo>
                  <a:pt x="5902216" y="0"/>
                </a:lnTo>
                <a:lnTo>
                  <a:pt x="5902216" y="4961550"/>
                </a:lnTo>
                <a:lnTo>
                  <a:pt x="0" y="4961550"/>
                </a:lnTo>
                <a:lnTo>
                  <a:pt x="0" y="0"/>
                </a:lnTo>
                <a:close/>
              </a:path>
            </a:pathLst>
          </a:custGeom>
          <a:blipFill>
            <a:blip r:embed="rId6"/>
            <a:stretch>
              <a:fillRect/>
            </a:stretch>
          </a:blipFill>
          <a:ln w="22225">
            <a:solidFill>
              <a:schemeClr val="accent2"/>
            </a:solidFill>
          </a:ln>
        </p:spPr>
        <p:txBody>
          <a:bodyPr/>
          <a:lstStyle/>
          <a:p>
            <a:endParaRPr lang="en-US" sz="1200" dirty="0"/>
          </a:p>
        </p:txBody>
      </p:sp>
      <p:sp>
        <p:nvSpPr>
          <p:cNvPr id="11" name="TextBox 11"/>
          <p:cNvSpPr txBox="1"/>
          <p:nvPr/>
        </p:nvSpPr>
        <p:spPr>
          <a:xfrm>
            <a:off x="693787" y="694887"/>
            <a:ext cx="4434273" cy="984629"/>
          </a:xfrm>
          <a:prstGeom prst="rect">
            <a:avLst/>
          </a:prstGeom>
        </p:spPr>
        <p:txBody>
          <a:bodyPr lIns="0" tIns="0" rIns="0" bIns="0" rtlCol="0" anchor="t">
            <a:spAutoFit/>
          </a:bodyPr>
          <a:lstStyle/>
          <a:p>
            <a:pPr algn="ctr">
              <a:lnSpc>
                <a:spcPts val="2600"/>
              </a:lnSpc>
            </a:pPr>
            <a:r>
              <a:rPr lang="en-US" sz="1600" dirty="0">
                <a:solidFill>
                  <a:srgbClr val="142414"/>
                </a:solidFill>
                <a:latin typeface="Calibri" panose="020F0502020204030204" pitchFamily="34" charset="0"/>
                <a:cs typeface="Calibri" panose="020F0502020204030204" pitchFamily="34" charset="0"/>
              </a:rPr>
              <a:t>The tongue can guide you on what’s happening with nutritional deficiencies, oral biome, and breathing efficiency.</a:t>
            </a:r>
          </a:p>
        </p:txBody>
      </p:sp>
      <p:grpSp>
        <p:nvGrpSpPr>
          <p:cNvPr id="12" name="Group 12"/>
          <p:cNvGrpSpPr/>
          <p:nvPr/>
        </p:nvGrpSpPr>
        <p:grpSpPr>
          <a:xfrm>
            <a:off x="6639703" y="305290"/>
            <a:ext cx="3124260" cy="1864720"/>
            <a:chOff x="0" y="-47625"/>
            <a:chExt cx="6248520" cy="3729440"/>
          </a:xfrm>
        </p:grpSpPr>
        <p:sp>
          <p:nvSpPr>
            <p:cNvPr id="13" name="TextBox 13"/>
            <p:cNvSpPr txBox="1"/>
            <p:nvPr/>
          </p:nvSpPr>
          <p:spPr>
            <a:xfrm>
              <a:off x="0" y="757937"/>
              <a:ext cx="6248520" cy="2923878"/>
            </a:xfrm>
            <a:prstGeom prst="rect">
              <a:avLst/>
            </a:prstGeom>
          </p:spPr>
          <p:txBody>
            <a:bodyPr lIns="0" tIns="0" rIns="0" bIns="0" rtlCol="0" anchor="t">
              <a:spAutoFit/>
            </a:bodyPr>
            <a:lstStyle/>
            <a:p>
              <a:pPr>
                <a:lnSpc>
                  <a:spcPts val="1900"/>
                </a:lnSpc>
              </a:pPr>
              <a:r>
                <a:rPr lang="en-US" sz="1600" dirty="0">
                  <a:solidFill>
                    <a:srgbClr val="142414"/>
                  </a:solidFill>
                  <a:latin typeface="Calibri" panose="020F0502020204030204" pitchFamily="34" charset="0"/>
                  <a:cs typeface="Calibri" panose="020F0502020204030204" pitchFamily="34" charset="0"/>
                </a:rPr>
                <a:t>Hypothyroidism</a:t>
              </a:r>
            </a:p>
            <a:p>
              <a:pPr>
                <a:lnSpc>
                  <a:spcPts val="1900"/>
                </a:lnSpc>
              </a:pPr>
              <a:r>
                <a:rPr lang="en-US" sz="1600" dirty="0">
                  <a:solidFill>
                    <a:srgbClr val="142414"/>
                  </a:solidFill>
                  <a:latin typeface="Calibri" panose="020F0502020204030204" pitchFamily="34" charset="0"/>
                  <a:cs typeface="Calibri" panose="020F0502020204030204" pitchFamily="34" charset="0"/>
                </a:rPr>
                <a:t>TMJ Disorder</a:t>
              </a:r>
            </a:p>
            <a:p>
              <a:pPr>
                <a:lnSpc>
                  <a:spcPts val="1900"/>
                </a:lnSpc>
              </a:pPr>
              <a:r>
                <a:rPr lang="en-US" sz="1600" dirty="0">
                  <a:solidFill>
                    <a:srgbClr val="142414"/>
                  </a:solidFill>
                  <a:latin typeface="Calibri" panose="020F0502020204030204" pitchFamily="34" charset="0"/>
                  <a:cs typeface="Calibri" panose="020F0502020204030204" pitchFamily="34" charset="0"/>
                </a:rPr>
                <a:t>Sleep Disorders</a:t>
              </a:r>
            </a:p>
            <a:p>
              <a:pPr>
                <a:lnSpc>
                  <a:spcPts val="1900"/>
                </a:lnSpc>
              </a:pPr>
              <a:r>
                <a:rPr lang="en-US" sz="1600" dirty="0">
                  <a:solidFill>
                    <a:srgbClr val="142414"/>
                  </a:solidFill>
                  <a:latin typeface="Calibri" panose="020F0502020204030204" pitchFamily="34" charset="0"/>
                  <a:cs typeface="Calibri" panose="020F0502020204030204" pitchFamily="34" charset="0"/>
                </a:rPr>
                <a:t>Narrow Palate </a:t>
              </a:r>
            </a:p>
            <a:p>
              <a:pPr>
                <a:lnSpc>
                  <a:spcPts val="1900"/>
                </a:lnSpc>
              </a:pPr>
              <a:r>
                <a:rPr lang="en-US" sz="1600" dirty="0">
                  <a:solidFill>
                    <a:srgbClr val="142414"/>
                  </a:solidFill>
                  <a:latin typeface="Calibri" panose="020F0502020204030204" pitchFamily="34" charset="0"/>
                  <a:cs typeface="Calibri" panose="020F0502020204030204" pitchFamily="34" charset="0"/>
                </a:rPr>
                <a:t>Enlarged Tongue</a:t>
              </a:r>
            </a:p>
            <a:p>
              <a:pPr>
                <a:lnSpc>
                  <a:spcPts val="1900"/>
                </a:lnSpc>
              </a:pPr>
              <a:r>
                <a:rPr lang="en-US" sz="1600" dirty="0">
                  <a:solidFill>
                    <a:srgbClr val="142414"/>
                  </a:solidFill>
                  <a:latin typeface="Calibri" panose="020F0502020204030204" pitchFamily="34" charset="0"/>
                  <a:cs typeface="Calibri" panose="020F0502020204030204" pitchFamily="34" charset="0"/>
                </a:rPr>
                <a:t>Compromised Lymph Drainage</a:t>
              </a:r>
            </a:p>
          </p:txBody>
        </p:sp>
        <p:sp>
          <p:nvSpPr>
            <p:cNvPr id="14" name="TextBox 14"/>
            <p:cNvSpPr txBox="1"/>
            <p:nvPr/>
          </p:nvSpPr>
          <p:spPr>
            <a:xfrm>
              <a:off x="0" y="-47625"/>
              <a:ext cx="6248520" cy="635558"/>
            </a:xfrm>
            <a:prstGeom prst="rect">
              <a:avLst/>
            </a:prstGeom>
          </p:spPr>
          <p:txBody>
            <a:bodyPr lIns="0" tIns="0" rIns="0" bIns="0" rtlCol="0" anchor="t">
              <a:spAutoFit/>
            </a:bodyPr>
            <a:lstStyle/>
            <a:p>
              <a:pPr>
                <a:lnSpc>
                  <a:spcPts val="2600"/>
                </a:lnSpc>
              </a:pPr>
              <a:r>
                <a:rPr lang="en-US" sz="2000" dirty="0">
                  <a:solidFill>
                    <a:srgbClr val="142414"/>
                  </a:solidFill>
                  <a:latin typeface="Calibri" panose="020F0502020204030204" pitchFamily="34" charset="0"/>
                  <a:cs typeface="Calibri" panose="020F0502020204030204" pitchFamily="34" charset="0"/>
                </a:rPr>
                <a:t>Scalloped Tongue:</a:t>
              </a:r>
            </a:p>
          </p:txBody>
        </p:sp>
      </p:grpSp>
      <p:grpSp>
        <p:nvGrpSpPr>
          <p:cNvPr id="15" name="Group 15"/>
          <p:cNvGrpSpPr/>
          <p:nvPr/>
        </p:nvGrpSpPr>
        <p:grpSpPr>
          <a:xfrm>
            <a:off x="6639703" y="2515467"/>
            <a:ext cx="3124260" cy="1377407"/>
            <a:chOff x="0" y="-47625"/>
            <a:chExt cx="6248520" cy="2754813"/>
          </a:xfrm>
        </p:grpSpPr>
        <p:sp>
          <p:nvSpPr>
            <p:cNvPr id="16" name="TextBox 16"/>
            <p:cNvSpPr txBox="1"/>
            <p:nvPr/>
          </p:nvSpPr>
          <p:spPr>
            <a:xfrm>
              <a:off x="0" y="757937"/>
              <a:ext cx="6248520" cy="1949251"/>
            </a:xfrm>
            <a:prstGeom prst="rect">
              <a:avLst/>
            </a:prstGeom>
          </p:spPr>
          <p:txBody>
            <a:bodyPr lIns="0" tIns="0" rIns="0" bIns="0" rtlCol="0" anchor="t">
              <a:spAutoFit/>
            </a:bodyPr>
            <a:lstStyle/>
            <a:p>
              <a:pPr>
                <a:lnSpc>
                  <a:spcPts val="1900"/>
                </a:lnSpc>
              </a:pPr>
              <a:r>
                <a:rPr lang="en-US" sz="1600" dirty="0">
                  <a:solidFill>
                    <a:srgbClr val="142414"/>
                  </a:solidFill>
                  <a:latin typeface="Calibri" panose="020F0502020204030204" pitchFamily="34" charset="0"/>
                  <a:cs typeface="Calibri" panose="020F0502020204030204" pitchFamily="34" charset="0"/>
                </a:rPr>
                <a:t>Dehydration</a:t>
              </a:r>
            </a:p>
            <a:p>
              <a:pPr>
                <a:lnSpc>
                  <a:spcPts val="1900"/>
                </a:lnSpc>
              </a:pPr>
              <a:r>
                <a:rPr lang="en-US" sz="1600" dirty="0">
                  <a:solidFill>
                    <a:srgbClr val="142414"/>
                  </a:solidFill>
                  <a:latin typeface="Calibri" panose="020F0502020204030204" pitchFamily="34" charset="0"/>
                  <a:cs typeface="Calibri" panose="020F0502020204030204" pitchFamily="34" charset="0"/>
                </a:rPr>
                <a:t>Mouth Breathing</a:t>
              </a:r>
            </a:p>
            <a:p>
              <a:pPr>
                <a:lnSpc>
                  <a:spcPts val="1900"/>
                </a:lnSpc>
              </a:pPr>
              <a:r>
                <a:rPr lang="en-US" sz="1600" dirty="0">
                  <a:solidFill>
                    <a:srgbClr val="142414"/>
                  </a:solidFill>
                  <a:latin typeface="Calibri" panose="020F0502020204030204" pitchFamily="34" charset="0"/>
                  <a:cs typeface="Calibri" panose="020F0502020204030204" pitchFamily="34" charset="0"/>
                </a:rPr>
                <a:t>Yeast / Candida </a:t>
              </a:r>
            </a:p>
            <a:p>
              <a:pPr>
                <a:lnSpc>
                  <a:spcPts val="1900"/>
                </a:lnSpc>
              </a:pPr>
              <a:r>
                <a:rPr lang="en-US" sz="1600" dirty="0">
                  <a:solidFill>
                    <a:srgbClr val="142414"/>
                  </a:solidFill>
                  <a:latin typeface="Calibri" panose="020F0502020204030204" pitchFamily="34" charset="0"/>
                  <a:cs typeface="Calibri" panose="020F0502020204030204" pitchFamily="34" charset="0"/>
                </a:rPr>
                <a:t>Smoking / Excessive Alcohol </a:t>
              </a:r>
            </a:p>
          </p:txBody>
        </p:sp>
        <p:sp>
          <p:nvSpPr>
            <p:cNvPr id="17" name="TextBox 17"/>
            <p:cNvSpPr txBox="1"/>
            <p:nvPr/>
          </p:nvSpPr>
          <p:spPr>
            <a:xfrm>
              <a:off x="0" y="-47625"/>
              <a:ext cx="6248520" cy="635558"/>
            </a:xfrm>
            <a:prstGeom prst="rect">
              <a:avLst/>
            </a:prstGeom>
          </p:spPr>
          <p:txBody>
            <a:bodyPr lIns="0" tIns="0" rIns="0" bIns="0" rtlCol="0" anchor="t">
              <a:spAutoFit/>
            </a:bodyPr>
            <a:lstStyle/>
            <a:p>
              <a:pPr>
                <a:lnSpc>
                  <a:spcPts val="2600"/>
                </a:lnSpc>
              </a:pPr>
              <a:r>
                <a:rPr lang="en-US" sz="2000" dirty="0">
                  <a:solidFill>
                    <a:srgbClr val="142414"/>
                  </a:solidFill>
                  <a:latin typeface="Calibri" panose="020F0502020204030204" pitchFamily="34" charset="0"/>
                  <a:cs typeface="Calibri" panose="020F0502020204030204" pitchFamily="34" charset="0"/>
                </a:rPr>
                <a:t>White Coating</a:t>
              </a:r>
            </a:p>
          </p:txBody>
        </p:sp>
      </p:grpSp>
      <p:sp>
        <p:nvSpPr>
          <p:cNvPr id="18" name="TextBox 18"/>
          <p:cNvSpPr txBox="1"/>
          <p:nvPr/>
        </p:nvSpPr>
        <p:spPr>
          <a:xfrm>
            <a:off x="1665402" y="5429881"/>
            <a:ext cx="2469527" cy="564257"/>
          </a:xfrm>
          <a:prstGeom prst="rect">
            <a:avLst/>
          </a:prstGeom>
        </p:spPr>
        <p:txBody>
          <a:bodyPr lIns="0" tIns="0" rIns="0" bIns="0" rtlCol="0" anchor="t">
            <a:spAutoFit/>
          </a:bodyPr>
          <a:lstStyle/>
          <a:p>
            <a:pPr algn="ctr">
              <a:lnSpc>
                <a:spcPts val="2232"/>
              </a:lnSpc>
            </a:pPr>
            <a:r>
              <a:rPr lang="en-US" dirty="0">
                <a:solidFill>
                  <a:srgbClr val="142414"/>
                </a:solidFill>
                <a:latin typeface="Calibri" panose="020F0502020204030204" pitchFamily="34" charset="0"/>
                <a:cs typeface="Calibri" panose="020F0502020204030204" pitchFamily="34" charset="0"/>
              </a:rPr>
              <a:t>Healthy Tongue: </a:t>
            </a:r>
          </a:p>
          <a:p>
            <a:pPr algn="ctr">
              <a:lnSpc>
                <a:spcPts val="2232"/>
              </a:lnSpc>
              <a:spcBef>
                <a:spcPct val="0"/>
              </a:spcBef>
            </a:pPr>
            <a:r>
              <a:rPr lang="en-US" dirty="0">
                <a:solidFill>
                  <a:srgbClr val="142414"/>
                </a:solidFill>
                <a:latin typeface="Calibri" panose="020F0502020204030204" pitchFamily="34" charset="0"/>
                <a:cs typeface="Calibri" panose="020F0502020204030204" pitchFamily="34" charset="0"/>
              </a:rPr>
              <a:t>Pink, Smooth &amp; Wet</a:t>
            </a:r>
          </a:p>
        </p:txBody>
      </p:sp>
      <p:sp>
        <p:nvSpPr>
          <p:cNvPr id="19" name="TextBox 19"/>
          <p:cNvSpPr txBox="1"/>
          <p:nvPr/>
        </p:nvSpPr>
        <p:spPr>
          <a:xfrm>
            <a:off x="-266654" y="6594316"/>
            <a:ext cx="4216747" cy="180370"/>
          </a:xfrm>
          <a:prstGeom prst="rect">
            <a:avLst/>
          </a:prstGeom>
        </p:spPr>
        <p:txBody>
          <a:bodyPr lIns="0" tIns="0" rIns="0" bIns="0" rtlCol="0" anchor="t">
            <a:spAutoFit/>
          </a:bodyPr>
          <a:lstStyle/>
          <a:p>
            <a:pPr algn="ctr">
              <a:lnSpc>
                <a:spcPts val="1493"/>
              </a:lnSpc>
            </a:pPr>
            <a:r>
              <a:rPr lang="en-US" sz="1067" dirty="0">
                <a:solidFill>
                  <a:srgbClr val="000000"/>
                </a:solidFill>
                <a:latin typeface="Rasputin"/>
              </a:rPr>
              <a:t>© Dr. Stephen Gangemi – Systems Health Care</a:t>
            </a:r>
          </a:p>
        </p:txBody>
      </p:sp>
    </p:spTree>
    <p:extLst>
      <p:ext uri="{BB962C8B-B14F-4D97-AF65-F5344CB8AC3E}">
        <p14:creationId xmlns:p14="http://schemas.microsoft.com/office/powerpoint/2010/main" val="3454075274"/>
      </p:ext>
    </p:extLst>
  </p:cSld>
  <p:clrMapOvr>
    <a:masterClrMapping/>
  </p:clrMapOvr>
  <p:transition>
    <p:wip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E6ECFF69-F2D2-128B-474A-D1967F2DC02F}"/>
              </a:ext>
            </a:extLst>
          </p:cNvPr>
          <p:cNvSpPr/>
          <p:nvPr/>
        </p:nvSpPr>
        <p:spPr>
          <a:xfrm>
            <a:off x="-3792089" y="-1066983"/>
            <a:ext cx="9669883" cy="9416453"/>
          </a:xfrm>
          <a:prstGeom prst="ellipse">
            <a:avLst/>
          </a:prstGeom>
          <a:gradFill flip="none" rotWithShape="1">
            <a:gsLst>
              <a:gs pos="0">
                <a:schemeClr val="bg1"/>
              </a:gs>
              <a:gs pos="55000">
                <a:schemeClr val="bg1">
                  <a:alpha val="0"/>
                </a:schemeClr>
              </a:gs>
              <a:gs pos="100000">
                <a:schemeClr val="bg2">
                  <a:lumMod val="90000"/>
                  <a:alpha val="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p:txBody>
          <a:bodyPr/>
          <a:lstStyle/>
          <a:p>
            <a:r>
              <a:rPr lang="en-US" altLang="en-US" dirty="0">
                <a:latin typeface="Calibri" panose="020F0502020204030204" pitchFamily="34" charset="0"/>
                <a:cs typeface="Calibri" panose="020F0502020204030204" pitchFamily="34" charset="0"/>
              </a:rPr>
              <a:t>Tongue Position</a:t>
            </a:r>
            <a:br>
              <a:rPr lang="en-US" altLang="en-US" dirty="0">
                <a:latin typeface="Calibri" panose="020F0502020204030204" pitchFamily="34" charset="0"/>
                <a:cs typeface="Calibri" panose="020F0502020204030204" pitchFamily="34" charset="0"/>
              </a:rPr>
            </a:b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a:xfrm>
            <a:off x="1249679" y="2015732"/>
            <a:ext cx="10100807" cy="4037749"/>
          </a:xfrm>
        </p:spPr>
        <p:txBody>
          <a:bodyPr>
            <a:noAutofit/>
          </a:bodyPr>
          <a:lstStyle/>
          <a:p>
            <a:pPr lvl="1"/>
            <a:r>
              <a:rPr lang="en-US" altLang="en-US" sz="2400" dirty="0">
                <a:latin typeface="Calibri" panose="020F0502020204030204" pitchFamily="34" charset="0"/>
                <a:cs typeface="Calibri" panose="020F0502020204030204" pitchFamily="34" charset="0"/>
              </a:rPr>
              <a:t>The tongue provides vestibular (and proprioceptive) input.</a:t>
            </a:r>
          </a:p>
          <a:p>
            <a:pPr lvl="1"/>
            <a:r>
              <a:rPr lang="en-US" altLang="en-US" sz="2400" dirty="0">
                <a:latin typeface="Calibri" panose="020F0502020204030204" pitchFamily="34" charset="0"/>
                <a:cs typeface="Calibri" panose="020F0502020204030204" pitchFamily="34" charset="0"/>
              </a:rPr>
              <a:t>It increases proprioceptive input into the multisensory system.</a:t>
            </a:r>
          </a:p>
          <a:p>
            <a:pPr lvl="1"/>
            <a:r>
              <a:rPr lang="en-US" altLang="en-US" sz="2400" dirty="0">
                <a:latin typeface="Calibri" panose="020F0502020204030204" pitchFamily="34" charset="0"/>
                <a:cs typeface="Calibri" panose="020F0502020204030204" pitchFamily="34" charset="0"/>
              </a:rPr>
              <a:t>As the input from the tongue is integrated, motor neurons become more active. This leads to improved activation of proper motor patterns.</a:t>
            </a:r>
          </a:p>
          <a:p>
            <a:pPr lvl="1"/>
            <a:r>
              <a:rPr lang="en-US" altLang="en-US" sz="2400" dirty="0">
                <a:latin typeface="Calibri" panose="020F0502020204030204" pitchFamily="34" charset="0"/>
                <a:cs typeface="Calibri" panose="020F0502020204030204" pitchFamily="34" charset="0"/>
              </a:rPr>
              <a:t>When the head moves, the tongue is stimulated.</a:t>
            </a:r>
            <a:endParaRPr lang="en-US" altLang="ja-JP" sz="2400" dirty="0">
              <a:latin typeface="Calibri" panose="020F0502020204030204" pitchFamily="34" charset="0"/>
              <a:cs typeface="Calibri" panose="020F0502020204030204" pitchFamily="34" charset="0"/>
            </a:endParaRPr>
          </a:p>
          <a:p>
            <a:pPr lvl="2"/>
            <a:r>
              <a:rPr lang="en-US" altLang="en-US" sz="2400" dirty="0">
                <a:latin typeface="Calibri" panose="020F0502020204030204" pitchFamily="34" charset="0"/>
                <a:cs typeface="Calibri" panose="020F0502020204030204" pitchFamily="34" charset="0"/>
              </a:rPr>
              <a:t>Stable integration of our sensory system</a:t>
            </a:r>
          </a:p>
          <a:p>
            <a:pPr lvl="3"/>
            <a:r>
              <a:rPr lang="en-US" altLang="en-US" sz="2400" dirty="0">
                <a:latin typeface="Calibri" panose="020F0502020204030204" pitchFamily="34" charset="0"/>
                <a:cs typeface="Calibri" panose="020F0502020204030204" pitchFamily="34" charset="0"/>
              </a:rPr>
              <a:t>e.g., vestibular, visual, tactile, proprioceptive, and auditory</a:t>
            </a:r>
          </a:p>
        </p:txBody>
      </p:sp>
      <p:sp>
        <p:nvSpPr>
          <p:cNvPr id="5" name="TextBox 4">
            <a:extLst>
              <a:ext uri="{FF2B5EF4-FFF2-40B4-BE49-F238E27FC236}">
                <a16:creationId xmlns:a16="http://schemas.microsoft.com/office/drawing/2014/main" id="{5DCEAE43-E461-106C-BD72-43CF2A53FEB9}"/>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6" name="Graphic 5" descr="Tongue with solid fill">
            <a:extLst>
              <a:ext uri="{FF2B5EF4-FFF2-40B4-BE49-F238E27FC236}">
                <a16:creationId xmlns:a16="http://schemas.microsoft.com/office/drawing/2014/main" id="{EF7A5916-9F7B-9150-812E-560FB77B3CB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62583" y="3005188"/>
            <a:ext cx="1272113" cy="1272113"/>
          </a:xfrm>
          <a:prstGeom prst="rect">
            <a:avLst/>
          </a:prstGeom>
        </p:spPr>
      </p:pic>
      <p:sp>
        <p:nvSpPr>
          <p:cNvPr id="4" name="Rectangle 3" descr="Lungs">
            <a:extLst>
              <a:ext uri="{FF2B5EF4-FFF2-40B4-BE49-F238E27FC236}">
                <a16:creationId xmlns:a16="http://schemas.microsoft.com/office/drawing/2014/main" id="{D1C16187-A879-215B-890B-AA13BBD39854}"/>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2213798520"/>
      </p:ext>
    </p:extLst>
  </p:cSld>
  <p:clrMapOvr>
    <a:masterClrMapping/>
  </p:clrMapOvr>
  <p:transition>
    <p:wip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p:txBody>
          <a:bodyPr/>
          <a:lstStyle/>
          <a:p>
            <a:r>
              <a:rPr lang="en-US" altLang="en-US" dirty="0"/>
              <a:t>Testing for Tongue Position</a:t>
            </a:r>
            <a:br>
              <a:rPr lang="en-US" altLang="en-US" dirty="0"/>
            </a:br>
            <a:endParaRPr lang="en-US" dirty="0"/>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p:txBody>
          <a:bodyPr>
            <a:normAutofit/>
          </a:bodyPr>
          <a:lstStyle/>
          <a:p>
            <a:r>
              <a:rPr lang="en-US" altLang="en-US" sz="2400" dirty="0"/>
              <a:t>Using a weak muscle, (ideally a neck muscle), have the patient press their tongue on the roof of their mouth. </a:t>
            </a:r>
          </a:p>
          <a:p>
            <a:r>
              <a:rPr lang="en-US" altLang="en-US" sz="2400" dirty="0"/>
              <a:t>80% or more of the tongue should be pressed up – towards the hard and soft palate. </a:t>
            </a:r>
          </a:p>
          <a:p>
            <a:r>
              <a:rPr lang="en-US" altLang="en-US" sz="2400" dirty="0"/>
              <a:t>Strengthening of the weak muscle, improved ROM, or decreased pain indicates a need for better tongue position.</a:t>
            </a:r>
          </a:p>
        </p:txBody>
      </p:sp>
      <p:sp>
        <p:nvSpPr>
          <p:cNvPr id="5" name="TextBox 4">
            <a:extLst>
              <a:ext uri="{FF2B5EF4-FFF2-40B4-BE49-F238E27FC236}">
                <a16:creationId xmlns:a16="http://schemas.microsoft.com/office/drawing/2014/main" id="{D421FC6D-460F-617E-4CA5-92B1E61B7B5F}"/>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4" name="Graphic 3" descr="Tongue with solid fill">
            <a:extLst>
              <a:ext uri="{FF2B5EF4-FFF2-40B4-BE49-F238E27FC236}">
                <a16:creationId xmlns:a16="http://schemas.microsoft.com/office/drawing/2014/main" id="{DE064DC3-EFEC-2579-E64C-9FDF7C91B5B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9830747" y="4429532"/>
            <a:ext cx="1653113" cy="1653113"/>
          </a:xfrm>
          <a:prstGeom prst="rect">
            <a:avLst/>
          </a:prstGeom>
        </p:spPr>
      </p:pic>
      <p:sp>
        <p:nvSpPr>
          <p:cNvPr id="6" name="Rectangle 5" descr="Lungs">
            <a:extLst>
              <a:ext uri="{FF2B5EF4-FFF2-40B4-BE49-F238E27FC236}">
                <a16:creationId xmlns:a16="http://schemas.microsoft.com/office/drawing/2014/main" id="{9DDEB070-C3E4-1A01-82C5-FEA79E081349}"/>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3545755132"/>
      </p:ext>
    </p:extLst>
  </p:cSld>
  <p:clrMapOvr>
    <a:masterClrMapping/>
  </p:clrMapOvr>
  <p:transition>
    <p:wip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p:txBody>
          <a:bodyPr/>
          <a:lstStyle/>
          <a:p>
            <a:r>
              <a:rPr lang="en-US" altLang="en-US" dirty="0">
                <a:latin typeface="Calibri" panose="020F0502020204030204" pitchFamily="34" charset="0"/>
                <a:cs typeface="Calibri" panose="020F0502020204030204" pitchFamily="34" charset="0"/>
              </a:rPr>
              <a:t>Tongue Position</a:t>
            </a:r>
            <a:br>
              <a:rPr lang="en-US" altLang="en-US" dirty="0">
                <a:latin typeface="Calibri" panose="020F0502020204030204" pitchFamily="34" charset="0"/>
                <a:cs typeface="Calibri" panose="020F0502020204030204" pitchFamily="34" charset="0"/>
              </a:rPr>
            </a:b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a:xfrm>
            <a:off x="1249679" y="2015732"/>
            <a:ext cx="10100807" cy="4037749"/>
          </a:xfrm>
        </p:spPr>
        <p:txBody>
          <a:bodyPr>
            <a:noAutofit/>
          </a:bodyPr>
          <a:lstStyle/>
          <a:p>
            <a:r>
              <a:rPr lang="en-US" altLang="en-US" sz="2400" dirty="0">
                <a:latin typeface="Calibri" panose="020F0502020204030204" pitchFamily="34" charset="0"/>
                <a:cs typeface="Calibri" panose="020F0502020204030204" pitchFamily="34" charset="0"/>
              </a:rPr>
              <a:t>Test any weak muscle with proper tongue position</a:t>
            </a:r>
          </a:p>
          <a:p>
            <a:pPr lvl="1"/>
            <a:r>
              <a:rPr lang="en-US" altLang="en-US" sz="2200" dirty="0">
                <a:cs typeface="Calibri" panose="020F0502020204030204" pitchFamily="34" charset="0"/>
              </a:rPr>
              <a:t>Common with neck flexors and extensors</a:t>
            </a:r>
            <a:endParaRPr lang="en-US" altLang="en-US" sz="2200" dirty="0">
              <a:latin typeface="Calibri" panose="020F0502020204030204" pitchFamily="34" charset="0"/>
              <a:cs typeface="Calibri" panose="020F0502020204030204" pitchFamily="34" charset="0"/>
            </a:endParaRPr>
          </a:p>
          <a:p>
            <a:r>
              <a:rPr lang="en-US" altLang="en-US" sz="2400" dirty="0">
                <a:latin typeface="Calibri" panose="020F0502020204030204" pitchFamily="34" charset="0"/>
                <a:cs typeface="Calibri" panose="020F0502020204030204" pitchFamily="34" charset="0"/>
              </a:rPr>
              <a:t>Test ROM with proper tongue position</a:t>
            </a:r>
          </a:p>
        </p:txBody>
      </p:sp>
      <p:sp>
        <p:nvSpPr>
          <p:cNvPr id="5" name="TextBox 4">
            <a:extLst>
              <a:ext uri="{FF2B5EF4-FFF2-40B4-BE49-F238E27FC236}">
                <a16:creationId xmlns:a16="http://schemas.microsoft.com/office/drawing/2014/main" id="{5DCEAE43-E461-106C-BD72-43CF2A53FEB9}"/>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6" name="Graphic 5" descr="Tongue with solid fill">
            <a:extLst>
              <a:ext uri="{FF2B5EF4-FFF2-40B4-BE49-F238E27FC236}">
                <a16:creationId xmlns:a16="http://schemas.microsoft.com/office/drawing/2014/main" id="{EF7A5916-9F7B-9150-812E-560FB77B3CB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540308" y="2798012"/>
            <a:ext cx="2047481" cy="2047481"/>
          </a:xfrm>
          <a:prstGeom prst="rect">
            <a:avLst/>
          </a:prstGeom>
        </p:spPr>
      </p:pic>
      <p:sp>
        <p:nvSpPr>
          <p:cNvPr id="4" name="Rectangle 3" descr="Lungs">
            <a:extLst>
              <a:ext uri="{FF2B5EF4-FFF2-40B4-BE49-F238E27FC236}">
                <a16:creationId xmlns:a16="http://schemas.microsoft.com/office/drawing/2014/main" id="{104C4C10-002B-9AAD-7E17-B41D0B40E5C2}"/>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3862609285"/>
      </p:ext>
    </p:extLst>
  </p:cSld>
  <p:clrMapOvr>
    <a:masterClrMapping/>
  </p:clrMapOvr>
  <p:transition>
    <p:wip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3" name="Picture 2" descr="C:\Users\Steve\Desktop\ICAK 2016\IMG_1821.JPG">
            <a:extLst>
              <a:ext uri="{FF2B5EF4-FFF2-40B4-BE49-F238E27FC236}">
                <a16:creationId xmlns:a16="http://schemas.microsoft.com/office/drawing/2014/main" id="{A6C1A185-125E-20D7-04FC-FDDA4C2EBBD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362" t="7301" r="20314"/>
          <a:stretch>
            <a:fillRect/>
          </a:stretch>
        </p:blipFill>
        <p:spPr bwMode="auto">
          <a:xfrm>
            <a:off x="2514600" y="381000"/>
            <a:ext cx="3170238" cy="5651500"/>
          </a:xfrm>
          <a:prstGeom prst="rect">
            <a:avLst/>
          </a:prstGeom>
          <a:noFill/>
          <a:ln w="38100">
            <a:solidFill>
              <a:srgbClr val="3D9C38"/>
            </a:solidFill>
            <a:miter lim="800000"/>
            <a:headEnd/>
            <a:tailEnd/>
          </a:ln>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8DB92930-B621-A92B-4BB6-DCC87D1FBCF3}"/>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3" name="Rectangle 2" descr="Lungs">
            <a:extLst>
              <a:ext uri="{FF2B5EF4-FFF2-40B4-BE49-F238E27FC236}">
                <a16:creationId xmlns:a16="http://schemas.microsoft.com/office/drawing/2014/main" id="{2D44FFB8-58AF-0915-38F6-1F45159DC21E}"/>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cSld>
  <p:clrMapOvr>
    <a:masterClrMapping/>
  </p:clrMapOvr>
  <p:transition>
    <p:wip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1" name="Picture 2" descr="C:\Users\Steve\Desktop\ICAK 2016\IMG_1809.JPG">
            <a:extLst>
              <a:ext uri="{FF2B5EF4-FFF2-40B4-BE49-F238E27FC236}">
                <a16:creationId xmlns:a16="http://schemas.microsoft.com/office/drawing/2014/main" id="{26B1AEE0-3374-3146-94EF-CADAB8DEB0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8555" b="10733"/>
          <a:stretch>
            <a:fillRect/>
          </a:stretch>
        </p:blipFill>
        <p:spPr bwMode="auto">
          <a:xfrm>
            <a:off x="1981200" y="1897064"/>
            <a:ext cx="8204200" cy="4351337"/>
          </a:xfrm>
          <a:prstGeom prst="rect">
            <a:avLst/>
          </a:prstGeom>
          <a:noFill/>
          <a:ln w="38100">
            <a:solidFill>
              <a:srgbClr val="3D9C38"/>
            </a:solidFill>
            <a:miter lim="800000"/>
            <a:headEnd/>
            <a:tailEnd/>
          </a:ln>
          <a:extLst>
            <a:ext uri="{909E8E84-426E-40DD-AFC4-6F175D3DCCD1}">
              <a14:hiddenFill xmlns:a14="http://schemas.microsoft.com/office/drawing/2010/main">
                <a:solidFill>
                  <a:srgbClr val="FFFFFF"/>
                </a:solidFill>
              </a14:hiddenFill>
            </a:ext>
          </a:extLst>
        </p:spPr>
      </p:pic>
      <p:sp>
        <p:nvSpPr>
          <p:cNvPr id="43012" name="Title 1">
            <a:extLst>
              <a:ext uri="{FF2B5EF4-FFF2-40B4-BE49-F238E27FC236}">
                <a16:creationId xmlns:a16="http://schemas.microsoft.com/office/drawing/2014/main" id="{F9B1362F-F7D7-FD4E-A722-0C895CF9F391}"/>
              </a:ext>
            </a:extLst>
          </p:cNvPr>
          <p:cNvSpPr txBox="1">
            <a:spLocks/>
          </p:cNvSpPr>
          <p:nvPr/>
        </p:nvSpPr>
        <p:spPr bwMode="auto">
          <a:xfrm>
            <a:off x="1981200" y="152400"/>
            <a:ext cx="8229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Arial" panose="020B0604020202020204" pitchFamily="34" charset="0"/>
              <a:buChar char="•"/>
              <a:defRPr sz="2400">
                <a:solidFill>
                  <a:srgbClr val="7F7F7F"/>
                </a:solidFill>
                <a:latin typeface="Century Gothic" panose="020B0502020202020204" pitchFamily="34" charset="0"/>
                <a:ea typeface="ＭＳ Ｐゴシック" panose="020B0600070205080204" pitchFamily="34" charset="-128"/>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9pPr>
          </a:lstStyle>
          <a:p>
            <a:pPr algn="ctr">
              <a:lnSpc>
                <a:spcPts val="5800"/>
              </a:lnSpc>
              <a:spcBef>
                <a:spcPct val="0"/>
              </a:spcBef>
              <a:buNone/>
            </a:pPr>
            <a:r>
              <a:rPr lang="en-US" altLang="en-US" sz="5400" dirty="0">
                <a:solidFill>
                  <a:schemeClr val="tx2"/>
                </a:solidFill>
                <a:latin typeface="Calibri" panose="020F0502020204030204" pitchFamily="34" charset="0"/>
              </a:rPr>
              <a:t>Breathing Positions -1</a:t>
            </a:r>
          </a:p>
        </p:txBody>
      </p:sp>
      <p:sp>
        <p:nvSpPr>
          <p:cNvPr id="2" name="TextBox 1">
            <a:extLst>
              <a:ext uri="{FF2B5EF4-FFF2-40B4-BE49-F238E27FC236}">
                <a16:creationId xmlns:a16="http://schemas.microsoft.com/office/drawing/2014/main" id="{AA3BDAA9-F274-6E89-9B26-914D23F5999A}"/>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3" name="Rectangle 2" descr="Lungs">
            <a:extLst>
              <a:ext uri="{FF2B5EF4-FFF2-40B4-BE49-F238E27FC236}">
                <a16:creationId xmlns:a16="http://schemas.microsoft.com/office/drawing/2014/main" id="{A7AD58F1-2197-C2D5-868B-E84B417B7CBF}"/>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cSld>
  <p:clrMapOvr>
    <a:masterClrMapping/>
  </p:clrMapOvr>
  <p:transition>
    <p:wip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5" name="Picture 2" descr="C:\Users\Steve\Desktop\ICAK 2016\IMG_1812.JPG">
            <a:extLst>
              <a:ext uri="{FF2B5EF4-FFF2-40B4-BE49-F238E27FC236}">
                <a16:creationId xmlns:a16="http://schemas.microsoft.com/office/drawing/2014/main" id="{24DD4C71-CD5C-AE4F-8F4B-8DF6903A12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5961" b="13724"/>
          <a:stretch>
            <a:fillRect/>
          </a:stretch>
        </p:blipFill>
        <p:spPr bwMode="auto">
          <a:xfrm>
            <a:off x="1981200" y="1905000"/>
            <a:ext cx="8229600" cy="4338638"/>
          </a:xfrm>
          <a:prstGeom prst="rect">
            <a:avLst/>
          </a:prstGeom>
          <a:noFill/>
          <a:ln w="38100">
            <a:solidFill>
              <a:srgbClr val="3D9C38"/>
            </a:solidFill>
            <a:miter lim="800000"/>
            <a:headEnd/>
            <a:tailEnd/>
          </a:ln>
          <a:extLst>
            <a:ext uri="{909E8E84-426E-40DD-AFC4-6F175D3DCCD1}">
              <a14:hiddenFill xmlns:a14="http://schemas.microsoft.com/office/drawing/2010/main">
                <a:solidFill>
                  <a:srgbClr val="FFFFFF"/>
                </a:solidFill>
              </a14:hiddenFill>
            </a:ext>
          </a:extLst>
        </p:spPr>
      </p:pic>
      <p:sp>
        <p:nvSpPr>
          <p:cNvPr id="44036" name="Title 1">
            <a:extLst>
              <a:ext uri="{FF2B5EF4-FFF2-40B4-BE49-F238E27FC236}">
                <a16:creationId xmlns:a16="http://schemas.microsoft.com/office/drawing/2014/main" id="{E016CC6F-8AC4-3645-903B-CC8ABEB25B9A}"/>
              </a:ext>
            </a:extLst>
          </p:cNvPr>
          <p:cNvSpPr txBox="1">
            <a:spLocks/>
          </p:cNvSpPr>
          <p:nvPr/>
        </p:nvSpPr>
        <p:spPr bwMode="auto">
          <a:xfrm>
            <a:off x="2133600" y="152400"/>
            <a:ext cx="8229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Arial" panose="020B0604020202020204" pitchFamily="34" charset="0"/>
              <a:buChar char="•"/>
              <a:defRPr sz="2400">
                <a:solidFill>
                  <a:srgbClr val="7F7F7F"/>
                </a:solidFill>
                <a:latin typeface="Century Gothic" panose="020B0502020202020204" pitchFamily="34" charset="0"/>
                <a:ea typeface="ＭＳ Ｐゴシック" panose="020B0600070205080204" pitchFamily="34" charset="-128"/>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9pPr>
          </a:lstStyle>
          <a:p>
            <a:pPr algn="ctr">
              <a:lnSpc>
                <a:spcPts val="5800"/>
              </a:lnSpc>
              <a:spcBef>
                <a:spcPct val="0"/>
              </a:spcBef>
              <a:buNone/>
            </a:pPr>
            <a:r>
              <a:rPr lang="en-US" altLang="en-US" sz="5400" dirty="0">
                <a:solidFill>
                  <a:schemeClr val="tx2"/>
                </a:solidFill>
                <a:latin typeface="Calibri" panose="020F0502020204030204" pitchFamily="34" charset="0"/>
              </a:rPr>
              <a:t>Breathing Positions -2</a:t>
            </a:r>
          </a:p>
        </p:txBody>
      </p:sp>
      <p:sp>
        <p:nvSpPr>
          <p:cNvPr id="2" name="TextBox 1">
            <a:extLst>
              <a:ext uri="{FF2B5EF4-FFF2-40B4-BE49-F238E27FC236}">
                <a16:creationId xmlns:a16="http://schemas.microsoft.com/office/drawing/2014/main" id="{304FF252-B9ED-EE64-1B77-0F9530C98195}"/>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3" name="Rectangle 2" descr="Lungs">
            <a:extLst>
              <a:ext uri="{FF2B5EF4-FFF2-40B4-BE49-F238E27FC236}">
                <a16:creationId xmlns:a16="http://schemas.microsoft.com/office/drawing/2014/main" id="{273A5FBD-892C-E012-FB44-361759F0C2D4}"/>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cSld>
  <p:clrMapOvr>
    <a:masterClrMapping/>
  </p:clrMapOvr>
  <p:transition>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46D81-6D7C-C641-AA08-83DE780CEB3F}"/>
              </a:ext>
            </a:extLst>
          </p:cNvPr>
          <p:cNvSpPr>
            <a:spLocks noGrp="1"/>
          </p:cNvSpPr>
          <p:nvPr>
            <p:ph type="title"/>
          </p:nvPr>
        </p:nvSpPr>
        <p:spPr>
          <a:xfrm>
            <a:off x="1662286" y="700036"/>
            <a:ext cx="9520158" cy="1258197"/>
          </a:xfrm>
        </p:spPr>
        <p:txBody>
          <a:bodyPr>
            <a:normAutofit/>
          </a:bodyPr>
          <a:lstStyle/>
          <a:p>
            <a:pPr algn="ctr"/>
            <a:r>
              <a:rPr lang="en-US" b="1" dirty="0">
                <a:cs typeface="Calibri" panose="020F0502020204030204" pitchFamily="34" charset="0"/>
              </a:rPr>
              <a:t>Is Your Patient Lying on Your Table With Their Mouth Open?</a:t>
            </a:r>
          </a:p>
        </p:txBody>
      </p:sp>
      <p:sp>
        <p:nvSpPr>
          <p:cNvPr id="4" name="TextBox 3">
            <a:extLst>
              <a:ext uri="{FF2B5EF4-FFF2-40B4-BE49-F238E27FC236}">
                <a16:creationId xmlns:a16="http://schemas.microsoft.com/office/drawing/2014/main" id="{BF274DFE-CA9A-D035-66C9-1CD3E71F55D6}"/>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3" name="Picture 3" descr="C:\Users\Steve\Desktop\Napoleon.jpg">
            <a:extLst>
              <a:ext uri="{FF2B5EF4-FFF2-40B4-BE49-F238E27FC236}">
                <a16:creationId xmlns:a16="http://schemas.microsoft.com/office/drawing/2014/main" id="{32117D2F-9266-7598-6BCF-C890E72677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53681" y="2405766"/>
            <a:ext cx="4084638" cy="2743200"/>
          </a:xfrm>
          <a:prstGeom prst="rect">
            <a:avLst/>
          </a:prstGeom>
          <a:noFill/>
          <a:ln w="38100">
            <a:solidFill>
              <a:srgbClr val="3D9C38"/>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4" descr="Lungs">
            <a:extLst>
              <a:ext uri="{FF2B5EF4-FFF2-40B4-BE49-F238E27FC236}">
                <a16:creationId xmlns:a16="http://schemas.microsoft.com/office/drawing/2014/main" id="{F3AB967F-5063-5780-65F3-9C11A7383D11}"/>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857138799"/>
      </p:ext>
    </p:extLst>
  </p:cSld>
  <p:clrMapOvr>
    <a:masterClrMapping/>
  </p:clrMapOvr>
  <p:transition>
    <p:wip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9" name="Picture 2" descr="C:\Users\Steve\Desktop\ICAK 2016\IMG_1811.JPG">
            <a:extLst>
              <a:ext uri="{FF2B5EF4-FFF2-40B4-BE49-F238E27FC236}">
                <a16:creationId xmlns:a16="http://schemas.microsoft.com/office/drawing/2014/main" id="{143F6459-DBF6-9746-9A58-0F257768999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3580" b="16283"/>
          <a:stretch>
            <a:fillRect/>
          </a:stretch>
        </p:blipFill>
        <p:spPr bwMode="auto">
          <a:xfrm>
            <a:off x="1981200" y="1905001"/>
            <a:ext cx="8229600" cy="4329113"/>
          </a:xfrm>
          <a:prstGeom prst="rect">
            <a:avLst/>
          </a:prstGeom>
          <a:noFill/>
          <a:ln w="38100">
            <a:solidFill>
              <a:srgbClr val="3D9C38"/>
            </a:solidFill>
            <a:miter lim="800000"/>
            <a:headEnd/>
            <a:tailEnd/>
          </a:ln>
          <a:extLst>
            <a:ext uri="{909E8E84-426E-40DD-AFC4-6F175D3DCCD1}">
              <a14:hiddenFill xmlns:a14="http://schemas.microsoft.com/office/drawing/2010/main">
                <a:solidFill>
                  <a:srgbClr val="FFFFFF"/>
                </a:solidFill>
              </a14:hiddenFill>
            </a:ext>
          </a:extLst>
        </p:spPr>
      </p:pic>
      <p:sp>
        <p:nvSpPr>
          <p:cNvPr id="45060" name="Title 1">
            <a:extLst>
              <a:ext uri="{FF2B5EF4-FFF2-40B4-BE49-F238E27FC236}">
                <a16:creationId xmlns:a16="http://schemas.microsoft.com/office/drawing/2014/main" id="{020AD69B-76F1-4743-A5CA-C22907344C68}"/>
              </a:ext>
            </a:extLst>
          </p:cNvPr>
          <p:cNvSpPr txBox="1">
            <a:spLocks/>
          </p:cNvSpPr>
          <p:nvPr/>
        </p:nvSpPr>
        <p:spPr bwMode="auto">
          <a:xfrm>
            <a:off x="2133600" y="152400"/>
            <a:ext cx="8229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Arial" panose="020B0604020202020204" pitchFamily="34" charset="0"/>
              <a:buChar char="•"/>
              <a:defRPr sz="2400">
                <a:solidFill>
                  <a:srgbClr val="7F7F7F"/>
                </a:solidFill>
                <a:latin typeface="Century Gothic" panose="020B0502020202020204" pitchFamily="34" charset="0"/>
                <a:ea typeface="ＭＳ Ｐゴシック" panose="020B0600070205080204" pitchFamily="34" charset="-128"/>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9pPr>
          </a:lstStyle>
          <a:p>
            <a:pPr algn="ctr">
              <a:lnSpc>
                <a:spcPts val="5800"/>
              </a:lnSpc>
              <a:spcBef>
                <a:spcPct val="0"/>
              </a:spcBef>
              <a:buNone/>
            </a:pPr>
            <a:r>
              <a:rPr lang="en-US" altLang="en-US" sz="5400" dirty="0">
                <a:solidFill>
                  <a:schemeClr val="tx2"/>
                </a:solidFill>
                <a:latin typeface="Calibri" panose="020F0502020204030204" pitchFamily="34" charset="0"/>
              </a:rPr>
              <a:t>Breathing Positions -3</a:t>
            </a:r>
          </a:p>
        </p:txBody>
      </p:sp>
      <p:sp>
        <p:nvSpPr>
          <p:cNvPr id="2" name="TextBox 1">
            <a:extLst>
              <a:ext uri="{FF2B5EF4-FFF2-40B4-BE49-F238E27FC236}">
                <a16:creationId xmlns:a16="http://schemas.microsoft.com/office/drawing/2014/main" id="{0020073F-CD5C-6F99-09BF-5CC827D4CAB9}"/>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3" name="Rectangle 2" descr="Lungs">
            <a:extLst>
              <a:ext uri="{FF2B5EF4-FFF2-40B4-BE49-F238E27FC236}">
                <a16:creationId xmlns:a16="http://schemas.microsoft.com/office/drawing/2014/main" id="{E33644FF-FA18-740C-E1DA-77637BFAF330}"/>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cSld>
  <p:clrMapOvr>
    <a:masterClrMapping/>
  </p:clrMapOvr>
  <p:transition>
    <p:wip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Picture 2" descr="C:\Users\Steve\Desktop\ICAK 2016\IMG_1810.JPG">
            <a:extLst>
              <a:ext uri="{FF2B5EF4-FFF2-40B4-BE49-F238E27FC236}">
                <a16:creationId xmlns:a16="http://schemas.microsoft.com/office/drawing/2014/main" id="{DEFA5593-826B-D742-A04A-48EBE8B44E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60" t="9985" r="536" b="19737"/>
          <a:stretch>
            <a:fillRect/>
          </a:stretch>
        </p:blipFill>
        <p:spPr bwMode="auto">
          <a:xfrm>
            <a:off x="1981200" y="1905000"/>
            <a:ext cx="8224838" cy="4351338"/>
          </a:xfrm>
          <a:prstGeom prst="rect">
            <a:avLst/>
          </a:prstGeom>
          <a:noFill/>
          <a:ln w="38100">
            <a:solidFill>
              <a:srgbClr val="3D9C38"/>
            </a:solidFill>
            <a:miter lim="800000"/>
            <a:headEnd/>
            <a:tailEnd/>
          </a:ln>
          <a:extLst>
            <a:ext uri="{909E8E84-426E-40DD-AFC4-6F175D3DCCD1}">
              <a14:hiddenFill xmlns:a14="http://schemas.microsoft.com/office/drawing/2010/main">
                <a:solidFill>
                  <a:srgbClr val="FFFFFF"/>
                </a:solidFill>
              </a14:hiddenFill>
            </a:ext>
          </a:extLst>
        </p:spPr>
      </p:pic>
      <p:sp>
        <p:nvSpPr>
          <p:cNvPr id="46084" name="Title 1">
            <a:extLst>
              <a:ext uri="{FF2B5EF4-FFF2-40B4-BE49-F238E27FC236}">
                <a16:creationId xmlns:a16="http://schemas.microsoft.com/office/drawing/2014/main" id="{E5F78FE4-BFE9-CD46-9BC6-A3D2922DAACA}"/>
              </a:ext>
            </a:extLst>
          </p:cNvPr>
          <p:cNvSpPr txBox="1">
            <a:spLocks/>
          </p:cNvSpPr>
          <p:nvPr/>
        </p:nvSpPr>
        <p:spPr bwMode="auto">
          <a:xfrm>
            <a:off x="2133600" y="152400"/>
            <a:ext cx="8229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Arial" panose="020B0604020202020204" pitchFamily="34" charset="0"/>
              <a:buChar char="•"/>
              <a:defRPr sz="2400">
                <a:solidFill>
                  <a:srgbClr val="7F7F7F"/>
                </a:solidFill>
                <a:latin typeface="Century Gothic" panose="020B0502020202020204" pitchFamily="34" charset="0"/>
                <a:ea typeface="ＭＳ Ｐゴシック" panose="020B0600070205080204" pitchFamily="34" charset="-128"/>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9pPr>
          </a:lstStyle>
          <a:p>
            <a:pPr algn="ctr">
              <a:lnSpc>
                <a:spcPts val="5800"/>
              </a:lnSpc>
              <a:spcBef>
                <a:spcPct val="0"/>
              </a:spcBef>
              <a:buNone/>
            </a:pPr>
            <a:r>
              <a:rPr lang="en-US" altLang="en-US" sz="5400" dirty="0">
                <a:solidFill>
                  <a:schemeClr val="tx2"/>
                </a:solidFill>
                <a:latin typeface="Calibri" panose="020F0502020204030204" pitchFamily="34" charset="0"/>
              </a:rPr>
              <a:t>Breathing Positions -4</a:t>
            </a:r>
          </a:p>
        </p:txBody>
      </p:sp>
      <p:sp>
        <p:nvSpPr>
          <p:cNvPr id="2" name="TextBox 1">
            <a:extLst>
              <a:ext uri="{FF2B5EF4-FFF2-40B4-BE49-F238E27FC236}">
                <a16:creationId xmlns:a16="http://schemas.microsoft.com/office/drawing/2014/main" id="{84D4E0AA-34A1-D8EA-23E3-464906421302}"/>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3" name="Rectangle 2" descr="Lungs">
            <a:extLst>
              <a:ext uri="{FF2B5EF4-FFF2-40B4-BE49-F238E27FC236}">
                <a16:creationId xmlns:a16="http://schemas.microsoft.com/office/drawing/2014/main" id="{9FB09E41-1792-DD73-922D-C437366C96BB}"/>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cSld>
  <p:clrMapOvr>
    <a:masterClrMapping/>
  </p:clrMapOvr>
  <p:transition>
    <p:wip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7" name="Picture 2" descr="C:\Users\Steve\Desktop\ICAK 2016\IMG_1813.JPG">
            <a:extLst>
              <a:ext uri="{FF2B5EF4-FFF2-40B4-BE49-F238E27FC236}">
                <a16:creationId xmlns:a16="http://schemas.microsoft.com/office/drawing/2014/main" id="{F194163D-71F2-8E4B-ACE8-834F377799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2186" b="17499"/>
          <a:stretch>
            <a:fillRect/>
          </a:stretch>
        </p:blipFill>
        <p:spPr bwMode="auto">
          <a:xfrm>
            <a:off x="1981200" y="1905001"/>
            <a:ext cx="8229600" cy="4340225"/>
          </a:xfrm>
          <a:prstGeom prst="rect">
            <a:avLst/>
          </a:prstGeom>
          <a:noFill/>
          <a:ln w="38100">
            <a:solidFill>
              <a:srgbClr val="3D9C38"/>
            </a:solidFill>
            <a:miter lim="800000"/>
            <a:headEnd/>
            <a:tailEnd/>
          </a:ln>
          <a:extLst>
            <a:ext uri="{909E8E84-426E-40DD-AFC4-6F175D3DCCD1}">
              <a14:hiddenFill xmlns:a14="http://schemas.microsoft.com/office/drawing/2010/main">
                <a:solidFill>
                  <a:srgbClr val="FFFFFF"/>
                </a:solidFill>
              </a14:hiddenFill>
            </a:ext>
          </a:extLst>
        </p:spPr>
      </p:pic>
      <p:sp>
        <p:nvSpPr>
          <p:cNvPr id="47108" name="Title 1">
            <a:extLst>
              <a:ext uri="{FF2B5EF4-FFF2-40B4-BE49-F238E27FC236}">
                <a16:creationId xmlns:a16="http://schemas.microsoft.com/office/drawing/2014/main" id="{663D2022-5A1F-0F48-A508-9674E1C0C41C}"/>
              </a:ext>
            </a:extLst>
          </p:cNvPr>
          <p:cNvSpPr>
            <a:spLocks noGrp="1" noChangeArrowheads="1"/>
          </p:cNvSpPr>
          <p:nvPr>
            <p:ph type="title"/>
          </p:nvPr>
        </p:nvSpPr>
        <p:spPr bwMode="auto"/>
        <p:txBody>
          <a:bodyPr wrap="square" numCol="1" anchorCtr="0" compatLnSpc="1">
            <a:prstTxWarp prst="textNoShape">
              <a:avLst/>
            </a:prstTxWarp>
            <a:normAutofit/>
          </a:bodyPr>
          <a:lstStyle/>
          <a:p>
            <a:pPr algn="ctr">
              <a:lnSpc>
                <a:spcPts val="5800"/>
              </a:lnSpc>
            </a:pPr>
            <a:r>
              <a:rPr lang="en-US" altLang="en-US" sz="5400" dirty="0">
                <a:solidFill>
                  <a:schemeClr val="tx2"/>
                </a:solidFill>
              </a:rPr>
              <a:t>Breathing Positions -5</a:t>
            </a:r>
          </a:p>
        </p:txBody>
      </p:sp>
      <p:sp>
        <p:nvSpPr>
          <p:cNvPr id="2" name="TextBox 1">
            <a:extLst>
              <a:ext uri="{FF2B5EF4-FFF2-40B4-BE49-F238E27FC236}">
                <a16:creationId xmlns:a16="http://schemas.microsoft.com/office/drawing/2014/main" id="{416C5471-0BFD-806F-0A4C-D13A3DF09DF8}"/>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3" name="Rectangle 2" descr="Lungs">
            <a:extLst>
              <a:ext uri="{FF2B5EF4-FFF2-40B4-BE49-F238E27FC236}">
                <a16:creationId xmlns:a16="http://schemas.microsoft.com/office/drawing/2014/main" id="{07C8795F-7270-B81C-FC82-A6234CE260C0}"/>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cSld>
  <p:clrMapOvr>
    <a:masterClrMapping/>
  </p:clrMapOvr>
  <p:transition>
    <p:wip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1" name="Picture 2" descr="C:\Users\Steve\Desktop\ICAK 2016\IMG_1814.JPG">
            <a:extLst>
              <a:ext uri="{FF2B5EF4-FFF2-40B4-BE49-F238E27FC236}">
                <a16:creationId xmlns:a16="http://schemas.microsoft.com/office/drawing/2014/main" id="{1B6C8D99-08C9-A444-8134-012C37B971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0162" b="19359"/>
          <a:stretch>
            <a:fillRect/>
          </a:stretch>
        </p:blipFill>
        <p:spPr bwMode="auto">
          <a:xfrm>
            <a:off x="1981200" y="1905001"/>
            <a:ext cx="8210550" cy="4340225"/>
          </a:xfrm>
          <a:prstGeom prst="rect">
            <a:avLst/>
          </a:prstGeom>
          <a:noFill/>
          <a:ln w="38100">
            <a:solidFill>
              <a:srgbClr val="3D9C38"/>
            </a:solidFill>
            <a:miter lim="800000"/>
            <a:headEnd/>
            <a:tailEnd/>
          </a:ln>
          <a:extLst>
            <a:ext uri="{909E8E84-426E-40DD-AFC4-6F175D3DCCD1}">
              <a14:hiddenFill xmlns:a14="http://schemas.microsoft.com/office/drawing/2010/main">
                <a:solidFill>
                  <a:srgbClr val="FFFFFF"/>
                </a:solidFill>
              </a14:hiddenFill>
            </a:ext>
          </a:extLst>
        </p:spPr>
      </p:pic>
      <p:sp>
        <p:nvSpPr>
          <p:cNvPr id="48132" name="Title 1">
            <a:extLst>
              <a:ext uri="{FF2B5EF4-FFF2-40B4-BE49-F238E27FC236}">
                <a16:creationId xmlns:a16="http://schemas.microsoft.com/office/drawing/2014/main" id="{FF04F0D7-42F1-3444-B90F-FE3A7A30FF2C}"/>
              </a:ext>
            </a:extLst>
          </p:cNvPr>
          <p:cNvSpPr txBox="1">
            <a:spLocks/>
          </p:cNvSpPr>
          <p:nvPr/>
        </p:nvSpPr>
        <p:spPr bwMode="auto">
          <a:xfrm>
            <a:off x="2133600" y="152400"/>
            <a:ext cx="8229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Arial" panose="020B0604020202020204" pitchFamily="34" charset="0"/>
              <a:buChar char="•"/>
              <a:defRPr sz="2400">
                <a:solidFill>
                  <a:srgbClr val="7F7F7F"/>
                </a:solidFill>
                <a:latin typeface="Century Gothic" panose="020B0502020202020204" pitchFamily="34" charset="0"/>
                <a:ea typeface="ＭＳ Ｐゴシック" panose="020B0600070205080204" pitchFamily="34" charset="-128"/>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9pPr>
          </a:lstStyle>
          <a:p>
            <a:pPr algn="ctr">
              <a:lnSpc>
                <a:spcPts val="5800"/>
              </a:lnSpc>
              <a:spcBef>
                <a:spcPct val="0"/>
              </a:spcBef>
              <a:buNone/>
            </a:pPr>
            <a:r>
              <a:rPr lang="en-US" altLang="en-US" sz="5400" dirty="0">
                <a:solidFill>
                  <a:schemeClr val="tx2"/>
                </a:solidFill>
                <a:latin typeface="Calibri" panose="020F0502020204030204" pitchFamily="34" charset="0"/>
              </a:rPr>
              <a:t>Breathing Positions -6</a:t>
            </a:r>
          </a:p>
        </p:txBody>
      </p:sp>
      <p:sp>
        <p:nvSpPr>
          <p:cNvPr id="2" name="TextBox 1">
            <a:extLst>
              <a:ext uri="{FF2B5EF4-FFF2-40B4-BE49-F238E27FC236}">
                <a16:creationId xmlns:a16="http://schemas.microsoft.com/office/drawing/2014/main" id="{5F6D8306-8B28-C9A1-6043-A7FE7F49609B}"/>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3" name="Rectangle 2" descr="Lungs">
            <a:extLst>
              <a:ext uri="{FF2B5EF4-FFF2-40B4-BE49-F238E27FC236}">
                <a16:creationId xmlns:a16="http://schemas.microsoft.com/office/drawing/2014/main" id="{B004A495-4D2D-62D3-09E9-F86DADBB770A}"/>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cSld>
  <p:clrMapOvr>
    <a:masterClrMapping/>
  </p:clrMapOvr>
  <p:transition>
    <p:wip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5" name="Picture 2" descr="C:\Users\Steve\Desktop\ICAK 2016\IMG_1815.JPG">
            <a:extLst>
              <a:ext uri="{FF2B5EF4-FFF2-40B4-BE49-F238E27FC236}">
                <a16:creationId xmlns:a16="http://schemas.microsoft.com/office/drawing/2014/main" id="{8CC01B2C-D094-344F-BA42-E8183A9EEF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2043" b="7640"/>
          <a:stretch>
            <a:fillRect/>
          </a:stretch>
        </p:blipFill>
        <p:spPr bwMode="auto">
          <a:xfrm>
            <a:off x="1981200" y="1905001"/>
            <a:ext cx="8229600" cy="4340225"/>
          </a:xfrm>
          <a:prstGeom prst="rect">
            <a:avLst/>
          </a:prstGeom>
          <a:noFill/>
          <a:ln w="38100">
            <a:solidFill>
              <a:srgbClr val="3D9C38"/>
            </a:solidFill>
            <a:miter lim="800000"/>
            <a:headEnd/>
            <a:tailEnd/>
          </a:ln>
          <a:extLst>
            <a:ext uri="{909E8E84-426E-40DD-AFC4-6F175D3DCCD1}">
              <a14:hiddenFill xmlns:a14="http://schemas.microsoft.com/office/drawing/2010/main">
                <a:solidFill>
                  <a:srgbClr val="FFFFFF"/>
                </a:solidFill>
              </a14:hiddenFill>
            </a:ext>
          </a:extLst>
        </p:spPr>
      </p:pic>
      <p:sp>
        <p:nvSpPr>
          <p:cNvPr id="49156" name="Title 1">
            <a:extLst>
              <a:ext uri="{FF2B5EF4-FFF2-40B4-BE49-F238E27FC236}">
                <a16:creationId xmlns:a16="http://schemas.microsoft.com/office/drawing/2014/main" id="{F719EB8C-B9D3-274B-9BE2-2B3A22651976}"/>
              </a:ext>
            </a:extLst>
          </p:cNvPr>
          <p:cNvSpPr txBox="1">
            <a:spLocks/>
          </p:cNvSpPr>
          <p:nvPr/>
        </p:nvSpPr>
        <p:spPr bwMode="auto">
          <a:xfrm>
            <a:off x="2133600" y="152400"/>
            <a:ext cx="8229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Arial" panose="020B0604020202020204" pitchFamily="34" charset="0"/>
              <a:buChar char="•"/>
              <a:defRPr sz="2400">
                <a:solidFill>
                  <a:srgbClr val="7F7F7F"/>
                </a:solidFill>
                <a:latin typeface="Century Gothic" panose="020B0502020202020204" pitchFamily="34" charset="0"/>
                <a:ea typeface="ＭＳ Ｐゴシック" panose="020B0600070205080204" pitchFamily="34" charset="-128"/>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9pPr>
          </a:lstStyle>
          <a:p>
            <a:pPr algn="ctr">
              <a:lnSpc>
                <a:spcPts val="5800"/>
              </a:lnSpc>
              <a:spcBef>
                <a:spcPct val="0"/>
              </a:spcBef>
              <a:buNone/>
            </a:pPr>
            <a:r>
              <a:rPr lang="en-US" altLang="en-US" sz="5400" dirty="0">
                <a:solidFill>
                  <a:schemeClr val="tx2"/>
                </a:solidFill>
                <a:latin typeface="Calibri" panose="020F0502020204030204" pitchFamily="34" charset="0"/>
              </a:rPr>
              <a:t>Breathing Positions -7</a:t>
            </a:r>
          </a:p>
        </p:txBody>
      </p:sp>
      <p:sp>
        <p:nvSpPr>
          <p:cNvPr id="2" name="TextBox 1">
            <a:extLst>
              <a:ext uri="{FF2B5EF4-FFF2-40B4-BE49-F238E27FC236}">
                <a16:creationId xmlns:a16="http://schemas.microsoft.com/office/drawing/2014/main" id="{6C11288E-6454-B4DD-2033-95A62C31E107}"/>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3" name="Rectangle 2" descr="Lungs">
            <a:extLst>
              <a:ext uri="{FF2B5EF4-FFF2-40B4-BE49-F238E27FC236}">
                <a16:creationId xmlns:a16="http://schemas.microsoft.com/office/drawing/2014/main" id="{6621C904-E63C-86AB-1B08-7BF710F0EA18}"/>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cSld>
  <p:clrMapOvr>
    <a:masterClrMapping/>
  </p:clrMapOvr>
  <p:transition>
    <p:wipe/>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9" name="Picture 2" descr="C:\Users\Steve\Desktop\ICAK 2016\IMG_1816.JPG">
            <a:extLst>
              <a:ext uri="{FF2B5EF4-FFF2-40B4-BE49-F238E27FC236}">
                <a16:creationId xmlns:a16="http://schemas.microsoft.com/office/drawing/2014/main" id="{D5DEEF79-1624-8041-86A2-74988A0000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2714" b="17355"/>
          <a:stretch>
            <a:fillRect/>
          </a:stretch>
        </p:blipFill>
        <p:spPr bwMode="auto">
          <a:xfrm>
            <a:off x="1981200" y="1905001"/>
            <a:ext cx="8204200" cy="4341813"/>
          </a:xfrm>
          <a:prstGeom prst="rect">
            <a:avLst/>
          </a:prstGeom>
          <a:noFill/>
          <a:ln w="38100">
            <a:solidFill>
              <a:srgbClr val="3D9C38"/>
            </a:solidFill>
            <a:miter lim="800000"/>
            <a:headEnd/>
            <a:tailEnd/>
          </a:ln>
          <a:extLst>
            <a:ext uri="{909E8E84-426E-40DD-AFC4-6F175D3DCCD1}">
              <a14:hiddenFill xmlns:a14="http://schemas.microsoft.com/office/drawing/2010/main">
                <a:solidFill>
                  <a:srgbClr val="FFFFFF"/>
                </a:solidFill>
              </a14:hiddenFill>
            </a:ext>
          </a:extLst>
        </p:spPr>
      </p:pic>
      <p:sp>
        <p:nvSpPr>
          <p:cNvPr id="50180" name="Title 1">
            <a:extLst>
              <a:ext uri="{FF2B5EF4-FFF2-40B4-BE49-F238E27FC236}">
                <a16:creationId xmlns:a16="http://schemas.microsoft.com/office/drawing/2014/main" id="{4393282F-4149-C14C-BEDB-DFC8B3F1037F}"/>
              </a:ext>
            </a:extLst>
          </p:cNvPr>
          <p:cNvSpPr txBox="1">
            <a:spLocks/>
          </p:cNvSpPr>
          <p:nvPr/>
        </p:nvSpPr>
        <p:spPr bwMode="auto">
          <a:xfrm>
            <a:off x="2133600" y="152400"/>
            <a:ext cx="82296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Arial" panose="020B0604020202020204" pitchFamily="34" charset="0"/>
              <a:buChar char="•"/>
              <a:defRPr sz="2400">
                <a:solidFill>
                  <a:srgbClr val="7F7F7F"/>
                </a:solidFill>
                <a:latin typeface="Century Gothic" panose="020B0502020202020204" pitchFamily="34" charset="0"/>
                <a:ea typeface="ＭＳ Ｐゴシック" panose="020B0600070205080204" pitchFamily="34" charset="-128"/>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9pPr>
          </a:lstStyle>
          <a:p>
            <a:pPr algn="ctr">
              <a:lnSpc>
                <a:spcPts val="5800"/>
              </a:lnSpc>
              <a:spcBef>
                <a:spcPct val="0"/>
              </a:spcBef>
              <a:buNone/>
            </a:pPr>
            <a:r>
              <a:rPr lang="en-US" altLang="en-US" sz="5400" dirty="0">
                <a:solidFill>
                  <a:schemeClr val="tx2"/>
                </a:solidFill>
                <a:latin typeface="Calibri" panose="020F0502020204030204" pitchFamily="34" charset="0"/>
              </a:rPr>
              <a:t>Breathing Positions -8</a:t>
            </a:r>
          </a:p>
        </p:txBody>
      </p:sp>
      <p:sp>
        <p:nvSpPr>
          <p:cNvPr id="2" name="TextBox 1">
            <a:extLst>
              <a:ext uri="{FF2B5EF4-FFF2-40B4-BE49-F238E27FC236}">
                <a16:creationId xmlns:a16="http://schemas.microsoft.com/office/drawing/2014/main" id="{D91BB7C1-D188-0C53-ABFF-11808E0A159A}"/>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3" name="Rectangle 2" descr="Lungs">
            <a:extLst>
              <a:ext uri="{FF2B5EF4-FFF2-40B4-BE49-F238E27FC236}">
                <a16:creationId xmlns:a16="http://schemas.microsoft.com/office/drawing/2014/main" id="{B38C4FAB-E68A-6834-30C6-E18B798FC381}"/>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cSld>
  <p:clrMapOvr>
    <a:masterClrMapping/>
  </p:clrMapOvr>
  <p:transition>
    <p:wipe/>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itle 1">
            <a:extLst>
              <a:ext uri="{FF2B5EF4-FFF2-40B4-BE49-F238E27FC236}">
                <a16:creationId xmlns:a16="http://schemas.microsoft.com/office/drawing/2014/main" id="{E48DC124-0015-FC56-8C08-83B6914E5135}"/>
              </a:ext>
            </a:extLst>
          </p:cNvPr>
          <p:cNvSpPr>
            <a:spLocks noGrp="1" noChangeArrowheads="1"/>
          </p:cNvSpPr>
          <p:nvPr>
            <p:ph type="title"/>
          </p:nvPr>
        </p:nvSpPr>
        <p:spPr bwMode="auto"/>
        <p:txBody>
          <a:bodyPr wrap="square" numCol="1" anchorCtr="0" compatLnSpc="1">
            <a:prstTxWarp prst="textNoShape">
              <a:avLst/>
            </a:prstTxWarp>
            <a:noAutofit/>
          </a:bodyPr>
          <a:lstStyle/>
          <a:p>
            <a:r>
              <a:rPr lang="en-US" altLang="en-US" sz="3600" dirty="0"/>
              <a:t>The Longus Colli</a:t>
            </a:r>
            <a:br>
              <a:rPr lang="en-US" altLang="en-US" sz="3600" dirty="0"/>
            </a:br>
            <a:endParaRPr lang="en-US" altLang="en-US" sz="3600" dirty="0"/>
          </a:p>
        </p:txBody>
      </p:sp>
      <p:sp>
        <p:nvSpPr>
          <p:cNvPr id="53250" name="Content Placeholder 2">
            <a:extLst>
              <a:ext uri="{FF2B5EF4-FFF2-40B4-BE49-F238E27FC236}">
                <a16:creationId xmlns:a16="http://schemas.microsoft.com/office/drawing/2014/main" id="{00321B1D-3E1A-C03D-4CED-39EDFCAA7C8D}"/>
              </a:ext>
            </a:extLst>
          </p:cNvPr>
          <p:cNvSpPr>
            <a:spLocks noGrp="1"/>
          </p:cNvSpPr>
          <p:nvPr>
            <p:ph idx="1"/>
          </p:nvPr>
        </p:nvSpPr>
        <p:spPr/>
        <p:txBody>
          <a:bodyPr>
            <a:normAutofit/>
          </a:bodyPr>
          <a:lstStyle/>
          <a:p>
            <a:r>
              <a:rPr lang="en-US" altLang="en-US" sz="2400" dirty="0"/>
              <a:t>The longus colli, a deep neck flexor muscle, has fascial connections to the diaphragm around the level of T8. From the low back and pelvis, the psoas fascial connections extend up to the diaphragm also around T8. </a:t>
            </a:r>
          </a:p>
          <a:p>
            <a:endParaRPr lang="en-US" altLang="en-US" sz="2400" dirty="0"/>
          </a:p>
        </p:txBody>
      </p:sp>
      <p:sp>
        <p:nvSpPr>
          <p:cNvPr id="2" name="TextBox 1">
            <a:extLst>
              <a:ext uri="{FF2B5EF4-FFF2-40B4-BE49-F238E27FC236}">
                <a16:creationId xmlns:a16="http://schemas.microsoft.com/office/drawing/2014/main" id="{0A8E3507-B1FC-45B8-5A37-74FA22A35CF9}"/>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3" name="Rectangle 2" descr="Lungs">
            <a:extLst>
              <a:ext uri="{FF2B5EF4-FFF2-40B4-BE49-F238E27FC236}">
                <a16:creationId xmlns:a16="http://schemas.microsoft.com/office/drawing/2014/main" id="{D8EAC37A-E8AC-AB97-12D2-DB1C754D1D99}"/>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cSld>
  <p:clrMapOvr>
    <a:masterClrMapping/>
  </p:clrMapOvr>
  <p:transition>
    <p:wipe/>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itle 1">
            <a:extLst>
              <a:ext uri="{FF2B5EF4-FFF2-40B4-BE49-F238E27FC236}">
                <a16:creationId xmlns:a16="http://schemas.microsoft.com/office/drawing/2014/main" id="{9CC70F54-766B-4C1F-B76C-F4B50DD3C952}"/>
              </a:ext>
            </a:extLst>
          </p:cNvPr>
          <p:cNvSpPr>
            <a:spLocks noGrp="1" noChangeArrowheads="1"/>
          </p:cNvSpPr>
          <p:nvPr>
            <p:ph type="title"/>
          </p:nvPr>
        </p:nvSpPr>
        <p:spPr bwMode="auto"/>
        <p:txBody>
          <a:bodyPr wrap="square" numCol="1" anchorCtr="0" compatLnSpc="1">
            <a:prstTxWarp prst="textNoShape">
              <a:avLst/>
            </a:prstTxWarp>
            <a:normAutofit fontScale="90000"/>
          </a:bodyPr>
          <a:lstStyle/>
          <a:p>
            <a:r>
              <a:rPr lang="en-US" altLang="en-US" sz="3600" dirty="0"/>
              <a:t>Powerful </a:t>
            </a:r>
            <a:r>
              <a:rPr lang="ja-JP" altLang="en-US" sz="3600"/>
              <a:t>“</a:t>
            </a:r>
            <a:r>
              <a:rPr lang="en-US" altLang="ja-JP" sz="3600" dirty="0"/>
              <a:t>X</a:t>
            </a:r>
            <a:r>
              <a:rPr lang="ja-JP" altLang="en-US" sz="3600"/>
              <a:t>”</a:t>
            </a:r>
            <a:br>
              <a:rPr lang="en-US" altLang="ja-JP" sz="3600" dirty="0"/>
            </a:br>
            <a:endParaRPr lang="en-US" altLang="en-US" sz="3600" dirty="0"/>
          </a:p>
        </p:txBody>
      </p:sp>
      <p:sp>
        <p:nvSpPr>
          <p:cNvPr id="54274" name="Content Placeholder 2">
            <a:extLst>
              <a:ext uri="{FF2B5EF4-FFF2-40B4-BE49-F238E27FC236}">
                <a16:creationId xmlns:a16="http://schemas.microsoft.com/office/drawing/2014/main" id="{65F4E843-A037-01B7-892C-07DF79D9F180}"/>
              </a:ext>
            </a:extLst>
          </p:cNvPr>
          <p:cNvSpPr>
            <a:spLocks noGrp="1"/>
          </p:cNvSpPr>
          <p:nvPr>
            <p:ph idx="1"/>
          </p:nvPr>
        </p:nvSpPr>
        <p:spPr/>
        <p:txBody>
          <a:bodyPr>
            <a:normAutofit/>
          </a:bodyPr>
          <a:lstStyle/>
          <a:p>
            <a:r>
              <a:rPr lang="en-US" altLang="en-US" sz="2400" dirty="0"/>
              <a:t>An </a:t>
            </a:r>
            <a:r>
              <a:rPr lang="ja-JP" altLang="en-US" sz="2400"/>
              <a:t>“</a:t>
            </a:r>
            <a:r>
              <a:rPr lang="en-US" altLang="ja-JP" sz="2400" dirty="0"/>
              <a:t>X</a:t>
            </a:r>
            <a:r>
              <a:rPr lang="ja-JP" altLang="en-US" sz="2400"/>
              <a:t>”</a:t>
            </a:r>
            <a:r>
              <a:rPr lang="en-US" altLang="ja-JP" sz="2400" dirty="0"/>
              <a:t> is created in the center of the body at the diaphragm. </a:t>
            </a:r>
          </a:p>
          <a:p>
            <a:r>
              <a:rPr lang="en-US" altLang="en-US" sz="2400" dirty="0"/>
              <a:t>Longus colli above, psoas below</a:t>
            </a:r>
          </a:p>
          <a:p>
            <a:r>
              <a:rPr lang="en-US" altLang="en-US" sz="2400" dirty="0"/>
              <a:t>Forces from movement cross the midline and carry over to the other side at the center of the </a:t>
            </a:r>
            <a:r>
              <a:rPr lang="ja-JP" altLang="en-US" sz="2400"/>
              <a:t>“</a:t>
            </a:r>
            <a:r>
              <a:rPr lang="en-US" altLang="ja-JP" sz="2400" dirty="0"/>
              <a:t>X.</a:t>
            </a:r>
            <a:r>
              <a:rPr lang="ja-JP" altLang="en-US" sz="2400"/>
              <a:t>”</a:t>
            </a:r>
            <a:r>
              <a:rPr lang="en-US" altLang="ja-JP" sz="2400" dirty="0"/>
              <a:t> The more efficiently these forces can cross, the more powerful and resilient the human body will be.</a:t>
            </a:r>
            <a:endParaRPr lang="en-US" altLang="en-US" sz="2400" dirty="0"/>
          </a:p>
        </p:txBody>
      </p:sp>
      <p:sp>
        <p:nvSpPr>
          <p:cNvPr id="2" name="TextBox 1">
            <a:extLst>
              <a:ext uri="{FF2B5EF4-FFF2-40B4-BE49-F238E27FC236}">
                <a16:creationId xmlns:a16="http://schemas.microsoft.com/office/drawing/2014/main" id="{06EDEBEB-EBBF-EDF5-8897-2F5A6A5E9095}"/>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3" name="Rectangle 2" descr="Lungs">
            <a:extLst>
              <a:ext uri="{FF2B5EF4-FFF2-40B4-BE49-F238E27FC236}">
                <a16:creationId xmlns:a16="http://schemas.microsoft.com/office/drawing/2014/main" id="{A2A0684F-AAD5-386B-799C-2FD43576F00B}"/>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cSld>
  <p:clrMapOvr>
    <a:masterClrMapping/>
  </p:clrMapOvr>
  <p:transition>
    <p:wipe/>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9" name="Picture 2" descr="C:\Users\Steve\Desktop\ICAK 2016\IMG_1823.JPG">
            <a:extLst>
              <a:ext uri="{FF2B5EF4-FFF2-40B4-BE49-F238E27FC236}">
                <a16:creationId xmlns:a16="http://schemas.microsoft.com/office/drawing/2014/main" id="{51F12DE5-5C8F-044C-B4AD-6DACD83E74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893" t="4022" r="13190" b="-2"/>
          <a:stretch>
            <a:fillRect/>
          </a:stretch>
        </p:blipFill>
        <p:spPr bwMode="auto">
          <a:xfrm>
            <a:off x="7131917" y="329307"/>
            <a:ext cx="3470275" cy="5565307"/>
          </a:xfrm>
          <a:prstGeom prst="rect">
            <a:avLst/>
          </a:prstGeom>
          <a:noFill/>
          <a:ln w="38100">
            <a:solidFill>
              <a:srgbClr val="3D9C38"/>
            </a:solidFill>
            <a:miter lim="800000"/>
            <a:headEnd/>
            <a:tailEnd/>
          </a:ln>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9276BFA6-D308-DE40-868C-B8E02A547D78}"/>
              </a:ext>
            </a:extLst>
          </p:cNvPr>
          <p:cNvSpPr/>
          <p:nvPr/>
        </p:nvSpPr>
        <p:spPr>
          <a:xfrm>
            <a:off x="1016211" y="2349957"/>
            <a:ext cx="4720267" cy="785600"/>
          </a:xfrm>
          <a:prstGeom prst="rect">
            <a:avLst/>
          </a:prstGeom>
        </p:spPr>
        <p:txBody>
          <a:bodyPr wrap="none">
            <a:spAutoFit/>
          </a:bodyPr>
          <a:lstStyle/>
          <a:p>
            <a:pPr algn="ctr">
              <a:lnSpc>
                <a:spcPts val="5800"/>
              </a:lnSpc>
              <a:spcBef>
                <a:spcPct val="0"/>
              </a:spcBef>
              <a:buNone/>
            </a:pPr>
            <a:r>
              <a:rPr lang="en-US" altLang="en-US" sz="4000" dirty="0">
                <a:solidFill>
                  <a:schemeClr val="tx2"/>
                </a:solidFill>
                <a:latin typeface="Calibri" panose="020F0502020204030204" pitchFamily="34" charset="0"/>
              </a:rPr>
              <a:t>Breathing Positions -9</a:t>
            </a:r>
          </a:p>
        </p:txBody>
      </p:sp>
      <p:sp>
        <p:nvSpPr>
          <p:cNvPr id="3" name="TextBox 2">
            <a:extLst>
              <a:ext uri="{FF2B5EF4-FFF2-40B4-BE49-F238E27FC236}">
                <a16:creationId xmlns:a16="http://schemas.microsoft.com/office/drawing/2014/main" id="{431B6F16-334D-7F8B-149C-741882BA42D6}"/>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4" name="Rectangle 3" descr="Lungs">
            <a:extLst>
              <a:ext uri="{FF2B5EF4-FFF2-40B4-BE49-F238E27FC236}">
                <a16:creationId xmlns:a16="http://schemas.microsoft.com/office/drawing/2014/main" id="{91C70E26-CBE7-2A4B-273C-3089779333D7}"/>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cSld>
  <p:clrMapOvr>
    <a:masterClrMapping/>
  </p:clrMapOvr>
  <p:transition>
    <p:wipe/>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Title 1">
            <a:extLst>
              <a:ext uri="{FF2B5EF4-FFF2-40B4-BE49-F238E27FC236}">
                <a16:creationId xmlns:a16="http://schemas.microsoft.com/office/drawing/2014/main" id="{DF3316D9-5A16-D52F-DA63-068D009EFA8A}"/>
              </a:ext>
            </a:extLst>
          </p:cNvPr>
          <p:cNvSpPr>
            <a:spLocks noGrp="1" noChangeArrowheads="1"/>
          </p:cNvSpPr>
          <p:nvPr>
            <p:ph type="title"/>
          </p:nvPr>
        </p:nvSpPr>
        <p:spPr bwMode="auto"/>
        <p:txBody>
          <a:bodyPr wrap="square" numCol="1" anchorCtr="0" compatLnSpc="1">
            <a:prstTxWarp prst="textNoShape">
              <a:avLst/>
            </a:prstTxWarp>
          </a:bodyPr>
          <a:lstStyle/>
          <a:p>
            <a:r>
              <a:rPr lang="en-US" altLang="en-US" dirty="0">
                <a:effectLst/>
              </a:rPr>
              <a:t>Types of Breathing</a:t>
            </a:r>
            <a:br>
              <a:rPr lang="en-US" altLang="en-US" dirty="0">
                <a:effectLst/>
              </a:rPr>
            </a:br>
            <a:endParaRPr lang="en-US" altLang="en-US" dirty="0">
              <a:effectLst/>
            </a:endParaRPr>
          </a:p>
        </p:txBody>
      </p:sp>
      <p:sp>
        <p:nvSpPr>
          <p:cNvPr id="38914" name="Content Placeholder 2">
            <a:extLst>
              <a:ext uri="{FF2B5EF4-FFF2-40B4-BE49-F238E27FC236}">
                <a16:creationId xmlns:a16="http://schemas.microsoft.com/office/drawing/2014/main" id="{BB2DD6C0-EBCA-F783-B2E5-3A6DB0588810}"/>
              </a:ext>
            </a:extLst>
          </p:cNvPr>
          <p:cNvSpPr>
            <a:spLocks noGrp="1"/>
          </p:cNvSpPr>
          <p:nvPr>
            <p:ph idx="1"/>
          </p:nvPr>
        </p:nvSpPr>
        <p:spPr/>
        <p:txBody>
          <a:bodyPr>
            <a:normAutofit/>
          </a:bodyPr>
          <a:lstStyle/>
          <a:p>
            <a:r>
              <a:rPr lang="en-US" altLang="en-US" sz="2400" dirty="0"/>
              <a:t>Wim Hof Method</a:t>
            </a:r>
          </a:p>
          <a:p>
            <a:r>
              <a:rPr lang="en-US" altLang="en-US" sz="2400" b="1" dirty="0">
                <a:solidFill>
                  <a:srgbClr val="4D671B"/>
                </a:solidFill>
              </a:rPr>
              <a:t>Buteyko Method </a:t>
            </a:r>
          </a:p>
          <a:p>
            <a:r>
              <a:rPr lang="en-US" altLang="en-US" sz="2400" dirty="0"/>
              <a:t>Box Breathing (Four-square breathing)</a:t>
            </a:r>
          </a:p>
          <a:p>
            <a:r>
              <a:rPr lang="en-US" altLang="en-US" sz="2400" dirty="0"/>
              <a:t>Yoga Breathing - Pranayama</a:t>
            </a:r>
          </a:p>
          <a:p>
            <a:r>
              <a:rPr lang="en-US" altLang="en-US" sz="2400" dirty="0"/>
              <a:t>Many, many others</a:t>
            </a:r>
          </a:p>
        </p:txBody>
      </p:sp>
      <p:sp>
        <p:nvSpPr>
          <p:cNvPr id="2" name="TextBox 1">
            <a:extLst>
              <a:ext uri="{FF2B5EF4-FFF2-40B4-BE49-F238E27FC236}">
                <a16:creationId xmlns:a16="http://schemas.microsoft.com/office/drawing/2014/main" id="{F6817DD6-A89D-6B25-0B4E-1D831A33C011}"/>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4" name="Graphic 3" descr="Windy with solid fill">
            <a:extLst>
              <a:ext uri="{FF2B5EF4-FFF2-40B4-BE49-F238E27FC236}">
                <a16:creationId xmlns:a16="http://schemas.microsoft.com/office/drawing/2014/main" id="{8CF61AFC-93E7-3548-10BA-7EE30DFCA4A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868573" y="1868994"/>
            <a:ext cx="2409283" cy="2409283"/>
          </a:xfrm>
          <a:prstGeom prst="rect">
            <a:avLst/>
          </a:prstGeom>
        </p:spPr>
      </p:pic>
      <p:sp>
        <p:nvSpPr>
          <p:cNvPr id="3" name="Rectangle 2" descr="Lungs">
            <a:extLst>
              <a:ext uri="{FF2B5EF4-FFF2-40B4-BE49-F238E27FC236}">
                <a16:creationId xmlns:a16="http://schemas.microsoft.com/office/drawing/2014/main" id="{DEA6F287-C558-E2C9-BE41-2693DBD953BA}"/>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1233295804"/>
      </p:ext>
    </p:extLst>
  </p:cSld>
  <p:clrMapOvr>
    <a:masterClrMapping/>
  </p:clrMapOvr>
  <p:transition>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A09656E8-B2DF-9191-301B-53D11BB3A61F}"/>
              </a:ext>
            </a:extLst>
          </p:cNvPr>
          <p:cNvSpPr/>
          <p:nvPr/>
        </p:nvSpPr>
        <p:spPr>
          <a:xfrm>
            <a:off x="4914588" y="-1279227"/>
            <a:ext cx="9669883" cy="9416453"/>
          </a:xfrm>
          <a:prstGeom prst="ellipse">
            <a:avLst/>
          </a:prstGeom>
          <a:gradFill flip="none" rotWithShape="1">
            <a:gsLst>
              <a:gs pos="0">
                <a:schemeClr val="bg1"/>
              </a:gs>
              <a:gs pos="55000">
                <a:schemeClr val="bg1">
                  <a:alpha val="0"/>
                </a:schemeClr>
              </a:gs>
              <a:gs pos="100000">
                <a:schemeClr val="bg2">
                  <a:lumMod val="90000"/>
                  <a:alpha val="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p:txBody>
          <a:bodyPr/>
          <a:lstStyle/>
          <a:p>
            <a:r>
              <a:rPr lang="en-US" altLang="en-US" dirty="0">
                <a:cs typeface="Calibri" panose="020F0502020204030204" pitchFamily="34" charset="0"/>
              </a:rPr>
              <a:t>Signs and Symptoms of Poor Breathing</a:t>
            </a:r>
            <a:br>
              <a:rPr lang="en-US" altLang="en-US" b="1" dirty="0">
                <a:latin typeface="Calibri" panose="020F0502020204030204" pitchFamily="34" charset="0"/>
                <a:cs typeface="Calibri" panose="020F0502020204030204" pitchFamily="34" charset="0"/>
              </a:rPr>
            </a:br>
            <a:endParaRPr lang="en-US" b="1"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a:xfrm>
            <a:off x="1534696" y="1691590"/>
            <a:ext cx="9520158" cy="4847095"/>
          </a:xfrm>
        </p:spPr>
        <p:txBody>
          <a:bodyPr>
            <a:noAutofit/>
          </a:bodyPr>
          <a:lstStyle/>
          <a:p>
            <a:r>
              <a:rPr lang="en-US" altLang="en-US" dirty="0">
                <a:cs typeface="Calibri" panose="020F0502020204030204" pitchFamily="34" charset="0"/>
              </a:rPr>
              <a:t>Easily stressed</a:t>
            </a:r>
          </a:p>
          <a:p>
            <a:r>
              <a:rPr lang="en-US" altLang="en-US" dirty="0">
                <a:cs typeface="Calibri" panose="020F0502020204030204" pitchFamily="34" charset="0"/>
              </a:rPr>
              <a:t>Shallow breaths (anxiety) or big audible breaths at rest</a:t>
            </a:r>
          </a:p>
          <a:p>
            <a:r>
              <a:rPr lang="en-US" altLang="en-US" dirty="0">
                <a:cs typeface="Calibri" panose="020F0502020204030204" pitchFamily="34" charset="0"/>
              </a:rPr>
              <a:t>Tight neck, jaw, and facial muscles; shoulder girdle &amp; TMJ/dental issues</a:t>
            </a:r>
          </a:p>
          <a:p>
            <a:r>
              <a:rPr lang="en-US" altLang="en-US" dirty="0">
                <a:cs typeface="Calibri" panose="020F0502020204030204" pitchFamily="34" charset="0"/>
              </a:rPr>
              <a:t>Poor </a:t>
            </a:r>
            <a:r>
              <a:rPr lang="ja-JP" altLang="en-US">
                <a:cs typeface="Calibri" panose="020F0502020204030204" pitchFamily="34" charset="0"/>
              </a:rPr>
              <a:t>“</a:t>
            </a:r>
            <a:r>
              <a:rPr lang="en-US" altLang="ja-JP" dirty="0">
                <a:cs typeface="Calibri" panose="020F0502020204030204" pitchFamily="34" charset="0"/>
              </a:rPr>
              <a:t>core</a:t>
            </a:r>
            <a:r>
              <a:rPr lang="ja-JP" altLang="en-US">
                <a:cs typeface="Calibri" panose="020F0502020204030204" pitchFamily="34" charset="0"/>
              </a:rPr>
              <a:t>”</a:t>
            </a:r>
            <a:r>
              <a:rPr lang="en-US" altLang="ja-JP" dirty="0">
                <a:cs typeface="Calibri" panose="020F0502020204030204" pitchFamily="34" charset="0"/>
              </a:rPr>
              <a:t> stability; l</a:t>
            </a:r>
            <a:r>
              <a:rPr lang="en-US" altLang="en-US" dirty="0">
                <a:cs typeface="Calibri" panose="020F0502020204030204" pitchFamily="34" charset="0"/>
              </a:rPr>
              <a:t>ow back and pelvic problems</a:t>
            </a:r>
          </a:p>
          <a:p>
            <a:r>
              <a:rPr lang="en-US" altLang="en-US" dirty="0">
                <a:cs typeface="Calibri" panose="020F0502020204030204" pitchFamily="34" charset="0"/>
              </a:rPr>
              <a:t>Fatigue, lack of endurance (both physical &amp; mental)</a:t>
            </a:r>
          </a:p>
          <a:p>
            <a:r>
              <a:rPr lang="en-US" altLang="en-US" dirty="0">
                <a:cs typeface="Calibri" panose="020F0502020204030204" pitchFamily="34" charset="0"/>
              </a:rPr>
              <a:t>Asthma &amp; other breathing problems/respiratory diseases</a:t>
            </a:r>
          </a:p>
          <a:p>
            <a:r>
              <a:rPr lang="en-US" altLang="en-US" dirty="0">
                <a:cs typeface="Calibri" panose="020F0502020204030204" pitchFamily="34" charset="0"/>
              </a:rPr>
              <a:t>Sleep difficulty</a:t>
            </a:r>
          </a:p>
          <a:p>
            <a:r>
              <a:rPr lang="en-US" altLang="en-US" dirty="0">
                <a:cs typeface="Calibri" panose="020F0502020204030204" pitchFamily="34" charset="0"/>
              </a:rPr>
              <a:t>Sexual dysfunction</a:t>
            </a:r>
          </a:p>
          <a:p>
            <a:r>
              <a:rPr lang="en-US" altLang="en-US" dirty="0"/>
              <a:t>Yawning, sighing, snoring, mouth breathing</a:t>
            </a:r>
          </a:p>
        </p:txBody>
      </p:sp>
      <p:sp>
        <p:nvSpPr>
          <p:cNvPr id="5" name="TextBox 4">
            <a:extLst>
              <a:ext uri="{FF2B5EF4-FFF2-40B4-BE49-F238E27FC236}">
                <a16:creationId xmlns:a16="http://schemas.microsoft.com/office/drawing/2014/main" id="{9F32A1AA-1EBF-6FEB-E823-E00A6D54DE12}"/>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6" name="Graphic 5" descr="Empty battery with solid fill">
            <a:extLst>
              <a:ext uri="{FF2B5EF4-FFF2-40B4-BE49-F238E27FC236}">
                <a16:creationId xmlns:a16="http://schemas.microsoft.com/office/drawing/2014/main" id="{B8BAFD7E-D4F9-9D27-E720-7387B3C00D0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841755" y="3029726"/>
            <a:ext cx="1815548" cy="1815548"/>
          </a:xfrm>
          <a:prstGeom prst="rect">
            <a:avLst/>
          </a:prstGeom>
        </p:spPr>
      </p:pic>
      <p:sp>
        <p:nvSpPr>
          <p:cNvPr id="4" name="Rectangle 3" descr="Lungs">
            <a:extLst>
              <a:ext uri="{FF2B5EF4-FFF2-40B4-BE49-F238E27FC236}">
                <a16:creationId xmlns:a16="http://schemas.microsoft.com/office/drawing/2014/main" id="{C781B3C9-AC45-0408-D1EF-7AECEADCB625}"/>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3161123784"/>
      </p:ext>
    </p:extLst>
  </p:cSld>
  <p:clrMapOvr>
    <a:masterClrMapping/>
  </p:clrMapOvr>
  <p:transition>
    <p:wipe/>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a:extLst>
              <a:ext uri="{FF2B5EF4-FFF2-40B4-BE49-F238E27FC236}">
                <a16:creationId xmlns:a16="http://schemas.microsoft.com/office/drawing/2014/main" id="{DA6D579F-AC2E-FD1C-49BF-6A06152054C8}"/>
              </a:ext>
            </a:extLst>
          </p:cNvPr>
          <p:cNvSpPr/>
          <p:nvPr/>
        </p:nvSpPr>
        <p:spPr>
          <a:xfrm>
            <a:off x="4682844" y="-1279227"/>
            <a:ext cx="9669883" cy="9416453"/>
          </a:xfrm>
          <a:prstGeom prst="ellipse">
            <a:avLst/>
          </a:prstGeom>
          <a:gradFill flip="none" rotWithShape="1">
            <a:gsLst>
              <a:gs pos="0">
                <a:schemeClr val="bg1"/>
              </a:gs>
              <a:gs pos="55000">
                <a:schemeClr val="bg1">
                  <a:alpha val="0"/>
                </a:schemeClr>
              </a:gs>
              <a:gs pos="100000">
                <a:schemeClr val="bg2">
                  <a:lumMod val="90000"/>
                  <a:alpha val="0"/>
                </a:schemeClr>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pic>
        <p:nvPicPr>
          <p:cNvPr id="6" name="Graphic 5" descr="Pause with solid fill">
            <a:extLst>
              <a:ext uri="{FF2B5EF4-FFF2-40B4-BE49-F238E27FC236}">
                <a16:creationId xmlns:a16="http://schemas.microsoft.com/office/drawing/2014/main" id="{F9A680D6-074B-D7B9-3E63-95C0D1A942B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894141" y="2181710"/>
            <a:ext cx="1247290" cy="1247290"/>
          </a:xfrm>
          <a:prstGeom prst="rect">
            <a:avLst/>
          </a:prstGeom>
        </p:spPr>
      </p:pic>
      <p:sp>
        <p:nvSpPr>
          <p:cNvPr id="2" name="Title 1">
            <a:extLst>
              <a:ext uri="{FF2B5EF4-FFF2-40B4-BE49-F238E27FC236}">
                <a16:creationId xmlns:a16="http://schemas.microsoft.com/office/drawing/2014/main" id="{5F91E1EE-4FB1-2746-85F1-4EF1D645A2E6}"/>
              </a:ext>
            </a:extLst>
          </p:cNvPr>
          <p:cNvSpPr>
            <a:spLocks noGrp="1"/>
          </p:cNvSpPr>
          <p:nvPr>
            <p:ph type="title"/>
          </p:nvPr>
        </p:nvSpPr>
        <p:spPr/>
        <p:txBody>
          <a:bodyPr/>
          <a:lstStyle/>
          <a:p>
            <a:r>
              <a:rPr lang="en-US" dirty="0">
                <a:latin typeface="Calibri" panose="020F0502020204030204" pitchFamily="34" charset="0"/>
                <a:cs typeface="Calibri" panose="020F0502020204030204" pitchFamily="34" charset="0"/>
              </a:rPr>
              <a:t>Many Small Breath Holds</a:t>
            </a:r>
            <a:br>
              <a:rPr lang="en-US" dirty="0">
                <a:latin typeface="Calibri" panose="020F0502020204030204" pitchFamily="34" charset="0"/>
                <a:cs typeface="Calibri" panose="020F0502020204030204" pitchFamily="34" charset="0"/>
              </a:rPr>
            </a:br>
            <a:endParaRPr lang="en-US" dirty="0">
              <a:latin typeface="Calibri" panose="020F0502020204030204" pitchFamily="34" charset="0"/>
              <a:cs typeface="Calibri" panose="020F0502020204030204" pitchFamily="34" charset="0"/>
            </a:endParaRPr>
          </a:p>
        </p:txBody>
      </p:sp>
      <p:sp>
        <p:nvSpPr>
          <p:cNvPr id="3" name="Content Placeholder 2">
            <a:extLst>
              <a:ext uri="{FF2B5EF4-FFF2-40B4-BE49-F238E27FC236}">
                <a16:creationId xmlns:a16="http://schemas.microsoft.com/office/drawing/2014/main" id="{1F9862F2-611B-F740-AB69-D43642E4F6BA}"/>
              </a:ext>
            </a:extLst>
          </p:cNvPr>
          <p:cNvSpPr>
            <a:spLocks noGrp="1"/>
          </p:cNvSpPr>
          <p:nvPr>
            <p:ph idx="1"/>
          </p:nvPr>
        </p:nvSpPr>
        <p:spPr/>
        <p:txBody>
          <a:bodyPr>
            <a:normAutofit/>
          </a:bodyPr>
          <a:lstStyle/>
          <a:p>
            <a:r>
              <a:rPr lang="en-US" sz="2400" dirty="0">
                <a:latin typeface="Calibri" panose="020F0502020204030204" pitchFamily="34" charset="0"/>
                <a:cs typeface="Calibri" panose="020F0502020204030204" pitchFamily="34" charset="0"/>
              </a:rPr>
              <a:t>Normal nasal breath in </a:t>
            </a:r>
          </a:p>
          <a:p>
            <a:r>
              <a:rPr lang="en-US" sz="2400" dirty="0">
                <a:latin typeface="Calibri" panose="020F0502020204030204" pitchFamily="34" charset="0"/>
                <a:cs typeface="Calibri" panose="020F0502020204030204" pitchFamily="34" charset="0"/>
              </a:rPr>
              <a:t>Normal nasal breath out</a:t>
            </a:r>
          </a:p>
          <a:p>
            <a:r>
              <a:rPr lang="en-US" sz="2400" dirty="0">
                <a:latin typeface="Calibri" panose="020F0502020204030204" pitchFamily="34" charset="0"/>
                <a:cs typeface="Calibri" panose="020F0502020204030204" pitchFamily="34" charset="0"/>
              </a:rPr>
              <a:t>Normal nasal breath in </a:t>
            </a:r>
          </a:p>
          <a:p>
            <a:r>
              <a:rPr lang="en-US" sz="2400" dirty="0">
                <a:latin typeface="Calibri" panose="020F0502020204030204" pitchFamily="34" charset="0"/>
                <a:cs typeface="Calibri" panose="020F0502020204030204" pitchFamily="34" charset="0"/>
              </a:rPr>
              <a:t>Normal nasal breath out</a:t>
            </a:r>
          </a:p>
          <a:p>
            <a:r>
              <a:rPr lang="en-US" sz="2400" dirty="0">
                <a:latin typeface="Calibri"/>
                <a:cs typeface="Calibri"/>
              </a:rPr>
              <a:t>Pinch your nose and hold for 5 seconds (or ½ of your CP if &lt;10).</a:t>
            </a:r>
            <a:endParaRPr lang="en-US" sz="2400" dirty="0">
              <a:latin typeface="Calibri" panose="020F0502020204030204" pitchFamily="34" charset="0"/>
              <a:cs typeface="Calibri" panose="020F0502020204030204" pitchFamily="34" charset="0"/>
            </a:endParaRPr>
          </a:p>
          <a:p>
            <a:r>
              <a:rPr lang="en-US" sz="2400" dirty="0">
                <a:latin typeface="Calibri"/>
                <a:cs typeface="Calibri"/>
              </a:rPr>
              <a:t>Repeat for 4 minutes.</a:t>
            </a:r>
            <a:endParaRPr lang="en-US" sz="2400" dirty="0">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FE087C1A-8C64-66C3-8C5D-20D3EB40C580}"/>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7" name="Graphic 6" descr="Windy with solid fill">
            <a:extLst>
              <a:ext uri="{FF2B5EF4-FFF2-40B4-BE49-F238E27FC236}">
                <a16:creationId xmlns:a16="http://schemas.microsoft.com/office/drawing/2014/main" id="{B57B7358-D093-7015-6BA5-CDC41B56C14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28174" y="1817579"/>
            <a:ext cx="1923459" cy="1923459"/>
          </a:xfrm>
          <a:prstGeom prst="rect">
            <a:avLst/>
          </a:prstGeom>
        </p:spPr>
      </p:pic>
      <p:sp>
        <p:nvSpPr>
          <p:cNvPr id="8" name="Rectangle 7" descr="Lungs">
            <a:extLst>
              <a:ext uri="{FF2B5EF4-FFF2-40B4-BE49-F238E27FC236}">
                <a16:creationId xmlns:a16="http://schemas.microsoft.com/office/drawing/2014/main" id="{149B6B4A-FF0F-A512-807B-76DE2AA03A9C}"/>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2427776911"/>
      </p:ext>
    </p:extLst>
  </p:cSld>
  <p:clrMapOvr>
    <a:masterClrMapping/>
  </p:clrMapOvr>
  <p:transition>
    <p:wipe/>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1270000"/>
            <a:chOff x="0" y="0"/>
            <a:chExt cx="24384000" cy="2540000"/>
          </a:xfrm>
        </p:grpSpPr>
        <p:sp>
          <p:nvSpPr>
            <p:cNvPr id="3" name="Freeform 3"/>
            <p:cNvSpPr/>
            <p:nvPr/>
          </p:nvSpPr>
          <p:spPr>
            <a:xfrm>
              <a:off x="0" y="0"/>
              <a:ext cx="24384000" cy="2540000"/>
            </a:xfrm>
            <a:custGeom>
              <a:avLst/>
              <a:gdLst/>
              <a:ahLst/>
              <a:cxnLst/>
              <a:rect l="l" t="t" r="r" b="b"/>
              <a:pathLst>
                <a:path w="24384000" h="2540000">
                  <a:moveTo>
                    <a:pt x="0" y="0"/>
                  </a:moveTo>
                  <a:lnTo>
                    <a:pt x="24384000" y="0"/>
                  </a:lnTo>
                  <a:lnTo>
                    <a:pt x="24384000" y="2540000"/>
                  </a:lnTo>
                  <a:lnTo>
                    <a:pt x="0" y="2540000"/>
                  </a:lnTo>
                  <a:close/>
                </a:path>
              </a:pathLst>
            </a:custGeom>
            <a:solidFill>
              <a:srgbClr val="70A165"/>
            </a:solidFill>
          </p:spPr>
          <p:txBody>
            <a:bodyPr/>
            <a:lstStyle/>
            <a:p>
              <a:endParaRPr lang="en-US" sz="1200" dirty="0"/>
            </a:p>
          </p:txBody>
        </p:sp>
        <p:sp>
          <p:nvSpPr>
            <p:cNvPr id="4" name="TextBox 4"/>
            <p:cNvSpPr txBox="1"/>
            <p:nvPr/>
          </p:nvSpPr>
          <p:spPr>
            <a:xfrm>
              <a:off x="0" y="-38100"/>
              <a:ext cx="24384000" cy="2578100"/>
            </a:xfrm>
            <a:prstGeom prst="rect">
              <a:avLst/>
            </a:prstGeom>
          </p:spPr>
          <p:txBody>
            <a:bodyPr lIns="33867" tIns="33867" rIns="33867" bIns="33867" rtlCol="0" anchor="ctr"/>
            <a:lstStyle/>
            <a:p>
              <a:pPr>
                <a:lnSpc>
                  <a:spcPts val="1119"/>
                </a:lnSpc>
              </a:pPr>
              <a:endParaRPr sz="1200" dirty="0"/>
            </a:p>
          </p:txBody>
        </p:sp>
      </p:grpSp>
      <p:grpSp>
        <p:nvGrpSpPr>
          <p:cNvPr id="5" name="Group 5"/>
          <p:cNvGrpSpPr/>
          <p:nvPr/>
        </p:nvGrpSpPr>
        <p:grpSpPr>
          <a:xfrm>
            <a:off x="6191250" y="1524000"/>
            <a:ext cx="5619750" cy="2413000"/>
            <a:chOff x="0" y="0"/>
            <a:chExt cx="11239500" cy="4826000"/>
          </a:xfrm>
        </p:grpSpPr>
        <p:sp>
          <p:nvSpPr>
            <p:cNvPr id="6" name="Freeform 6"/>
            <p:cNvSpPr/>
            <p:nvPr/>
          </p:nvSpPr>
          <p:spPr>
            <a:xfrm>
              <a:off x="0" y="0"/>
              <a:ext cx="11239500" cy="4826000"/>
            </a:xfrm>
            <a:custGeom>
              <a:avLst/>
              <a:gdLst/>
              <a:ahLst/>
              <a:cxnLst/>
              <a:rect l="l" t="t" r="r" b="b"/>
              <a:pathLst>
                <a:path w="11239500" h="4826000">
                  <a:moveTo>
                    <a:pt x="482600" y="0"/>
                  </a:moveTo>
                  <a:lnTo>
                    <a:pt x="10756900" y="0"/>
                  </a:lnTo>
                  <a:cubicBezTo>
                    <a:pt x="11023433" y="0"/>
                    <a:pt x="11239500" y="216067"/>
                    <a:pt x="11239500" y="482600"/>
                  </a:cubicBezTo>
                  <a:lnTo>
                    <a:pt x="11239500" y="4343400"/>
                  </a:lnTo>
                  <a:cubicBezTo>
                    <a:pt x="11239500" y="4609933"/>
                    <a:pt x="11023433" y="4826000"/>
                    <a:pt x="10756900" y="4826000"/>
                  </a:cubicBezTo>
                  <a:lnTo>
                    <a:pt x="482600" y="4826000"/>
                  </a:lnTo>
                  <a:cubicBezTo>
                    <a:pt x="216067" y="4826000"/>
                    <a:pt x="0" y="4609933"/>
                    <a:pt x="0" y="4343400"/>
                  </a:cubicBezTo>
                  <a:lnTo>
                    <a:pt x="0" y="482600"/>
                  </a:lnTo>
                  <a:cubicBezTo>
                    <a:pt x="0" y="216067"/>
                    <a:pt x="216067" y="0"/>
                    <a:pt x="482600" y="0"/>
                  </a:cubicBezTo>
                  <a:close/>
                </a:path>
              </a:pathLst>
            </a:custGeom>
            <a:solidFill>
              <a:srgbClr val="D1E9C9"/>
            </a:solidFill>
          </p:spPr>
          <p:txBody>
            <a:bodyPr/>
            <a:lstStyle/>
            <a:p>
              <a:endParaRPr lang="en-US" sz="1200" dirty="0"/>
            </a:p>
          </p:txBody>
        </p:sp>
        <p:sp>
          <p:nvSpPr>
            <p:cNvPr id="7" name="TextBox 7"/>
            <p:cNvSpPr txBox="1"/>
            <p:nvPr/>
          </p:nvSpPr>
          <p:spPr>
            <a:xfrm>
              <a:off x="0" y="-38100"/>
              <a:ext cx="11239500" cy="4864100"/>
            </a:xfrm>
            <a:prstGeom prst="rect">
              <a:avLst/>
            </a:prstGeom>
          </p:spPr>
          <p:txBody>
            <a:bodyPr lIns="33867" tIns="33867" rIns="33867" bIns="33867" rtlCol="0" anchor="ctr"/>
            <a:lstStyle/>
            <a:p>
              <a:pPr>
                <a:lnSpc>
                  <a:spcPts val="1119"/>
                </a:lnSpc>
              </a:pPr>
              <a:endParaRPr sz="1200" dirty="0"/>
            </a:p>
          </p:txBody>
        </p:sp>
      </p:grpSp>
      <p:sp>
        <p:nvSpPr>
          <p:cNvPr id="8" name="Freeform 8"/>
          <p:cNvSpPr/>
          <p:nvPr/>
        </p:nvSpPr>
        <p:spPr>
          <a:xfrm>
            <a:off x="8760905" y="4010025"/>
            <a:ext cx="1988820" cy="2743200"/>
          </a:xfrm>
          <a:custGeom>
            <a:avLst/>
            <a:gdLst/>
            <a:ahLst/>
            <a:cxnLst/>
            <a:rect l="l" t="t" r="r" b="b"/>
            <a:pathLst>
              <a:path w="2983230" h="4114800">
                <a:moveTo>
                  <a:pt x="0" y="0"/>
                </a:moveTo>
                <a:lnTo>
                  <a:pt x="2983230" y="0"/>
                </a:lnTo>
                <a:lnTo>
                  <a:pt x="298323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9" name="TextBox 9"/>
          <p:cNvSpPr txBox="1"/>
          <p:nvPr/>
        </p:nvSpPr>
        <p:spPr>
          <a:xfrm>
            <a:off x="381000" y="323851"/>
            <a:ext cx="5715000" cy="448841"/>
          </a:xfrm>
          <a:prstGeom prst="rect">
            <a:avLst/>
          </a:prstGeom>
        </p:spPr>
        <p:txBody>
          <a:bodyPr lIns="0" tIns="0" rIns="0" bIns="0" rtlCol="0" anchor="t">
            <a:spAutoFit/>
          </a:bodyPr>
          <a:lstStyle/>
          <a:p>
            <a:pPr>
              <a:lnSpc>
                <a:spcPts val="3520"/>
              </a:lnSpc>
              <a:spcBef>
                <a:spcPct val="0"/>
              </a:spcBef>
            </a:pPr>
            <a:r>
              <a:rPr lang="en-US" sz="2933" dirty="0">
                <a:solidFill>
                  <a:srgbClr val="FFFFFF"/>
                </a:solidFill>
                <a:latin typeface="Montserrat 1"/>
                <a:ea typeface="Montserrat 1"/>
                <a:cs typeface="Montserrat 1"/>
                <a:sym typeface="Montserrat 1"/>
              </a:rPr>
              <a:t>Small Breath Holds</a:t>
            </a:r>
          </a:p>
        </p:txBody>
      </p:sp>
      <p:sp>
        <p:nvSpPr>
          <p:cNvPr id="10" name="TextBox 10"/>
          <p:cNvSpPr txBox="1"/>
          <p:nvPr/>
        </p:nvSpPr>
        <p:spPr>
          <a:xfrm>
            <a:off x="381000" y="780640"/>
            <a:ext cx="5715000" cy="307264"/>
          </a:xfrm>
          <a:prstGeom prst="rect">
            <a:avLst/>
          </a:prstGeom>
        </p:spPr>
        <p:txBody>
          <a:bodyPr lIns="0" tIns="0" rIns="0" bIns="0" rtlCol="0" anchor="t">
            <a:spAutoFit/>
          </a:bodyPr>
          <a:lstStyle/>
          <a:p>
            <a:pPr>
              <a:lnSpc>
                <a:spcPts val="2613"/>
              </a:lnSpc>
              <a:spcBef>
                <a:spcPct val="0"/>
              </a:spcBef>
            </a:pPr>
            <a:r>
              <a:rPr lang="en-US" sz="1866" dirty="0">
                <a:solidFill>
                  <a:srgbClr val="D1E9C9"/>
                </a:solidFill>
                <a:latin typeface="Raleway"/>
                <a:ea typeface="Raleway"/>
                <a:cs typeface="Raleway"/>
                <a:sym typeface="Raleway"/>
              </a:rPr>
              <a:t>Why "Take a Deep Breath" Often Misses the Mark</a:t>
            </a:r>
          </a:p>
        </p:txBody>
      </p:sp>
      <p:sp>
        <p:nvSpPr>
          <p:cNvPr id="11" name="TextBox 11"/>
          <p:cNvSpPr txBox="1"/>
          <p:nvPr/>
        </p:nvSpPr>
        <p:spPr>
          <a:xfrm>
            <a:off x="381000" y="1511300"/>
            <a:ext cx="5619750" cy="279885"/>
          </a:xfrm>
          <a:prstGeom prst="rect">
            <a:avLst/>
          </a:prstGeom>
        </p:spPr>
        <p:txBody>
          <a:bodyPr lIns="0" tIns="0" rIns="0" bIns="0" rtlCol="0" anchor="t">
            <a:spAutoFit/>
          </a:bodyPr>
          <a:lstStyle/>
          <a:p>
            <a:pPr>
              <a:lnSpc>
                <a:spcPts val="2253"/>
              </a:lnSpc>
              <a:spcBef>
                <a:spcPct val="0"/>
              </a:spcBef>
            </a:pPr>
            <a:r>
              <a:rPr lang="en-US" sz="1733" dirty="0">
                <a:solidFill>
                  <a:srgbClr val="70A165"/>
                </a:solidFill>
                <a:latin typeface="Montserrat 1"/>
                <a:ea typeface="Montserrat 1"/>
                <a:cs typeface="Montserrat 1"/>
                <a:sym typeface="Montserrat 1"/>
              </a:rPr>
              <a:t>The Problem</a:t>
            </a:r>
          </a:p>
        </p:txBody>
      </p:sp>
      <p:sp>
        <p:nvSpPr>
          <p:cNvPr id="12" name="TextBox 12"/>
          <p:cNvSpPr txBox="1"/>
          <p:nvPr/>
        </p:nvSpPr>
        <p:spPr>
          <a:xfrm>
            <a:off x="381000" y="1783715"/>
            <a:ext cx="5619750" cy="516423"/>
          </a:xfrm>
          <a:prstGeom prst="rect">
            <a:avLst/>
          </a:prstGeom>
        </p:spPr>
        <p:txBody>
          <a:bodyPr lIns="0" tIns="0" rIns="0" bIns="0" rtlCol="0" anchor="t">
            <a:spAutoFit/>
          </a:bodyPr>
          <a:lstStyle/>
          <a:p>
            <a:pPr>
              <a:lnSpc>
                <a:spcPts val="2133"/>
              </a:lnSpc>
              <a:spcBef>
                <a:spcPct val="0"/>
              </a:spcBef>
            </a:pPr>
            <a:r>
              <a:rPr lang="en-US" sz="1333" dirty="0">
                <a:solidFill>
                  <a:srgbClr val="4D4D4D"/>
                </a:solidFill>
                <a:latin typeface="Montserrat 1"/>
                <a:ea typeface="Montserrat 1"/>
                <a:cs typeface="Montserrat 1"/>
                <a:sym typeface="Montserrat 1"/>
              </a:rPr>
              <a:t>In some states of stress or early respiratory discomfort, large inhalations may increase arousal or reinforce over-breathing patterns.</a:t>
            </a:r>
          </a:p>
        </p:txBody>
      </p:sp>
      <p:sp>
        <p:nvSpPr>
          <p:cNvPr id="13" name="TextBox 13"/>
          <p:cNvSpPr txBox="1"/>
          <p:nvPr/>
        </p:nvSpPr>
        <p:spPr>
          <a:xfrm>
            <a:off x="381000" y="2923117"/>
            <a:ext cx="5619750" cy="279885"/>
          </a:xfrm>
          <a:prstGeom prst="rect">
            <a:avLst/>
          </a:prstGeom>
        </p:spPr>
        <p:txBody>
          <a:bodyPr lIns="0" tIns="0" rIns="0" bIns="0" rtlCol="0" anchor="t">
            <a:spAutoFit/>
          </a:bodyPr>
          <a:lstStyle/>
          <a:p>
            <a:pPr>
              <a:lnSpc>
                <a:spcPts val="2253"/>
              </a:lnSpc>
              <a:spcBef>
                <a:spcPct val="0"/>
              </a:spcBef>
            </a:pPr>
            <a:r>
              <a:rPr lang="en-US" sz="1733" dirty="0">
                <a:solidFill>
                  <a:srgbClr val="70A165"/>
                </a:solidFill>
                <a:latin typeface="Montserrat 1"/>
                <a:ea typeface="Montserrat 1"/>
                <a:cs typeface="Montserrat 1"/>
                <a:sym typeface="Montserrat 1"/>
              </a:rPr>
              <a:t>How Small Breath Pauses Help</a:t>
            </a:r>
          </a:p>
        </p:txBody>
      </p:sp>
      <p:sp>
        <p:nvSpPr>
          <p:cNvPr id="14" name="TextBox 14"/>
          <p:cNvSpPr txBox="1"/>
          <p:nvPr/>
        </p:nvSpPr>
        <p:spPr>
          <a:xfrm>
            <a:off x="381000" y="3199554"/>
            <a:ext cx="5619750" cy="1151213"/>
          </a:xfrm>
          <a:prstGeom prst="rect">
            <a:avLst/>
          </a:prstGeom>
        </p:spPr>
        <p:txBody>
          <a:bodyPr lIns="0" tIns="0" rIns="0" bIns="0" rtlCol="0" anchor="t">
            <a:spAutoFit/>
          </a:bodyPr>
          <a:lstStyle/>
          <a:p>
            <a:pPr>
              <a:lnSpc>
                <a:spcPts val="2267"/>
              </a:lnSpc>
              <a:spcBef>
                <a:spcPct val="0"/>
              </a:spcBef>
            </a:pPr>
            <a:r>
              <a:rPr lang="en-US" sz="1333" dirty="0">
                <a:solidFill>
                  <a:srgbClr val="4D4D4D"/>
                </a:solidFill>
                <a:latin typeface="Montserrat 1"/>
                <a:ea typeface="Montserrat 1"/>
                <a:cs typeface="Montserrat 1"/>
                <a:sym typeface="Montserrat 1"/>
              </a:rPr>
              <a:t>•  Interrupt rapid or automatic breathing patterns</a:t>
            </a:r>
          </a:p>
          <a:p>
            <a:pPr>
              <a:lnSpc>
                <a:spcPts val="2267"/>
              </a:lnSpc>
              <a:spcBef>
                <a:spcPct val="0"/>
              </a:spcBef>
            </a:pPr>
            <a:r>
              <a:rPr lang="en-US" sz="1333" dirty="0">
                <a:solidFill>
                  <a:srgbClr val="4D4D4D"/>
                </a:solidFill>
                <a:latin typeface="Montserrat 1"/>
                <a:ea typeface="Montserrat 1"/>
                <a:cs typeface="Montserrat 1"/>
                <a:sym typeface="Montserrat 1"/>
              </a:rPr>
              <a:t>•  Reduce escalation of respiratory drive</a:t>
            </a:r>
          </a:p>
          <a:p>
            <a:pPr>
              <a:lnSpc>
                <a:spcPts val="2267"/>
              </a:lnSpc>
              <a:spcBef>
                <a:spcPct val="0"/>
              </a:spcBef>
            </a:pPr>
            <a:r>
              <a:rPr lang="en-US" sz="1333" dirty="0">
                <a:solidFill>
                  <a:srgbClr val="4D4D4D"/>
                </a:solidFill>
                <a:latin typeface="Montserrat 1"/>
                <a:ea typeface="Montserrat 1"/>
                <a:cs typeface="Montserrat 1"/>
                <a:sym typeface="Montserrat 1"/>
              </a:rPr>
              <a:t>•  Support a return to calmer nasal breathing rhythm</a:t>
            </a:r>
          </a:p>
          <a:p>
            <a:pPr>
              <a:lnSpc>
                <a:spcPts val="2267"/>
              </a:lnSpc>
              <a:spcBef>
                <a:spcPct val="0"/>
              </a:spcBef>
            </a:pPr>
            <a:r>
              <a:rPr lang="en-US" sz="1333" dirty="0">
                <a:solidFill>
                  <a:srgbClr val="4D4D4D"/>
                </a:solidFill>
                <a:latin typeface="Montserrat 1"/>
                <a:ea typeface="Montserrat 1"/>
                <a:cs typeface="Montserrat 1"/>
                <a:sym typeface="Montserrat 1"/>
              </a:rPr>
              <a:t>•  Increase tolerance of normal breathing sensations</a:t>
            </a:r>
          </a:p>
        </p:txBody>
      </p:sp>
      <p:sp>
        <p:nvSpPr>
          <p:cNvPr id="15" name="TextBox 15"/>
          <p:cNvSpPr txBox="1"/>
          <p:nvPr/>
        </p:nvSpPr>
        <p:spPr>
          <a:xfrm>
            <a:off x="6381750" y="1701800"/>
            <a:ext cx="5238750" cy="256096"/>
          </a:xfrm>
          <a:prstGeom prst="rect">
            <a:avLst/>
          </a:prstGeom>
        </p:spPr>
        <p:txBody>
          <a:bodyPr lIns="0" tIns="0" rIns="0" bIns="0" rtlCol="0" anchor="t">
            <a:spAutoFit/>
          </a:bodyPr>
          <a:lstStyle/>
          <a:p>
            <a:pPr>
              <a:lnSpc>
                <a:spcPts val="2080"/>
              </a:lnSpc>
              <a:spcBef>
                <a:spcPct val="0"/>
              </a:spcBef>
            </a:pPr>
            <a:r>
              <a:rPr lang="en-US" sz="1600" dirty="0">
                <a:solidFill>
                  <a:srgbClr val="4A7C3F"/>
                </a:solidFill>
                <a:latin typeface="Montserrat 1"/>
                <a:ea typeface="Montserrat 1"/>
                <a:cs typeface="Montserrat 1"/>
                <a:sym typeface="Montserrat 1"/>
              </a:rPr>
              <a:t>Supports Early Management Of:</a:t>
            </a:r>
          </a:p>
        </p:txBody>
      </p:sp>
      <p:sp>
        <p:nvSpPr>
          <p:cNvPr id="16" name="TextBox 16"/>
          <p:cNvSpPr txBox="1"/>
          <p:nvPr/>
        </p:nvSpPr>
        <p:spPr>
          <a:xfrm>
            <a:off x="6381750" y="2416810"/>
            <a:ext cx="5238750" cy="1015534"/>
          </a:xfrm>
          <a:prstGeom prst="rect">
            <a:avLst/>
          </a:prstGeom>
        </p:spPr>
        <p:txBody>
          <a:bodyPr lIns="0" tIns="0" rIns="0" bIns="0" rtlCol="0" anchor="t">
            <a:spAutoFit/>
          </a:bodyPr>
          <a:lstStyle/>
          <a:p>
            <a:pPr marL="287882" lvl="1" indent="-143941">
              <a:lnSpc>
                <a:spcPts val="1627"/>
              </a:lnSpc>
              <a:buFont typeface="Arial"/>
              <a:buChar char="•"/>
            </a:pPr>
            <a:r>
              <a:rPr lang="en-US" sz="1333" dirty="0">
                <a:solidFill>
                  <a:srgbClr val="333333"/>
                </a:solidFill>
                <a:latin typeface="Raleway"/>
                <a:ea typeface="Raleway"/>
                <a:cs typeface="Raleway"/>
                <a:sym typeface="Raleway"/>
              </a:rPr>
              <a:t>Anxiety</a:t>
            </a:r>
          </a:p>
          <a:p>
            <a:pPr marL="287882" lvl="1" indent="-143941">
              <a:lnSpc>
                <a:spcPts val="1627"/>
              </a:lnSpc>
              <a:buFont typeface="Arial"/>
              <a:buChar char="•"/>
            </a:pPr>
            <a:r>
              <a:rPr lang="en-US" sz="1333" dirty="0">
                <a:solidFill>
                  <a:srgbClr val="333333"/>
                </a:solidFill>
                <a:latin typeface="Raleway"/>
                <a:ea typeface="Raleway"/>
                <a:cs typeface="Raleway"/>
                <a:sym typeface="Raleway"/>
              </a:rPr>
              <a:t>Panic attacks</a:t>
            </a:r>
          </a:p>
          <a:p>
            <a:pPr marL="287882" lvl="1" indent="-143941">
              <a:lnSpc>
                <a:spcPts val="1627"/>
              </a:lnSpc>
              <a:buFont typeface="Arial"/>
              <a:buChar char="•"/>
            </a:pPr>
            <a:r>
              <a:rPr lang="en-US" sz="1333" dirty="0">
                <a:solidFill>
                  <a:srgbClr val="333333"/>
                </a:solidFill>
                <a:latin typeface="Raleway"/>
                <a:ea typeface="Raleway"/>
                <a:cs typeface="Raleway"/>
                <a:sym typeface="Raleway"/>
              </a:rPr>
              <a:t>Dry, irritative cough</a:t>
            </a:r>
          </a:p>
          <a:p>
            <a:pPr marL="287882" lvl="1" indent="-143941">
              <a:lnSpc>
                <a:spcPts val="1627"/>
              </a:lnSpc>
              <a:buFont typeface="Arial"/>
              <a:buChar char="•"/>
            </a:pPr>
            <a:r>
              <a:rPr lang="en-US" sz="1333" dirty="0">
                <a:solidFill>
                  <a:srgbClr val="333333"/>
                </a:solidFill>
                <a:latin typeface="Raleway"/>
                <a:ea typeface="Raleway"/>
                <a:cs typeface="Raleway"/>
                <a:sym typeface="Raleway"/>
              </a:rPr>
              <a:t>Bronchial "tightness" or early asthma sensations</a:t>
            </a:r>
          </a:p>
          <a:p>
            <a:pPr marL="287882" lvl="1" indent="-143941">
              <a:lnSpc>
                <a:spcPts val="1627"/>
              </a:lnSpc>
              <a:buFont typeface="Arial"/>
              <a:buChar char="•"/>
            </a:pPr>
            <a:r>
              <a:rPr lang="en-US" sz="1333" dirty="0">
                <a:solidFill>
                  <a:srgbClr val="333333"/>
                </a:solidFill>
                <a:latin typeface="Raleway"/>
                <a:ea typeface="Raleway"/>
                <a:cs typeface="Raleway"/>
                <a:sym typeface="Raleway"/>
              </a:rPr>
              <a:t>Hyperventilation</a:t>
            </a:r>
          </a:p>
        </p:txBody>
      </p:sp>
      <p:sp>
        <p:nvSpPr>
          <p:cNvPr id="17" name="TextBox 17"/>
          <p:cNvSpPr txBox="1"/>
          <p:nvPr/>
        </p:nvSpPr>
        <p:spPr>
          <a:xfrm>
            <a:off x="271647" y="6534149"/>
            <a:ext cx="3284353" cy="188641"/>
          </a:xfrm>
          <a:prstGeom prst="rect">
            <a:avLst/>
          </a:prstGeom>
        </p:spPr>
        <p:txBody>
          <a:bodyPr wrap="square" lIns="0" tIns="0" rIns="0" bIns="0" rtlCol="0" anchor="t">
            <a:spAutoFit/>
          </a:bodyPr>
          <a:lstStyle/>
          <a:p>
            <a:pPr algn="ctr">
              <a:lnSpc>
                <a:spcPts val="1586"/>
              </a:lnSpc>
              <a:spcBef>
                <a:spcPct val="0"/>
              </a:spcBef>
            </a:pPr>
            <a:r>
              <a:rPr lang="en-US" sz="1133" dirty="0">
                <a:solidFill>
                  <a:srgbClr val="8D8C8C">
                    <a:alpha val="69804"/>
                  </a:srgbClr>
                </a:solidFill>
                <a:latin typeface="Raleway"/>
                <a:ea typeface="Raleway"/>
                <a:cs typeface="Raleway"/>
                <a:sym typeface="Raleway"/>
              </a:rPr>
              <a:t>© Dr. Stephen Gangemi — Systems Health Care</a:t>
            </a:r>
          </a:p>
        </p:txBody>
      </p:sp>
      <p:sp>
        <p:nvSpPr>
          <p:cNvPr id="18" name="TextBox 18"/>
          <p:cNvSpPr txBox="1"/>
          <p:nvPr/>
        </p:nvSpPr>
        <p:spPr>
          <a:xfrm>
            <a:off x="381001" y="4734981"/>
            <a:ext cx="7972843" cy="785728"/>
          </a:xfrm>
          <a:prstGeom prst="rect">
            <a:avLst/>
          </a:prstGeom>
        </p:spPr>
        <p:txBody>
          <a:bodyPr lIns="0" tIns="0" rIns="0" bIns="0" rtlCol="0" anchor="t">
            <a:spAutoFit/>
          </a:bodyPr>
          <a:lstStyle/>
          <a:p>
            <a:pPr marL="287882" lvl="1" indent="-143941">
              <a:lnSpc>
                <a:spcPts val="2133"/>
              </a:lnSpc>
              <a:buFont typeface="Arial"/>
              <a:buChar char="•"/>
            </a:pPr>
            <a:r>
              <a:rPr lang="en-US" sz="1333" dirty="0">
                <a:solidFill>
                  <a:srgbClr val="4D4D4D"/>
                </a:solidFill>
                <a:latin typeface="Montserrat 1"/>
                <a:ea typeface="Montserrat 1"/>
                <a:cs typeface="Montserrat 1"/>
                <a:sym typeface="Montserrat 1"/>
              </a:rPr>
              <a:t>Take a normal nasal breath in and out, then hold your breath - pinching the nose 3-5 seconds.</a:t>
            </a:r>
          </a:p>
          <a:p>
            <a:pPr marL="287882" lvl="1" indent="-143941">
              <a:lnSpc>
                <a:spcPts val="2133"/>
              </a:lnSpc>
              <a:buFont typeface="Arial"/>
              <a:buChar char="•"/>
            </a:pPr>
            <a:r>
              <a:rPr lang="en-US" sz="1333" dirty="0">
                <a:solidFill>
                  <a:srgbClr val="4D4D4D"/>
                </a:solidFill>
                <a:latin typeface="Montserrat 1"/>
                <a:ea typeface="Montserrat 1"/>
                <a:cs typeface="Montserrat 1"/>
                <a:sym typeface="Montserrat 1"/>
              </a:rPr>
              <a:t>Rest 10-15 seconds.</a:t>
            </a:r>
          </a:p>
          <a:p>
            <a:pPr marL="287882" lvl="1" indent="-143941">
              <a:lnSpc>
                <a:spcPts val="2133"/>
              </a:lnSpc>
              <a:buFont typeface="Arial"/>
              <a:buChar char="•"/>
            </a:pPr>
            <a:r>
              <a:rPr lang="en-US" sz="1333" dirty="0">
                <a:solidFill>
                  <a:srgbClr val="4D4D4D"/>
                </a:solidFill>
                <a:latin typeface="Montserrat 1"/>
                <a:ea typeface="Montserrat 1"/>
                <a:cs typeface="Montserrat 1"/>
                <a:sym typeface="Montserrat 1"/>
              </a:rPr>
              <a:t>Continue until breathing settles and symptoms subside or seek additional care if warranted.</a:t>
            </a:r>
          </a:p>
        </p:txBody>
      </p:sp>
      <p:sp>
        <p:nvSpPr>
          <p:cNvPr id="19" name="TextBox 19"/>
          <p:cNvSpPr txBox="1"/>
          <p:nvPr/>
        </p:nvSpPr>
        <p:spPr>
          <a:xfrm>
            <a:off x="381000" y="4510616"/>
            <a:ext cx="5619750" cy="279885"/>
          </a:xfrm>
          <a:prstGeom prst="rect">
            <a:avLst/>
          </a:prstGeom>
        </p:spPr>
        <p:txBody>
          <a:bodyPr lIns="0" tIns="0" rIns="0" bIns="0" rtlCol="0" anchor="t">
            <a:spAutoFit/>
          </a:bodyPr>
          <a:lstStyle/>
          <a:p>
            <a:pPr>
              <a:lnSpc>
                <a:spcPts val="2253"/>
              </a:lnSpc>
              <a:spcBef>
                <a:spcPct val="0"/>
              </a:spcBef>
            </a:pPr>
            <a:r>
              <a:rPr lang="en-US" sz="1733" dirty="0">
                <a:solidFill>
                  <a:srgbClr val="70A165"/>
                </a:solidFill>
                <a:latin typeface="Montserrat 1"/>
                <a:ea typeface="Montserrat 1"/>
                <a:cs typeface="Montserrat 1"/>
                <a:sym typeface="Montserrat 1"/>
              </a:rPr>
              <a:t>How to do it:</a:t>
            </a:r>
          </a:p>
        </p:txBody>
      </p:sp>
    </p:spTree>
  </p:cSld>
  <p:clrMapOvr>
    <a:masterClrMapping/>
  </p:clrMapOvr>
  <p:transition>
    <p:wipe/>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2192000" cy="571500"/>
            <a:chOff x="0" y="0"/>
            <a:chExt cx="24384000" cy="1143000"/>
          </a:xfrm>
        </p:grpSpPr>
        <p:sp>
          <p:nvSpPr>
            <p:cNvPr id="3" name="Freeform 3"/>
            <p:cNvSpPr/>
            <p:nvPr/>
          </p:nvSpPr>
          <p:spPr>
            <a:xfrm>
              <a:off x="0" y="0"/>
              <a:ext cx="24384000" cy="1143000"/>
            </a:xfrm>
            <a:custGeom>
              <a:avLst/>
              <a:gdLst/>
              <a:ahLst/>
              <a:cxnLst/>
              <a:rect l="l" t="t" r="r" b="b"/>
              <a:pathLst>
                <a:path w="24384000" h="1143000">
                  <a:moveTo>
                    <a:pt x="0" y="0"/>
                  </a:moveTo>
                  <a:lnTo>
                    <a:pt x="24384000" y="0"/>
                  </a:lnTo>
                  <a:lnTo>
                    <a:pt x="24384000" y="1143000"/>
                  </a:lnTo>
                  <a:lnTo>
                    <a:pt x="0" y="1143000"/>
                  </a:lnTo>
                  <a:close/>
                </a:path>
              </a:pathLst>
            </a:custGeom>
            <a:solidFill>
              <a:srgbClr val="70A165"/>
            </a:solidFill>
          </p:spPr>
          <p:txBody>
            <a:bodyPr/>
            <a:lstStyle/>
            <a:p>
              <a:endParaRPr lang="en-US" sz="1200" dirty="0"/>
            </a:p>
          </p:txBody>
        </p:sp>
        <p:sp>
          <p:nvSpPr>
            <p:cNvPr id="4" name="TextBox 4"/>
            <p:cNvSpPr txBox="1"/>
            <p:nvPr/>
          </p:nvSpPr>
          <p:spPr>
            <a:xfrm>
              <a:off x="0" y="-38100"/>
              <a:ext cx="24384000" cy="1181100"/>
            </a:xfrm>
            <a:prstGeom prst="rect">
              <a:avLst/>
            </a:prstGeom>
          </p:spPr>
          <p:txBody>
            <a:bodyPr lIns="33867" tIns="33867" rIns="33867" bIns="33867" rtlCol="0" anchor="ctr"/>
            <a:lstStyle/>
            <a:p>
              <a:pPr>
                <a:lnSpc>
                  <a:spcPts val="1119"/>
                </a:lnSpc>
              </a:pPr>
              <a:endParaRPr sz="1200" dirty="0"/>
            </a:p>
          </p:txBody>
        </p:sp>
      </p:grpSp>
      <p:grpSp>
        <p:nvGrpSpPr>
          <p:cNvPr id="5" name="Group 5"/>
          <p:cNvGrpSpPr/>
          <p:nvPr/>
        </p:nvGrpSpPr>
        <p:grpSpPr>
          <a:xfrm>
            <a:off x="381000" y="762000"/>
            <a:ext cx="5588000" cy="5905500"/>
            <a:chOff x="0" y="0"/>
            <a:chExt cx="11176000" cy="11811000"/>
          </a:xfrm>
        </p:grpSpPr>
        <p:sp>
          <p:nvSpPr>
            <p:cNvPr id="6" name="Freeform 6"/>
            <p:cNvSpPr/>
            <p:nvPr/>
          </p:nvSpPr>
          <p:spPr>
            <a:xfrm>
              <a:off x="0" y="0"/>
              <a:ext cx="11176000" cy="11811000"/>
            </a:xfrm>
            <a:custGeom>
              <a:avLst/>
              <a:gdLst/>
              <a:ahLst/>
              <a:cxnLst/>
              <a:rect l="l" t="t" r="r" b="b"/>
              <a:pathLst>
                <a:path w="11176000" h="11811000">
                  <a:moveTo>
                    <a:pt x="1117600" y="0"/>
                  </a:moveTo>
                  <a:lnTo>
                    <a:pt x="10058400" y="0"/>
                  </a:lnTo>
                  <a:cubicBezTo>
                    <a:pt x="10675634" y="0"/>
                    <a:pt x="11176000" y="500367"/>
                    <a:pt x="11176000" y="1117600"/>
                  </a:cubicBezTo>
                  <a:lnTo>
                    <a:pt x="11176000" y="10693400"/>
                  </a:lnTo>
                  <a:cubicBezTo>
                    <a:pt x="11176000" y="11310634"/>
                    <a:pt x="10675634" y="11811000"/>
                    <a:pt x="10058400" y="11811000"/>
                  </a:cubicBezTo>
                  <a:lnTo>
                    <a:pt x="1117600" y="11811000"/>
                  </a:lnTo>
                  <a:cubicBezTo>
                    <a:pt x="500367" y="11811000"/>
                    <a:pt x="0" y="11310634"/>
                    <a:pt x="0" y="10693400"/>
                  </a:cubicBezTo>
                  <a:lnTo>
                    <a:pt x="0" y="1117600"/>
                  </a:lnTo>
                  <a:cubicBezTo>
                    <a:pt x="0" y="500367"/>
                    <a:pt x="500367" y="0"/>
                    <a:pt x="1117600" y="0"/>
                  </a:cubicBezTo>
                  <a:close/>
                </a:path>
              </a:pathLst>
            </a:custGeom>
            <a:solidFill>
              <a:srgbClr val="E8F4E4"/>
            </a:solidFill>
          </p:spPr>
          <p:txBody>
            <a:bodyPr/>
            <a:lstStyle/>
            <a:p>
              <a:endParaRPr lang="en-US" sz="1200" dirty="0"/>
            </a:p>
          </p:txBody>
        </p:sp>
        <p:sp>
          <p:nvSpPr>
            <p:cNvPr id="7" name="TextBox 7"/>
            <p:cNvSpPr txBox="1"/>
            <p:nvPr/>
          </p:nvSpPr>
          <p:spPr>
            <a:xfrm>
              <a:off x="0" y="-38100"/>
              <a:ext cx="11176000" cy="11849100"/>
            </a:xfrm>
            <a:prstGeom prst="rect">
              <a:avLst/>
            </a:prstGeom>
          </p:spPr>
          <p:txBody>
            <a:bodyPr lIns="33867" tIns="33867" rIns="33867" bIns="33867" rtlCol="0" anchor="ctr"/>
            <a:lstStyle/>
            <a:p>
              <a:pPr>
                <a:lnSpc>
                  <a:spcPts val="1119"/>
                </a:lnSpc>
              </a:pPr>
              <a:endParaRPr sz="1200" dirty="0"/>
            </a:p>
          </p:txBody>
        </p:sp>
      </p:grpSp>
      <p:sp>
        <p:nvSpPr>
          <p:cNvPr id="8" name="TextBox 8"/>
          <p:cNvSpPr txBox="1"/>
          <p:nvPr/>
        </p:nvSpPr>
        <p:spPr>
          <a:xfrm>
            <a:off x="1016968" y="898949"/>
            <a:ext cx="4508500" cy="289503"/>
          </a:xfrm>
          <a:prstGeom prst="rect">
            <a:avLst/>
          </a:prstGeom>
        </p:spPr>
        <p:txBody>
          <a:bodyPr lIns="0" tIns="0" rIns="0" bIns="0" rtlCol="0" anchor="t">
            <a:spAutoFit/>
          </a:bodyPr>
          <a:lstStyle/>
          <a:p>
            <a:pPr>
              <a:lnSpc>
                <a:spcPts val="2427"/>
              </a:lnSpc>
              <a:spcBef>
                <a:spcPct val="0"/>
              </a:spcBef>
            </a:pPr>
            <a:r>
              <a:rPr lang="en-US" sz="1733" b="1" dirty="0">
                <a:solidFill>
                  <a:srgbClr val="70A165"/>
                </a:solidFill>
                <a:latin typeface="Quicksand Bold"/>
                <a:ea typeface="Quicksand Bold"/>
                <a:cs typeface="Quicksand Bold"/>
                <a:sym typeface="Quicksand Bold"/>
              </a:rPr>
              <a:t>Elephant Trunk Breathing</a:t>
            </a:r>
          </a:p>
        </p:txBody>
      </p:sp>
      <p:sp>
        <p:nvSpPr>
          <p:cNvPr id="9" name="TextBox 9"/>
          <p:cNvSpPr txBox="1"/>
          <p:nvPr/>
        </p:nvSpPr>
        <p:spPr>
          <a:xfrm>
            <a:off x="1016968" y="1307465"/>
            <a:ext cx="4508500" cy="227883"/>
          </a:xfrm>
          <a:prstGeom prst="rect">
            <a:avLst/>
          </a:prstGeom>
        </p:spPr>
        <p:txBody>
          <a:bodyPr lIns="0" tIns="0" rIns="0" bIns="0" rtlCol="0" anchor="t">
            <a:spAutoFit/>
          </a:bodyPr>
          <a:lstStyle/>
          <a:p>
            <a:pPr>
              <a:lnSpc>
                <a:spcPts val="1866"/>
              </a:lnSpc>
              <a:spcBef>
                <a:spcPct val="0"/>
              </a:spcBef>
            </a:pPr>
            <a:r>
              <a:rPr lang="en-US" sz="1333" dirty="0">
                <a:solidFill>
                  <a:srgbClr val="4D4D4D"/>
                </a:solidFill>
                <a:latin typeface="Montserrat 1"/>
                <a:ea typeface="Montserrat 1"/>
                <a:cs typeface="Montserrat 1"/>
                <a:sym typeface="Montserrat 1"/>
              </a:rPr>
              <a:t>Cyclic Stacked Inhale</a:t>
            </a:r>
          </a:p>
        </p:txBody>
      </p:sp>
      <p:grpSp>
        <p:nvGrpSpPr>
          <p:cNvPr id="10" name="Group 10"/>
          <p:cNvGrpSpPr/>
          <p:nvPr/>
        </p:nvGrpSpPr>
        <p:grpSpPr>
          <a:xfrm>
            <a:off x="6223000" y="762000"/>
            <a:ext cx="5588000" cy="5905500"/>
            <a:chOff x="0" y="0"/>
            <a:chExt cx="11176000" cy="11811000"/>
          </a:xfrm>
        </p:grpSpPr>
        <p:sp>
          <p:nvSpPr>
            <p:cNvPr id="11" name="Freeform 11"/>
            <p:cNvSpPr/>
            <p:nvPr/>
          </p:nvSpPr>
          <p:spPr>
            <a:xfrm>
              <a:off x="0" y="0"/>
              <a:ext cx="11176000" cy="11811000"/>
            </a:xfrm>
            <a:custGeom>
              <a:avLst/>
              <a:gdLst/>
              <a:ahLst/>
              <a:cxnLst/>
              <a:rect l="l" t="t" r="r" b="b"/>
              <a:pathLst>
                <a:path w="11176000" h="11811000">
                  <a:moveTo>
                    <a:pt x="1117600" y="0"/>
                  </a:moveTo>
                  <a:lnTo>
                    <a:pt x="10058400" y="0"/>
                  </a:lnTo>
                  <a:cubicBezTo>
                    <a:pt x="10675634" y="0"/>
                    <a:pt x="11176000" y="500367"/>
                    <a:pt x="11176000" y="1117600"/>
                  </a:cubicBezTo>
                  <a:lnTo>
                    <a:pt x="11176000" y="10693400"/>
                  </a:lnTo>
                  <a:cubicBezTo>
                    <a:pt x="11176000" y="11310634"/>
                    <a:pt x="10675634" y="11811000"/>
                    <a:pt x="10058400" y="11811000"/>
                  </a:cubicBezTo>
                  <a:lnTo>
                    <a:pt x="1117600" y="11811000"/>
                  </a:lnTo>
                  <a:cubicBezTo>
                    <a:pt x="500367" y="11811000"/>
                    <a:pt x="0" y="11310634"/>
                    <a:pt x="0" y="10693400"/>
                  </a:cubicBezTo>
                  <a:lnTo>
                    <a:pt x="0" y="1117600"/>
                  </a:lnTo>
                  <a:cubicBezTo>
                    <a:pt x="0" y="500367"/>
                    <a:pt x="500367" y="0"/>
                    <a:pt x="1117600" y="0"/>
                  </a:cubicBezTo>
                  <a:close/>
                </a:path>
              </a:pathLst>
            </a:custGeom>
            <a:solidFill>
              <a:srgbClr val="FFFFFF"/>
            </a:solidFill>
            <a:ln w="19050" cap="sq">
              <a:solidFill>
                <a:srgbClr val="70A165"/>
              </a:solidFill>
              <a:prstDash val="solid"/>
              <a:miter/>
            </a:ln>
          </p:spPr>
          <p:txBody>
            <a:bodyPr/>
            <a:lstStyle/>
            <a:p>
              <a:endParaRPr lang="en-US" sz="1200" dirty="0"/>
            </a:p>
          </p:txBody>
        </p:sp>
        <p:sp>
          <p:nvSpPr>
            <p:cNvPr id="12" name="TextBox 12"/>
            <p:cNvSpPr txBox="1"/>
            <p:nvPr/>
          </p:nvSpPr>
          <p:spPr>
            <a:xfrm>
              <a:off x="0" y="-38100"/>
              <a:ext cx="11176000" cy="11849100"/>
            </a:xfrm>
            <a:prstGeom prst="rect">
              <a:avLst/>
            </a:prstGeom>
          </p:spPr>
          <p:txBody>
            <a:bodyPr lIns="33867" tIns="33867" rIns="33867" bIns="33867" rtlCol="0" anchor="ctr"/>
            <a:lstStyle/>
            <a:p>
              <a:pPr>
                <a:lnSpc>
                  <a:spcPts val="1119"/>
                </a:lnSpc>
              </a:pPr>
              <a:endParaRPr sz="1200" dirty="0"/>
            </a:p>
          </p:txBody>
        </p:sp>
      </p:grpSp>
      <p:sp>
        <p:nvSpPr>
          <p:cNvPr id="13" name="Freeform 13"/>
          <p:cNvSpPr/>
          <p:nvPr/>
        </p:nvSpPr>
        <p:spPr>
          <a:xfrm>
            <a:off x="8032750" y="4699000"/>
            <a:ext cx="1968500" cy="1968500"/>
          </a:xfrm>
          <a:custGeom>
            <a:avLst/>
            <a:gdLst/>
            <a:ahLst/>
            <a:cxnLst/>
            <a:rect l="l" t="t" r="r" b="b"/>
            <a:pathLst>
              <a:path w="2952750" h="2952750">
                <a:moveTo>
                  <a:pt x="0" y="0"/>
                </a:moveTo>
                <a:lnTo>
                  <a:pt x="2952750" y="0"/>
                </a:lnTo>
                <a:lnTo>
                  <a:pt x="2952750" y="2952750"/>
                </a:lnTo>
                <a:lnTo>
                  <a:pt x="0" y="2952750"/>
                </a:lnTo>
                <a:lnTo>
                  <a:pt x="0" y="0"/>
                </a:lnTo>
                <a:close/>
              </a:path>
            </a:pathLst>
          </a:custGeom>
          <a:blipFill>
            <a:blip r:embed="rId2"/>
            <a:stretch>
              <a:fillRect/>
            </a:stretch>
          </a:blipFill>
        </p:spPr>
        <p:txBody>
          <a:bodyPr/>
          <a:lstStyle/>
          <a:p>
            <a:endParaRPr lang="en-US" sz="1200" dirty="0"/>
          </a:p>
        </p:txBody>
      </p:sp>
      <p:sp>
        <p:nvSpPr>
          <p:cNvPr id="14" name="Freeform 14"/>
          <p:cNvSpPr/>
          <p:nvPr/>
        </p:nvSpPr>
        <p:spPr>
          <a:xfrm>
            <a:off x="2592674" y="5182940"/>
            <a:ext cx="1357089" cy="1202720"/>
          </a:xfrm>
          <a:custGeom>
            <a:avLst/>
            <a:gdLst/>
            <a:ahLst/>
            <a:cxnLst/>
            <a:rect l="l" t="t" r="r" b="b"/>
            <a:pathLst>
              <a:path w="2035634" h="1804080">
                <a:moveTo>
                  <a:pt x="0" y="0"/>
                </a:moveTo>
                <a:lnTo>
                  <a:pt x="2035634" y="0"/>
                </a:lnTo>
                <a:lnTo>
                  <a:pt x="2035634" y="1804081"/>
                </a:lnTo>
                <a:lnTo>
                  <a:pt x="0" y="1804081"/>
                </a:lnTo>
                <a:lnTo>
                  <a:pt x="0" y="0"/>
                </a:lnTo>
                <a:close/>
              </a:path>
            </a:pathLst>
          </a:custGeom>
          <a:blipFill>
            <a:blip r:embed="rId3">
              <a:alphaModFix amt="50000"/>
            </a:blip>
            <a:stretch>
              <a:fillRect/>
            </a:stretch>
          </a:blipFill>
        </p:spPr>
        <p:txBody>
          <a:bodyPr/>
          <a:lstStyle/>
          <a:p>
            <a:endParaRPr lang="en-US" sz="1200" dirty="0"/>
          </a:p>
        </p:txBody>
      </p:sp>
      <p:sp>
        <p:nvSpPr>
          <p:cNvPr id="15" name="TextBox 15"/>
          <p:cNvSpPr txBox="1"/>
          <p:nvPr/>
        </p:nvSpPr>
        <p:spPr>
          <a:xfrm>
            <a:off x="635000" y="22424"/>
            <a:ext cx="10922000" cy="469872"/>
          </a:xfrm>
          <a:prstGeom prst="rect">
            <a:avLst/>
          </a:prstGeom>
        </p:spPr>
        <p:txBody>
          <a:bodyPr lIns="0" tIns="0" rIns="0" bIns="0" rtlCol="0" anchor="t">
            <a:spAutoFit/>
          </a:bodyPr>
          <a:lstStyle/>
          <a:p>
            <a:pPr algn="ctr">
              <a:lnSpc>
                <a:spcPts val="3920"/>
              </a:lnSpc>
              <a:spcBef>
                <a:spcPct val="0"/>
              </a:spcBef>
            </a:pPr>
            <a:r>
              <a:rPr lang="en-US" sz="2800" dirty="0">
                <a:solidFill>
                  <a:srgbClr val="FFFFFF"/>
                </a:solidFill>
                <a:latin typeface="Montserrat 1"/>
                <a:ea typeface="Montserrat 1"/>
                <a:cs typeface="Montserrat 1"/>
                <a:sym typeface="Montserrat 1"/>
              </a:rPr>
              <a:t>Breathing Exercises: Volume and Rhythm</a:t>
            </a:r>
          </a:p>
        </p:txBody>
      </p:sp>
      <p:sp>
        <p:nvSpPr>
          <p:cNvPr id="16" name="TextBox 16"/>
          <p:cNvSpPr txBox="1"/>
          <p:nvPr/>
        </p:nvSpPr>
        <p:spPr>
          <a:xfrm>
            <a:off x="539750" y="1757045"/>
            <a:ext cx="5121163" cy="2942344"/>
          </a:xfrm>
          <a:prstGeom prst="rect">
            <a:avLst/>
          </a:prstGeom>
        </p:spPr>
        <p:txBody>
          <a:bodyPr lIns="0" tIns="0" rIns="0" bIns="0" rtlCol="0" anchor="t">
            <a:spAutoFit/>
          </a:bodyPr>
          <a:lstStyle/>
          <a:p>
            <a:pPr>
              <a:lnSpc>
                <a:spcPts val="2099"/>
              </a:lnSpc>
              <a:spcBef>
                <a:spcPct val="0"/>
              </a:spcBef>
            </a:pPr>
            <a:r>
              <a:rPr lang="en-US" sz="1399" dirty="0">
                <a:solidFill>
                  <a:srgbClr val="4D4D4D"/>
                </a:solidFill>
                <a:latin typeface="Montserrat 1"/>
                <a:ea typeface="Montserrat 1"/>
                <a:cs typeface="Montserrat 1"/>
                <a:sym typeface="Montserrat 1"/>
              </a:rPr>
              <a:t>1. Inhale and pause 1-2 seconds</a:t>
            </a:r>
          </a:p>
          <a:p>
            <a:pPr>
              <a:lnSpc>
                <a:spcPts val="2099"/>
              </a:lnSpc>
              <a:spcBef>
                <a:spcPct val="0"/>
              </a:spcBef>
            </a:pPr>
            <a:r>
              <a:rPr lang="en-US" sz="1399" dirty="0">
                <a:solidFill>
                  <a:srgbClr val="4D4D4D"/>
                </a:solidFill>
                <a:latin typeface="Montserrat 1"/>
                <a:ea typeface="Montserrat 1"/>
                <a:cs typeface="Montserrat 1"/>
                <a:sym typeface="Montserrat 1"/>
              </a:rPr>
              <a:t>2. Inhale more and pause 1-2 seconds</a:t>
            </a:r>
          </a:p>
          <a:p>
            <a:pPr>
              <a:lnSpc>
                <a:spcPts val="2099"/>
              </a:lnSpc>
              <a:spcBef>
                <a:spcPct val="0"/>
              </a:spcBef>
            </a:pPr>
            <a:r>
              <a:rPr lang="en-US" sz="1399" dirty="0">
                <a:solidFill>
                  <a:srgbClr val="4D4D4D"/>
                </a:solidFill>
                <a:latin typeface="Montserrat 1"/>
                <a:ea typeface="Montserrat 1"/>
                <a:cs typeface="Montserrat 1"/>
                <a:sym typeface="Montserrat 1"/>
              </a:rPr>
              <a:t>3. Keep stacking inhales until you reach your peak</a:t>
            </a:r>
          </a:p>
          <a:p>
            <a:pPr>
              <a:lnSpc>
                <a:spcPts val="2099"/>
              </a:lnSpc>
              <a:spcBef>
                <a:spcPct val="0"/>
              </a:spcBef>
            </a:pPr>
            <a:r>
              <a:rPr lang="en-US" sz="1399" dirty="0">
                <a:solidFill>
                  <a:srgbClr val="4D4D4D"/>
                </a:solidFill>
                <a:latin typeface="Montserrat 1"/>
                <a:ea typeface="Montserrat 1"/>
                <a:cs typeface="Montserrat 1"/>
                <a:sym typeface="Montserrat 1"/>
              </a:rPr>
              <a:t>4. Then a smooth relaxing exhale </a:t>
            </a:r>
          </a:p>
          <a:p>
            <a:pPr>
              <a:lnSpc>
                <a:spcPts val="2099"/>
              </a:lnSpc>
              <a:spcBef>
                <a:spcPct val="0"/>
              </a:spcBef>
            </a:pPr>
            <a:endParaRPr lang="en-US" sz="1399" dirty="0">
              <a:solidFill>
                <a:srgbClr val="4D4D4D"/>
              </a:solidFill>
              <a:latin typeface="Montserrat 1"/>
              <a:ea typeface="Montserrat 1"/>
              <a:cs typeface="Montserrat 1"/>
              <a:sym typeface="Montserrat 1"/>
            </a:endParaRPr>
          </a:p>
          <a:p>
            <a:pPr>
              <a:lnSpc>
                <a:spcPts val="2099"/>
              </a:lnSpc>
              <a:spcBef>
                <a:spcPct val="0"/>
              </a:spcBef>
            </a:pPr>
            <a:r>
              <a:rPr lang="en-US" sz="1399" dirty="0">
                <a:solidFill>
                  <a:srgbClr val="4D4D4D"/>
                </a:solidFill>
                <a:latin typeface="Montserrat 1"/>
                <a:ea typeface="Montserrat 1"/>
                <a:cs typeface="Montserrat 1"/>
                <a:sym typeface="Montserrat 1"/>
              </a:rPr>
              <a:t>Goal: To increase awareness and control of the inhale, followed by a prolonged exhale to help regulate breathing and mental state.</a:t>
            </a:r>
          </a:p>
          <a:p>
            <a:pPr>
              <a:lnSpc>
                <a:spcPts val="2099"/>
              </a:lnSpc>
              <a:spcBef>
                <a:spcPct val="0"/>
              </a:spcBef>
            </a:pPr>
            <a:endParaRPr lang="en-US" sz="1399" dirty="0">
              <a:solidFill>
                <a:srgbClr val="4D4D4D"/>
              </a:solidFill>
              <a:latin typeface="Montserrat 1"/>
              <a:ea typeface="Montserrat 1"/>
              <a:cs typeface="Montserrat 1"/>
              <a:sym typeface="Montserrat 1"/>
            </a:endParaRPr>
          </a:p>
          <a:p>
            <a:pPr>
              <a:lnSpc>
                <a:spcPts val="2099"/>
              </a:lnSpc>
              <a:spcBef>
                <a:spcPct val="0"/>
              </a:spcBef>
            </a:pPr>
            <a:r>
              <a:rPr lang="en-US" sz="1399" dirty="0">
                <a:solidFill>
                  <a:srgbClr val="4D4D4D"/>
                </a:solidFill>
                <a:latin typeface="Montserrat 1"/>
                <a:ea typeface="Montserrat 1"/>
                <a:cs typeface="Montserrat 1"/>
                <a:sym typeface="Montserrat 1"/>
              </a:rPr>
              <a:t>Benefits: Promotes gradual lung expansion, may help recruit under-ventilated alveoli, encourages a prolonged exhale, and can support relaxation.</a:t>
            </a:r>
          </a:p>
        </p:txBody>
      </p:sp>
      <p:sp>
        <p:nvSpPr>
          <p:cNvPr id="17" name="TextBox 17"/>
          <p:cNvSpPr txBox="1"/>
          <p:nvPr/>
        </p:nvSpPr>
        <p:spPr>
          <a:xfrm>
            <a:off x="6921500" y="780627"/>
            <a:ext cx="5270500" cy="289503"/>
          </a:xfrm>
          <a:prstGeom prst="rect">
            <a:avLst/>
          </a:prstGeom>
        </p:spPr>
        <p:txBody>
          <a:bodyPr lIns="0" tIns="0" rIns="0" bIns="0" rtlCol="0" anchor="t">
            <a:spAutoFit/>
          </a:bodyPr>
          <a:lstStyle/>
          <a:p>
            <a:pPr>
              <a:lnSpc>
                <a:spcPts val="2427"/>
              </a:lnSpc>
              <a:spcBef>
                <a:spcPct val="0"/>
              </a:spcBef>
            </a:pPr>
            <a:r>
              <a:rPr lang="en-US" sz="1733" b="1" dirty="0">
                <a:solidFill>
                  <a:srgbClr val="70A165"/>
                </a:solidFill>
                <a:latin typeface="Quicksand Bold"/>
                <a:ea typeface="Quicksand Bold"/>
                <a:cs typeface="Quicksand Bold"/>
                <a:sym typeface="Quicksand Bold"/>
              </a:rPr>
              <a:t>Seashell Breathing</a:t>
            </a:r>
          </a:p>
        </p:txBody>
      </p:sp>
      <p:sp>
        <p:nvSpPr>
          <p:cNvPr id="18" name="TextBox 18"/>
          <p:cNvSpPr txBox="1"/>
          <p:nvPr/>
        </p:nvSpPr>
        <p:spPr>
          <a:xfrm>
            <a:off x="6921500" y="1150408"/>
            <a:ext cx="5270500" cy="227883"/>
          </a:xfrm>
          <a:prstGeom prst="rect">
            <a:avLst/>
          </a:prstGeom>
        </p:spPr>
        <p:txBody>
          <a:bodyPr lIns="0" tIns="0" rIns="0" bIns="0" rtlCol="0" anchor="t">
            <a:spAutoFit/>
          </a:bodyPr>
          <a:lstStyle/>
          <a:p>
            <a:pPr>
              <a:lnSpc>
                <a:spcPts val="1866"/>
              </a:lnSpc>
              <a:spcBef>
                <a:spcPct val="0"/>
              </a:spcBef>
            </a:pPr>
            <a:r>
              <a:rPr lang="en-US" sz="1333" dirty="0">
                <a:solidFill>
                  <a:srgbClr val="4D4D4D"/>
                </a:solidFill>
                <a:latin typeface="Montserrat 1"/>
                <a:ea typeface="Montserrat 1"/>
                <a:cs typeface="Montserrat 1"/>
                <a:sym typeface="Montserrat 1"/>
              </a:rPr>
              <a:t>Breathe Light &amp; Build CO2 Comfort</a:t>
            </a:r>
          </a:p>
        </p:txBody>
      </p:sp>
      <p:sp>
        <p:nvSpPr>
          <p:cNvPr id="19" name="TextBox 19"/>
          <p:cNvSpPr txBox="1"/>
          <p:nvPr/>
        </p:nvSpPr>
        <p:spPr>
          <a:xfrm>
            <a:off x="6381750" y="1590675"/>
            <a:ext cx="5124450" cy="3315267"/>
          </a:xfrm>
          <a:prstGeom prst="rect">
            <a:avLst/>
          </a:prstGeom>
        </p:spPr>
        <p:txBody>
          <a:bodyPr lIns="0" tIns="0" rIns="0" bIns="0" rtlCol="0" anchor="t">
            <a:spAutoFit/>
          </a:bodyPr>
          <a:lstStyle/>
          <a:p>
            <a:pPr>
              <a:lnSpc>
                <a:spcPts val="1999"/>
              </a:lnSpc>
              <a:spcBef>
                <a:spcPct val="0"/>
              </a:spcBef>
            </a:pPr>
            <a:r>
              <a:rPr lang="en-US" sz="1333" dirty="0">
                <a:solidFill>
                  <a:srgbClr val="4D4D4D"/>
                </a:solidFill>
                <a:latin typeface="Montserrat 1"/>
                <a:ea typeface="Montserrat 1"/>
                <a:cs typeface="Montserrat 1"/>
                <a:sym typeface="Montserrat 1"/>
              </a:rPr>
              <a:t>1. Sit up straight, good posture</a:t>
            </a:r>
          </a:p>
          <a:p>
            <a:pPr>
              <a:lnSpc>
                <a:spcPts val="1999"/>
              </a:lnSpc>
              <a:spcBef>
                <a:spcPct val="0"/>
              </a:spcBef>
            </a:pPr>
            <a:r>
              <a:rPr lang="en-US" sz="1333" dirty="0">
                <a:solidFill>
                  <a:srgbClr val="4D4D4D"/>
                </a:solidFill>
                <a:latin typeface="Montserrat 1"/>
                <a:ea typeface="Montserrat 1"/>
                <a:cs typeface="Montserrat 1"/>
                <a:sym typeface="Montserrat 1"/>
              </a:rPr>
              <a:t>2. Cup hands against face with no gaps between fingers</a:t>
            </a:r>
          </a:p>
          <a:p>
            <a:pPr>
              <a:lnSpc>
                <a:spcPts val="1999"/>
              </a:lnSpc>
              <a:spcBef>
                <a:spcPct val="0"/>
              </a:spcBef>
            </a:pPr>
            <a:r>
              <a:rPr lang="en-US" sz="1333" dirty="0">
                <a:solidFill>
                  <a:srgbClr val="4D4D4D"/>
                </a:solidFill>
                <a:latin typeface="Montserrat 1"/>
                <a:ea typeface="Montserrat 1"/>
                <a:cs typeface="Montserrat 1"/>
                <a:sym typeface="Montserrat 1"/>
              </a:rPr>
              <a:t>3. Breathe lightly — feel cool air enter and warm air exhaled into hands</a:t>
            </a:r>
          </a:p>
          <a:p>
            <a:pPr>
              <a:lnSpc>
                <a:spcPts val="1999"/>
              </a:lnSpc>
              <a:spcBef>
                <a:spcPct val="0"/>
              </a:spcBef>
            </a:pPr>
            <a:r>
              <a:rPr lang="en-US" sz="1333" dirty="0">
                <a:solidFill>
                  <a:srgbClr val="4D4D4D"/>
                </a:solidFill>
                <a:latin typeface="Montserrat 1"/>
                <a:ea typeface="Montserrat 1"/>
                <a:cs typeface="Montserrat 1"/>
                <a:sym typeface="Montserrat 1"/>
              </a:rPr>
              <a:t>4. Cupping pools CO2, increasing what you breathe in</a:t>
            </a:r>
          </a:p>
          <a:p>
            <a:pPr>
              <a:lnSpc>
                <a:spcPts val="1999"/>
              </a:lnSpc>
              <a:spcBef>
                <a:spcPct val="0"/>
              </a:spcBef>
            </a:pPr>
            <a:endParaRPr lang="en-US" sz="1333" dirty="0">
              <a:solidFill>
                <a:srgbClr val="4D4D4D"/>
              </a:solidFill>
              <a:latin typeface="Montserrat 1"/>
              <a:ea typeface="Montserrat 1"/>
              <a:cs typeface="Montserrat 1"/>
              <a:sym typeface="Montserrat 1"/>
            </a:endParaRPr>
          </a:p>
          <a:p>
            <a:pPr>
              <a:lnSpc>
                <a:spcPts val="1999"/>
              </a:lnSpc>
              <a:spcBef>
                <a:spcPct val="0"/>
              </a:spcBef>
            </a:pPr>
            <a:r>
              <a:rPr lang="en-US" sz="1333" dirty="0">
                <a:solidFill>
                  <a:srgbClr val="4D4D4D"/>
                </a:solidFill>
                <a:latin typeface="Montserrat 1"/>
                <a:ea typeface="Montserrat 1"/>
                <a:cs typeface="Montserrat 1"/>
                <a:sym typeface="Montserrat 1"/>
              </a:rPr>
              <a:t>Goal: Soften and lighten breathing to achieve tolerable air hunger. Reduce the size of each breath.</a:t>
            </a:r>
          </a:p>
          <a:p>
            <a:pPr>
              <a:lnSpc>
                <a:spcPts val="1999"/>
              </a:lnSpc>
              <a:spcBef>
                <a:spcPct val="0"/>
              </a:spcBef>
            </a:pPr>
            <a:r>
              <a:rPr lang="en-US" sz="1333" dirty="0">
                <a:solidFill>
                  <a:srgbClr val="4D4D4D"/>
                </a:solidFill>
                <a:latin typeface="Montserrat 1"/>
                <a:ea typeface="Montserrat 1"/>
                <a:cs typeface="Montserrat 1"/>
                <a:sym typeface="Montserrat 1"/>
              </a:rPr>
              <a:t>If too intense, slightly open a finger like a seashell opening, then close again when ready.</a:t>
            </a:r>
          </a:p>
          <a:p>
            <a:pPr>
              <a:lnSpc>
                <a:spcPts val="1999"/>
              </a:lnSpc>
              <a:spcBef>
                <a:spcPct val="0"/>
              </a:spcBef>
            </a:pPr>
            <a:endParaRPr lang="en-US" sz="1333" dirty="0">
              <a:solidFill>
                <a:srgbClr val="4D4D4D"/>
              </a:solidFill>
              <a:latin typeface="Montserrat 1"/>
              <a:ea typeface="Montserrat 1"/>
              <a:cs typeface="Montserrat 1"/>
              <a:sym typeface="Montserrat 1"/>
            </a:endParaRPr>
          </a:p>
          <a:p>
            <a:pPr>
              <a:lnSpc>
                <a:spcPts val="1999"/>
              </a:lnSpc>
              <a:spcBef>
                <a:spcPct val="0"/>
              </a:spcBef>
            </a:pPr>
            <a:r>
              <a:rPr lang="en-US" sz="1333" dirty="0">
                <a:solidFill>
                  <a:srgbClr val="4D4D4D"/>
                </a:solidFill>
                <a:latin typeface="Montserrat 1"/>
                <a:ea typeface="Montserrat 1"/>
                <a:cs typeface="Montserrat 1"/>
                <a:sym typeface="Montserrat 1"/>
              </a:rPr>
              <a:t>Benefits: Encourages lighter, reduced-volume breathing and breath awareness, and may support CO₂ tolerance and a calmer breathing pattern.</a:t>
            </a:r>
          </a:p>
        </p:txBody>
      </p:sp>
      <p:sp>
        <p:nvSpPr>
          <p:cNvPr id="20" name="TextBox 20"/>
          <p:cNvSpPr txBox="1"/>
          <p:nvPr/>
        </p:nvSpPr>
        <p:spPr>
          <a:xfrm>
            <a:off x="127000" y="6674404"/>
            <a:ext cx="3810000" cy="156581"/>
          </a:xfrm>
          <a:prstGeom prst="rect">
            <a:avLst/>
          </a:prstGeom>
        </p:spPr>
        <p:txBody>
          <a:bodyPr lIns="0" tIns="0" rIns="0" bIns="0" rtlCol="0" anchor="t">
            <a:spAutoFit/>
          </a:bodyPr>
          <a:lstStyle/>
          <a:p>
            <a:pPr>
              <a:lnSpc>
                <a:spcPts val="1307"/>
              </a:lnSpc>
              <a:spcBef>
                <a:spcPct val="0"/>
              </a:spcBef>
            </a:pPr>
            <a:r>
              <a:rPr lang="en-US" sz="933" dirty="0">
                <a:solidFill>
                  <a:srgbClr val="70A165"/>
                </a:solidFill>
                <a:latin typeface="Montserrat 1"/>
                <a:ea typeface="Montserrat 1"/>
                <a:cs typeface="Montserrat 1"/>
                <a:sym typeface="Montserrat 1"/>
              </a:rPr>
              <a:t>© Dr. Stephen Gangemi – Systems Health Care</a:t>
            </a:r>
          </a:p>
        </p:txBody>
      </p:sp>
    </p:spTree>
  </p:cSld>
  <p:clrMapOvr>
    <a:masterClrMapping/>
  </p:clrMapOvr>
  <p:transition>
    <p:wipe/>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7672955">
            <a:off x="7167687" y="-3279698"/>
            <a:ext cx="5934663" cy="6971703"/>
          </a:xfrm>
          <a:custGeom>
            <a:avLst/>
            <a:gdLst/>
            <a:ahLst/>
            <a:cxnLst/>
            <a:rect l="l" t="t" r="r" b="b"/>
            <a:pathLst>
              <a:path w="8901994" h="10457555">
                <a:moveTo>
                  <a:pt x="0" y="0"/>
                </a:moveTo>
                <a:lnTo>
                  <a:pt x="8901993" y="0"/>
                </a:lnTo>
                <a:lnTo>
                  <a:pt x="8901993" y="10457555"/>
                </a:lnTo>
                <a:lnTo>
                  <a:pt x="0" y="10457555"/>
                </a:lnTo>
                <a:lnTo>
                  <a:pt x="0" y="0"/>
                </a:lnTo>
                <a:close/>
              </a:path>
            </a:pathLst>
          </a:custGeom>
          <a:blipFill>
            <a:blip>
              <a:alphaModFix amt="21999"/>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3" name="Freeform 3"/>
          <p:cNvSpPr/>
          <p:nvPr/>
        </p:nvSpPr>
        <p:spPr>
          <a:xfrm rot="1901520">
            <a:off x="8660037" y="-2746301"/>
            <a:ext cx="7224320" cy="4930598"/>
          </a:xfrm>
          <a:custGeom>
            <a:avLst/>
            <a:gdLst/>
            <a:ahLst/>
            <a:cxnLst/>
            <a:rect l="l" t="t" r="r" b="b"/>
            <a:pathLst>
              <a:path w="10836480" h="7395897">
                <a:moveTo>
                  <a:pt x="0" y="0"/>
                </a:moveTo>
                <a:lnTo>
                  <a:pt x="10836480" y="0"/>
                </a:lnTo>
                <a:lnTo>
                  <a:pt x="10836480" y="7395898"/>
                </a:lnTo>
                <a:lnTo>
                  <a:pt x="0" y="739589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dirty="0"/>
          </a:p>
        </p:txBody>
      </p:sp>
      <p:sp>
        <p:nvSpPr>
          <p:cNvPr id="4" name="Freeform 4"/>
          <p:cNvSpPr/>
          <p:nvPr/>
        </p:nvSpPr>
        <p:spPr>
          <a:xfrm rot="-7772413">
            <a:off x="-3117524" y="5065948"/>
            <a:ext cx="4533511" cy="3094122"/>
          </a:xfrm>
          <a:custGeom>
            <a:avLst/>
            <a:gdLst/>
            <a:ahLst/>
            <a:cxnLst/>
            <a:rect l="l" t="t" r="r" b="b"/>
            <a:pathLst>
              <a:path w="6800267" h="4641183">
                <a:moveTo>
                  <a:pt x="0" y="0"/>
                </a:moveTo>
                <a:lnTo>
                  <a:pt x="6800268" y="0"/>
                </a:lnTo>
                <a:lnTo>
                  <a:pt x="6800268" y="4641183"/>
                </a:lnTo>
                <a:lnTo>
                  <a:pt x="0" y="464118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dirty="0"/>
          </a:p>
        </p:txBody>
      </p:sp>
      <p:grpSp>
        <p:nvGrpSpPr>
          <p:cNvPr id="12" name="Group 12"/>
          <p:cNvGrpSpPr/>
          <p:nvPr/>
        </p:nvGrpSpPr>
        <p:grpSpPr>
          <a:xfrm>
            <a:off x="9262917" y="3314700"/>
            <a:ext cx="215900" cy="215900"/>
            <a:chOff x="0" y="0"/>
            <a:chExt cx="6350000" cy="6350000"/>
          </a:xfrm>
        </p:grpSpPr>
        <p:sp>
          <p:nvSpPr>
            <p:cNvPr id="13" name="Freeform 1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4F674F"/>
            </a:solidFill>
          </p:spPr>
          <p:txBody>
            <a:bodyPr/>
            <a:lstStyle/>
            <a:p>
              <a:endParaRPr lang="en-US" sz="1200" dirty="0"/>
            </a:p>
          </p:txBody>
        </p:sp>
      </p:grpSp>
      <p:sp>
        <p:nvSpPr>
          <p:cNvPr id="15" name="TextBox 15"/>
          <p:cNvSpPr txBox="1"/>
          <p:nvPr/>
        </p:nvSpPr>
        <p:spPr>
          <a:xfrm>
            <a:off x="685800" y="6498910"/>
            <a:ext cx="11034492" cy="223716"/>
          </a:xfrm>
          <a:prstGeom prst="rect">
            <a:avLst/>
          </a:prstGeom>
        </p:spPr>
        <p:txBody>
          <a:bodyPr lIns="0" tIns="0" rIns="0" bIns="0" rtlCol="0" anchor="t">
            <a:spAutoFit/>
          </a:bodyPr>
          <a:lstStyle/>
          <a:p>
            <a:pPr>
              <a:lnSpc>
                <a:spcPts val="1897"/>
              </a:lnSpc>
            </a:pPr>
            <a:endParaRPr sz="1200" dirty="0"/>
          </a:p>
        </p:txBody>
      </p:sp>
      <p:sp>
        <p:nvSpPr>
          <p:cNvPr id="16" name="TextBox 16"/>
          <p:cNvSpPr txBox="1"/>
          <p:nvPr/>
        </p:nvSpPr>
        <p:spPr>
          <a:xfrm>
            <a:off x="0" y="-71317"/>
            <a:ext cx="11465645" cy="5232202"/>
          </a:xfrm>
          <a:prstGeom prst="rect">
            <a:avLst/>
          </a:prstGeom>
        </p:spPr>
        <p:txBody>
          <a:bodyPr wrap="square" lIns="0" tIns="0" rIns="0" bIns="0" rtlCol="0" anchor="t">
            <a:spAutoFit/>
          </a:bodyPr>
          <a:lstStyle/>
          <a:p>
            <a:pPr algn="ctr">
              <a:lnSpc>
                <a:spcPts val="2210"/>
              </a:lnSpc>
              <a:spcBef>
                <a:spcPct val="0"/>
              </a:spcBef>
            </a:pPr>
            <a:endParaRPr sz="1200" dirty="0"/>
          </a:p>
          <a:p>
            <a:pPr algn="ctr">
              <a:lnSpc>
                <a:spcPts val="2730"/>
              </a:lnSpc>
              <a:spcBef>
                <a:spcPct val="0"/>
              </a:spcBef>
            </a:pPr>
            <a:r>
              <a:rPr lang="en-US" sz="3200" dirty="0">
                <a:latin typeface="Calibri" panose="020F0502020204030204" pitchFamily="34" charset="0"/>
                <a:cs typeface="Calibri" panose="020F0502020204030204" pitchFamily="34" charset="0"/>
              </a:rPr>
              <a:t>Walking While Breathing LIGHT &amp; LOW</a:t>
            </a:r>
          </a:p>
          <a:p>
            <a:pPr>
              <a:lnSpc>
                <a:spcPts val="1933"/>
              </a:lnSpc>
              <a:spcBef>
                <a:spcPct val="0"/>
              </a:spcBef>
            </a:pPr>
            <a:endParaRPr lang="en-US" sz="2100" dirty="0">
              <a:latin typeface="Rasputin Bold"/>
            </a:endParaRPr>
          </a:p>
          <a:p>
            <a:pPr marL="321059" lvl="1" indent="-160529">
              <a:lnSpc>
                <a:spcPts val="1933"/>
              </a:lnSpc>
              <a:buFont typeface="Arial"/>
              <a:buChar char="•"/>
            </a:pPr>
            <a:r>
              <a:rPr lang="en-US" dirty="0">
                <a:latin typeface="Calibri" panose="020F0502020204030204" pitchFamily="34" charset="0"/>
                <a:cs typeface="Calibri" panose="020F0502020204030204" pitchFamily="34" charset="0"/>
              </a:rPr>
              <a:t>Begin to walk with your mouth closed, correct body posture and tongue posture, lips together, jaw relaxed, while breathing in and out through your nose. </a:t>
            </a:r>
          </a:p>
          <a:p>
            <a:pPr marL="321059" lvl="1" indent="-160529">
              <a:lnSpc>
                <a:spcPts val="1933"/>
              </a:lnSpc>
              <a:buFont typeface="Arial"/>
              <a:buChar char="•"/>
            </a:pPr>
            <a:r>
              <a:rPr lang="en-US" dirty="0">
                <a:latin typeface="Calibri" panose="020F0502020204030204" pitchFamily="34" charset="0"/>
                <a:cs typeface="Calibri" panose="020F0502020204030204" pitchFamily="34" charset="0"/>
              </a:rPr>
              <a:t>Place your hands on your lower ribs and see if you can feel the lateral expansion. Walk at a steady pace and breathe as lightly and quietly as you can while still feeling the lower movement of breathing. </a:t>
            </a:r>
          </a:p>
          <a:p>
            <a:pPr>
              <a:lnSpc>
                <a:spcPts val="1933"/>
              </a:lnSpc>
              <a:spcBef>
                <a:spcPct val="0"/>
              </a:spcBef>
            </a:pPr>
            <a:endParaRPr lang="en-US" dirty="0">
              <a:latin typeface="Calibri" panose="020F0502020204030204" pitchFamily="34" charset="0"/>
              <a:cs typeface="Calibri" panose="020F0502020204030204" pitchFamily="34" charset="0"/>
            </a:endParaRPr>
          </a:p>
          <a:p>
            <a:pPr algn="ctr">
              <a:lnSpc>
                <a:spcPts val="1933"/>
              </a:lnSpc>
              <a:spcBef>
                <a:spcPct val="0"/>
              </a:spcBef>
            </a:pPr>
            <a:r>
              <a:rPr lang="en-US" dirty="0">
                <a:latin typeface="Calibri" panose="020F0502020204030204" pitchFamily="34" charset="0"/>
                <a:cs typeface="Calibri" panose="020F0502020204030204" pitchFamily="34" charset="0"/>
              </a:rPr>
              <a:t>*Physical exercise does not improve functional breathing patterns unless it is done while nasal breathing.</a:t>
            </a:r>
          </a:p>
          <a:p>
            <a:pPr>
              <a:lnSpc>
                <a:spcPts val="1933"/>
              </a:lnSpc>
              <a:spcBef>
                <a:spcPct val="0"/>
              </a:spcBef>
            </a:pPr>
            <a:endParaRPr lang="en-US" dirty="0">
              <a:latin typeface="Calibri" panose="020F0502020204030204" pitchFamily="34" charset="0"/>
              <a:cs typeface="Calibri" panose="020F0502020204030204" pitchFamily="34" charset="0"/>
            </a:endParaRPr>
          </a:p>
          <a:p>
            <a:pPr>
              <a:lnSpc>
                <a:spcPts val="1933"/>
              </a:lnSpc>
              <a:spcBef>
                <a:spcPct val="0"/>
              </a:spcBef>
            </a:pPr>
            <a:r>
              <a:rPr lang="en-US" dirty="0">
                <a:latin typeface="Calibri" panose="020F0502020204030204" pitchFamily="34" charset="0"/>
                <a:cs typeface="Calibri" panose="020F0502020204030204" pitchFamily="34" charset="0"/>
              </a:rPr>
              <a:t>                  Breathe in, feel the ribs move outwards.</a:t>
            </a:r>
          </a:p>
          <a:p>
            <a:pPr>
              <a:lnSpc>
                <a:spcPts val="1933"/>
              </a:lnSpc>
              <a:spcBef>
                <a:spcPct val="0"/>
              </a:spcBef>
            </a:pPr>
            <a:r>
              <a:rPr lang="en-US" dirty="0">
                <a:latin typeface="Calibri" panose="020F0502020204030204" pitchFamily="34" charset="0"/>
                <a:cs typeface="Calibri" panose="020F0502020204030204" pitchFamily="34" charset="0"/>
              </a:rPr>
              <a:t>                  Breathe out, feel the ribs move inwards.</a:t>
            </a:r>
          </a:p>
          <a:p>
            <a:pPr>
              <a:lnSpc>
                <a:spcPts val="1933"/>
              </a:lnSpc>
              <a:spcBef>
                <a:spcPct val="0"/>
              </a:spcBef>
            </a:pPr>
            <a:r>
              <a:rPr lang="en-US" dirty="0">
                <a:latin typeface="Calibri" panose="020F0502020204030204" pitchFamily="34" charset="0"/>
                <a:cs typeface="Calibri" panose="020F0502020204030204" pitchFamily="34" charset="0"/>
              </a:rPr>
              <a:t>                  Feel your breath.</a:t>
            </a:r>
          </a:p>
          <a:p>
            <a:pPr>
              <a:lnSpc>
                <a:spcPts val="1933"/>
              </a:lnSpc>
              <a:spcBef>
                <a:spcPct val="0"/>
              </a:spcBef>
            </a:pPr>
            <a:r>
              <a:rPr lang="en-US" dirty="0">
                <a:latin typeface="Calibri" panose="020F0502020204030204" pitchFamily="34" charset="0"/>
                <a:cs typeface="Calibri" panose="020F0502020204030204" pitchFamily="34" charset="0"/>
              </a:rPr>
              <a:t>                  Walk with postural awareness.</a:t>
            </a:r>
          </a:p>
          <a:p>
            <a:pPr>
              <a:lnSpc>
                <a:spcPts val="1933"/>
              </a:lnSpc>
              <a:spcBef>
                <a:spcPct val="0"/>
              </a:spcBef>
            </a:pPr>
            <a:r>
              <a:rPr lang="en-US" dirty="0">
                <a:latin typeface="Calibri" panose="020F0502020204030204" pitchFamily="34" charset="0"/>
                <a:cs typeface="Calibri" panose="020F0502020204030204" pitchFamily="34" charset="0"/>
              </a:rPr>
              <a:t>                  Listen to your breathing.</a:t>
            </a:r>
          </a:p>
          <a:p>
            <a:pPr>
              <a:lnSpc>
                <a:spcPts val="1933"/>
              </a:lnSpc>
              <a:spcBef>
                <a:spcPct val="0"/>
              </a:spcBef>
            </a:pPr>
            <a:endParaRPr lang="en-US" dirty="0">
              <a:latin typeface="Calibri" panose="020F0502020204030204" pitchFamily="34" charset="0"/>
              <a:cs typeface="Calibri" panose="020F0502020204030204" pitchFamily="34" charset="0"/>
            </a:endParaRPr>
          </a:p>
          <a:p>
            <a:pPr>
              <a:lnSpc>
                <a:spcPts val="1933"/>
              </a:lnSpc>
              <a:spcBef>
                <a:spcPct val="0"/>
              </a:spcBef>
            </a:pPr>
            <a:r>
              <a:rPr lang="en-US" dirty="0">
                <a:latin typeface="Calibri" panose="020F0502020204030204" pitchFamily="34" charset="0"/>
                <a:cs typeface="Calibri" panose="020F0502020204030204" pitchFamily="34" charset="0"/>
              </a:rPr>
              <a:t>	Consider: running, push ups, squats, cross crawl, </a:t>
            </a:r>
          </a:p>
          <a:p>
            <a:pPr>
              <a:lnSpc>
                <a:spcPts val="1933"/>
              </a:lnSpc>
              <a:spcBef>
                <a:spcPct val="0"/>
              </a:spcBef>
            </a:pPr>
            <a:r>
              <a:rPr lang="en-US">
                <a:latin typeface="Calibri" panose="020F0502020204030204" pitchFamily="34" charset="0"/>
                <a:cs typeface="Calibri" panose="020F0502020204030204" pitchFamily="34" charset="0"/>
              </a:rPr>
              <a:t>	and </a:t>
            </a:r>
            <a:r>
              <a:rPr lang="en-US" dirty="0">
                <a:latin typeface="Calibri" panose="020F0502020204030204" pitchFamily="34" charset="0"/>
                <a:cs typeface="Calibri" panose="020F0502020204030204" pitchFamily="34" charset="0"/>
              </a:rPr>
              <a:t>other exercises</a:t>
            </a:r>
          </a:p>
          <a:p>
            <a:pPr>
              <a:lnSpc>
                <a:spcPts val="1933"/>
              </a:lnSpc>
              <a:spcBef>
                <a:spcPct val="0"/>
              </a:spcBef>
            </a:pPr>
            <a:r>
              <a:rPr lang="en-US" dirty="0">
                <a:latin typeface="Calibri" panose="020F0502020204030204" pitchFamily="34" charset="0"/>
                <a:cs typeface="Calibri" panose="020F0502020204030204" pitchFamily="34" charset="0"/>
              </a:rPr>
              <a:t> </a:t>
            </a:r>
          </a:p>
          <a:p>
            <a:pPr>
              <a:lnSpc>
                <a:spcPts val="1933"/>
              </a:lnSpc>
              <a:spcBef>
                <a:spcPct val="0"/>
              </a:spcBef>
            </a:pPr>
            <a:r>
              <a:rPr lang="en-US" dirty="0">
                <a:latin typeface="Calibri" panose="020F0502020204030204" pitchFamily="34" charset="0"/>
                <a:cs typeface="Calibri" panose="020F0502020204030204" pitchFamily="34" charset="0"/>
              </a:rPr>
              <a:t>	Nasal breathe as lightly as possible with your tongue up!</a:t>
            </a:r>
          </a:p>
          <a:p>
            <a:pPr>
              <a:lnSpc>
                <a:spcPts val="1673"/>
              </a:lnSpc>
              <a:spcBef>
                <a:spcPct val="0"/>
              </a:spcBef>
            </a:pPr>
            <a:endParaRPr lang="en-US" sz="1487" dirty="0">
              <a:latin typeface="Rasputin Light"/>
            </a:endParaRPr>
          </a:p>
        </p:txBody>
      </p:sp>
      <p:sp>
        <p:nvSpPr>
          <p:cNvPr id="17" name="TextBox 17"/>
          <p:cNvSpPr txBox="1"/>
          <p:nvPr/>
        </p:nvSpPr>
        <p:spPr>
          <a:xfrm>
            <a:off x="-114422" y="6509081"/>
            <a:ext cx="4216747" cy="180370"/>
          </a:xfrm>
          <a:prstGeom prst="rect">
            <a:avLst/>
          </a:prstGeom>
        </p:spPr>
        <p:txBody>
          <a:bodyPr lIns="0" tIns="0" rIns="0" bIns="0" rtlCol="0" anchor="t">
            <a:spAutoFit/>
          </a:bodyPr>
          <a:lstStyle/>
          <a:p>
            <a:pPr algn="ctr">
              <a:lnSpc>
                <a:spcPts val="1493"/>
              </a:lnSpc>
            </a:pPr>
            <a:r>
              <a:rPr lang="en-US" sz="1067" dirty="0">
                <a:solidFill>
                  <a:srgbClr val="FFFFFF"/>
                </a:solidFill>
                <a:latin typeface="Rasputin"/>
              </a:rPr>
              <a:t>© Dr. Stephen Gangemi – Systems Health Care</a:t>
            </a:r>
          </a:p>
        </p:txBody>
      </p:sp>
      <p:pic>
        <p:nvPicPr>
          <p:cNvPr id="6" name="Picture 5">
            <a:extLst>
              <a:ext uri="{FF2B5EF4-FFF2-40B4-BE49-F238E27FC236}">
                <a16:creationId xmlns:a16="http://schemas.microsoft.com/office/drawing/2014/main" id="{BC4DF9F8-41FC-FED8-203A-2FC9CA4B84CA}"/>
              </a:ext>
            </a:extLst>
          </p:cNvPr>
          <p:cNvPicPr>
            <a:picLocks noChangeAspect="1"/>
          </p:cNvPicPr>
          <p:nvPr/>
        </p:nvPicPr>
        <p:blipFill>
          <a:blip r:embed="rId4"/>
          <a:stretch>
            <a:fillRect/>
          </a:stretch>
        </p:blipFill>
        <p:spPr>
          <a:xfrm>
            <a:off x="6627667" y="2342726"/>
            <a:ext cx="5486400" cy="3657600"/>
          </a:xfrm>
          <a:prstGeom prst="rect">
            <a:avLst/>
          </a:prstGeom>
          <a:ln w="28575">
            <a:solidFill>
              <a:schemeClr val="accent2"/>
            </a:solidFill>
          </a:ln>
        </p:spPr>
      </p:pic>
    </p:spTree>
    <p:extLst>
      <p:ext uri="{BB962C8B-B14F-4D97-AF65-F5344CB8AC3E}">
        <p14:creationId xmlns:p14="http://schemas.microsoft.com/office/powerpoint/2010/main" val="2948406294"/>
      </p:ext>
    </p:extLst>
  </p:cSld>
  <p:clrMapOvr>
    <a:masterClrMapping/>
  </p:clrMapOvr>
  <p:transition>
    <p:wipe/>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02662" y="1148119"/>
            <a:ext cx="11237653" cy="4861395"/>
          </a:xfrm>
          <a:prstGeom prst="rect">
            <a:avLst/>
          </a:prstGeom>
        </p:spPr>
        <p:txBody>
          <a:bodyPr lIns="0" tIns="0" rIns="0" bIns="0" rtlCol="0" anchor="t">
            <a:spAutoFit/>
          </a:bodyPr>
          <a:lstStyle/>
          <a:p>
            <a:pPr>
              <a:lnSpc>
                <a:spcPts val="2106"/>
              </a:lnSpc>
            </a:pPr>
            <a:endParaRPr sz="1200" dirty="0"/>
          </a:p>
          <a:p>
            <a:pPr>
              <a:lnSpc>
                <a:spcPts val="2106"/>
              </a:lnSpc>
            </a:pPr>
            <a:endParaRPr sz="2400" dirty="0">
              <a:latin typeface="Calibri" panose="020F0502020204030204" pitchFamily="34" charset="0"/>
              <a:cs typeface="Calibri" panose="020F0502020204030204" pitchFamily="34" charset="0"/>
            </a:endParaRPr>
          </a:p>
          <a:p>
            <a:pPr>
              <a:lnSpc>
                <a:spcPts val="2106"/>
              </a:lnSpc>
            </a:pPr>
            <a:r>
              <a:rPr lang="en-US" sz="2400" dirty="0">
                <a:solidFill>
                  <a:srgbClr val="000000"/>
                </a:solidFill>
                <a:latin typeface="Calibri" panose="020F0502020204030204" pitchFamily="34" charset="0"/>
                <a:cs typeface="Calibri" panose="020F0502020204030204" pitchFamily="34" charset="0"/>
              </a:rPr>
              <a:t>Paces: Holding your breath after an exhale places additional strain on the diaphragm which can strengthen it.</a:t>
            </a:r>
            <a:br>
              <a:rPr lang="en-US" sz="2400" dirty="0">
                <a:solidFill>
                  <a:srgbClr val="000000"/>
                </a:solidFill>
                <a:latin typeface="Calibri" panose="020F0502020204030204" pitchFamily="34" charset="0"/>
                <a:cs typeface="Calibri" panose="020F0502020204030204" pitchFamily="34" charset="0"/>
              </a:rPr>
            </a:br>
            <a:endParaRPr lang="en-US" sz="2400" dirty="0">
              <a:solidFill>
                <a:srgbClr val="000000"/>
              </a:solidFill>
              <a:latin typeface="Calibri" panose="020F0502020204030204" pitchFamily="34" charset="0"/>
              <a:cs typeface="Calibri" panose="020F0502020204030204" pitchFamily="34" charset="0"/>
            </a:endParaRPr>
          </a:p>
          <a:p>
            <a:pPr marL="324890" lvl="1" indent="-162445" algn="just">
              <a:lnSpc>
                <a:spcPts val="2106"/>
              </a:lnSpc>
              <a:buFont typeface="Arial"/>
              <a:buChar char="•"/>
            </a:pPr>
            <a:r>
              <a:rPr lang="en-US" sz="2400" dirty="0">
                <a:solidFill>
                  <a:srgbClr val="000000"/>
                </a:solidFill>
                <a:latin typeface="Calibri" panose="020F0502020204030204" pitchFamily="34" charset="0"/>
                <a:cs typeface="Calibri" panose="020F0502020204030204" pitchFamily="34" charset="0"/>
              </a:rPr>
              <a:t>Start by walking with your mouth closed, keeping your jaw relaxed and tongue on the roof of your mouth. Ensure controlled breathing throughout the exercise. Inhale and exhale through your nose, then pinch your nose and take 5 steps before releasing and resuming nasal breathing.</a:t>
            </a:r>
          </a:p>
          <a:p>
            <a:pPr marL="324890" lvl="1" indent="-162445">
              <a:lnSpc>
                <a:spcPts val="2106"/>
              </a:lnSpc>
              <a:buFont typeface="Arial"/>
              <a:buChar char="•"/>
            </a:pPr>
            <a:r>
              <a:rPr lang="en-US" sz="2400" dirty="0">
                <a:solidFill>
                  <a:srgbClr val="000000"/>
                </a:solidFill>
                <a:latin typeface="Calibri" panose="020F0502020204030204" pitchFamily="34" charset="0"/>
                <a:cs typeface="Calibri" panose="020F0502020204030204" pitchFamily="34" charset="0"/>
              </a:rPr>
              <a:t>Continue walking for 30-60 seconds.</a:t>
            </a:r>
          </a:p>
          <a:p>
            <a:pPr>
              <a:lnSpc>
                <a:spcPts val="2106"/>
              </a:lnSpc>
            </a:pPr>
            <a:endParaRPr lang="en-US" sz="2400" dirty="0">
              <a:solidFill>
                <a:srgbClr val="000000"/>
              </a:solidFill>
              <a:latin typeface="Calibri" panose="020F0502020204030204" pitchFamily="34" charset="0"/>
              <a:cs typeface="Calibri" panose="020F0502020204030204" pitchFamily="34" charset="0"/>
            </a:endParaRPr>
          </a:p>
          <a:p>
            <a:pPr algn="ctr">
              <a:lnSpc>
                <a:spcPts val="2106"/>
              </a:lnSpc>
            </a:pPr>
            <a:r>
              <a:rPr lang="en-US" sz="2400" dirty="0">
                <a:solidFill>
                  <a:srgbClr val="000000"/>
                </a:solidFill>
                <a:latin typeface="Calibri" panose="020F0502020204030204" pitchFamily="34" charset="0"/>
                <a:cs typeface="Calibri" panose="020F0502020204030204" pitchFamily="34" charset="0"/>
              </a:rPr>
              <a:t>(5, 5, 5, 10, 10, 10, 15, 15, 15, 20, 20, 20, 25, 25, 25...30, 30, 30, 35, 35, 35...)</a:t>
            </a:r>
          </a:p>
          <a:p>
            <a:pPr>
              <a:lnSpc>
                <a:spcPts val="2106"/>
              </a:lnSpc>
            </a:pPr>
            <a:endParaRPr lang="en-US" sz="2400" dirty="0">
              <a:solidFill>
                <a:srgbClr val="000000"/>
              </a:solidFill>
              <a:latin typeface="Calibri" panose="020F0502020204030204" pitchFamily="34" charset="0"/>
              <a:cs typeface="Calibri" panose="020F0502020204030204" pitchFamily="34" charset="0"/>
            </a:endParaRPr>
          </a:p>
          <a:p>
            <a:pPr>
              <a:lnSpc>
                <a:spcPts val="2106"/>
              </a:lnSpc>
            </a:pPr>
            <a:endParaRPr lang="en-US" sz="2400" dirty="0">
              <a:solidFill>
                <a:srgbClr val="000000"/>
              </a:solidFill>
              <a:latin typeface="Calibri" panose="020F0502020204030204" pitchFamily="34" charset="0"/>
              <a:cs typeface="Calibri" panose="020F0502020204030204" pitchFamily="34" charset="0"/>
            </a:endParaRPr>
          </a:p>
          <a:p>
            <a:pPr>
              <a:lnSpc>
                <a:spcPts val="2106"/>
              </a:lnSpc>
            </a:pPr>
            <a:endParaRPr lang="en-US" sz="2400" dirty="0">
              <a:solidFill>
                <a:srgbClr val="000000"/>
              </a:solidFill>
              <a:latin typeface="Calibri" panose="020F0502020204030204" pitchFamily="34" charset="0"/>
              <a:cs typeface="Calibri" panose="020F0502020204030204" pitchFamily="34" charset="0"/>
            </a:endParaRPr>
          </a:p>
          <a:p>
            <a:pPr>
              <a:lnSpc>
                <a:spcPts val="2106"/>
              </a:lnSpc>
            </a:pPr>
            <a:endParaRPr lang="en-US" sz="2400" dirty="0">
              <a:solidFill>
                <a:srgbClr val="000000"/>
              </a:solidFill>
              <a:latin typeface="Calibri" panose="020F0502020204030204" pitchFamily="34" charset="0"/>
              <a:cs typeface="Calibri" panose="020F0502020204030204" pitchFamily="34" charset="0"/>
            </a:endParaRPr>
          </a:p>
          <a:p>
            <a:pPr algn="ctr">
              <a:lnSpc>
                <a:spcPts val="2106"/>
              </a:lnSpc>
            </a:pPr>
            <a:r>
              <a:rPr lang="en-US" sz="2400" dirty="0">
                <a:solidFill>
                  <a:srgbClr val="000000"/>
                </a:solidFill>
                <a:latin typeface="Calibri" panose="020F0502020204030204" pitchFamily="34" charset="0"/>
                <a:cs typeface="Calibri" panose="020F0502020204030204" pitchFamily="34" charset="0"/>
              </a:rPr>
              <a:t>*If feeling unwell, prone to panic, have high blood pressure, or a BOLT Score of less than 10 seconds, do not exceed 10 paces.</a:t>
            </a:r>
          </a:p>
        </p:txBody>
      </p:sp>
      <p:sp>
        <p:nvSpPr>
          <p:cNvPr id="3" name="TextBox 3"/>
          <p:cNvSpPr txBox="1"/>
          <p:nvPr/>
        </p:nvSpPr>
        <p:spPr>
          <a:xfrm>
            <a:off x="1525826" y="352002"/>
            <a:ext cx="9140350" cy="588623"/>
          </a:xfrm>
          <a:prstGeom prst="rect">
            <a:avLst/>
          </a:prstGeom>
        </p:spPr>
        <p:txBody>
          <a:bodyPr lIns="0" tIns="0" rIns="0" bIns="0" rtlCol="0" anchor="t">
            <a:spAutoFit/>
          </a:bodyPr>
          <a:lstStyle/>
          <a:p>
            <a:pPr algn="ctr">
              <a:lnSpc>
                <a:spcPts val="4853"/>
              </a:lnSpc>
            </a:pPr>
            <a:r>
              <a:rPr lang="en-US" sz="3200" dirty="0">
                <a:solidFill>
                  <a:srgbClr val="000000"/>
                </a:solidFill>
                <a:latin typeface="Calibri" panose="020F0502020204030204" pitchFamily="34" charset="0"/>
                <a:cs typeface="Calibri" panose="020F0502020204030204" pitchFamily="34" charset="0"/>
              </a:rPr>
              <a:t>Breath Holds to Load the Diaphragm </a:t>
            </a:r>
          </a:p>
        </p:txBody>
      </p:sp>
      <p:sp>
        <p:nvSpPr>
          <p:cNvPr id="4" name="TextBox 4"/>
          <p:cNvSpPr txBox="1"/>
          <p:nvPr/>
        </p:nvSpPr>
        <p:spPr>
          <a:xfrm>
            <a:off x="-161263" y="6544211"/>
            <a:ext cx="4216747" cy="180370"/>
          </a:xfrm>
          <a:prstGeom prst="rect">
            <a:avLst/>
          </a:prstGeom>
        </p:spPr>
        <p:txBody>
          <a:bodyPr lIns="0" tIns="0" rIns="0" bIns="0" rtlCol="0" anchor="t">
            <a:spAutoFit/>
          </a:bodyPr>
          <a:lstStyle/>
          <a:p>
            <a:pPr algn="ctr">
              <a:lnSpc>
                <a:spcPts val="1493"/>
              </a:lnSpc>
            </a:pPr>
            <a:r>
              <a:rPr lang="en-US" sz="1067" dirty="0">
                <a:solidFill>
                  <a:srgbClr val="000000"/>
                </a:solidFill>
                <a:latin typeface="Rasputin"/>
              </a:rPr>
              <a:t>© Dr. Stephen Gangemi – Systems Health Care</a:t>
            </a:r>
          </a:p>
        </p:txBody>
      </p:sp>
    </p:spTree>
    <p:extLst>
      <p:ext uri="{BB962C8B-B14F-4D97-AF65-F5344CB8AC3E}">
        <p14:creationId xmlns:p14="http://schemas.microsoft.com/office/powerpoint/2010/main" val="461540085"/>
      </p:ext>
    </p:extLst>
  </p:cSld>
  <p:clrMapOvr>
    <a:masterClrMapping/>
  </p:clrMapOvr>
  <p:transition>
    <p:wipe/>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rot="2068842">
            <a:off x="-3074207" y="-908179"/>
            <a:ext cx="5934663" cy="6971703"/>
          </a:xfrm>
          <a:custGeom>
            <a:avLst/>
            <a:gdLst/>
            <a:ahLst/>
            <a:cxnLst/>
            <a:rect l="l" t="t" r="r" b="b"/>
            <a:pathLst>
              <a:path w="8901994" h="10457555">
                <a:moveTo>
                  <a:pt x="0" y="0"/>
                </a:moveTo>
                <a:lnTo>
                  <a:pt x="8901994" y="0"/>
                </a:lnTo>
                <a:lnTo>
                  <a:pt x="8901994" y="10457555"/>
                </a:lnTo>
                <a:lnTo>
                  <a:pt x="0" y="10457555"/>
                </a:lnTo>
                <a:lnTo>
                  <a:pt x="0" y="0"/>
                </a:lnTo>
                <a:close/>
              </a:path>
            </a:pathLst>
          </a:custGeom>
          <a:blipFill>
            <a:blip>
              <a:alphaModFix amt="21999"/>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3" name="Freeform 3"/>
          <p:cNvSpPr/>
          <p:nvPr/>
        </p:nvSpPr>
        <p:spPr>
          <a:xfrm rot="6787978">
            <a:off x="8729506" y="-3063595"/>
            <a:ext cx="5170273" cy="8194957"/>
          </a:xfrm>
          <a:custGeom>
            <a:avLst/>
            <a:gdLst/>
            <a:ahLst/>
            <a:cxnLst/>
            <a:rect l="l" t="t" r="r" b="b"/>
            <a:pathLst>
              <a:path w="7755409" h="12292435">
                <a:moveTo>
                  <a:pt x="0" y="0"/>
                </a:moveTo>
                <a:lnTo>
                  <a:pt x="7755409" y="0"/>
                </a:lnTo>
                <a:lnTo>
                  <a:pt x="7755409" y="12292435"/>
                </a:lnTo>
                <a:lnTo>
                  <a:pt x="0" y="12292435"/>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dirty="0"/>
          </a:p>
        </p:txBody>
      </p:sp>
      <p:grpSp>
        <p:nvGrpSpPr>
          <p:cNvPr id="4" name="Group 4"/>
          <p:cNvGrpSpPr/>
          <p:nvPr/>
        </p:nvGrpSpPr>
        <p:grpSpPr>
          <a:xfrm>
            <a:off x="6940612" y="1110914"/>
            <a:ext cx="3811937" cy="3811921"/>
            <a:chOff x="0" y="0"/>
            <a:chExt cx="6350025" cy="6350000"/>
          </a:xfrm>
        </p:grpSpPr>
        <p:sp>
          <p:nvSpPr>
            <p:cNvPr id="5" name="Freeform 5"/>
            <p:cNvSpPr/>
            <p:nvPr/>
          </p:nvSpPr>
          <p:spPr>
            <a:xfrm>
              <a:off x="0" y="0"/>
              <a:ext cx="6350026" cy="6350000"/>
            </a:xfrm>
            <a:custGeom>
              <a:avLst/>
              <a:gdLst/>
              <a:ahLst/>
              <a:cxnLst/>
              <a:rect l="l" t="t" r="r" b="b"/>
              <a:pathLst>
                <a:path w="6350026" h="6350000">
                  <a:moveTo>
                    <a:pt x="0" y="0"/>
                  </a:moveTo>
                  <a:lnTo>
                    <a:pt x="6350026" y="0"/>
                  </a:lnTo>
                  <a:lnTo>
                    <a:pt x="6350026" y="6350000"/>
                  </a:lnTo>
                  <a:lnTo>
                    <a:pt x="0" y="6350000"/>
                  </a:lnTo>
                  <a:close/>
                </a:path>
              </a:pathLst>
            </a:custGeom>
            <a:blipFill>
              <a:blip r:embed="rId4"/>
              <a:stretch>
                <a:fillRect t="-5363" b="-5363"/>
              </a:stretch>
            </a:blipFill>
            <a:ln w="28575">
              <a:solidFill>
                <a:schemeClr val="accent2"/>
              </a:solidFill>
            </a:ln>
          </p:spPr>
          <p:txBody>
            <a:bodyPr/>
            <a:lstStyle/>
            <a:p>
              <a:endParaRPr lang="en-US" sz="1200" dirty="0"/>
            </a:p>
          </p:txBody>
        </p:sp>
      </p:grpSp>
      <p:sp>
        <p:nvSpPr>
          <p:cNvPr id="6" name="TextBox 6"/>
          <p:cNvSpPr txBox="1"/>
          <p:nvPr/>
        </p:nvSpPr>
        <p:spPr>
          <a:xfrm>
            <a:off x="1667754" y="4845050"/>
            <a:ext cx="3914564" cy="977832"/>
          </a:xfrm>
          <a:prstGeom prst="rect">
            <a:avLst/>
          </a:prstGeom>
        </p:spPr>
        <p:txBody>
          <a:bodyPr lIns="0" tIns="0" rIns="0" bIns="0" rtlCol="0" anchor="t">
            <a:spAutoFit/>
          </a:bodyPr>
          <a:lstStyle/>
          <a:p>
            <a:pPr algn="ctr">
              <a:lnSpc>
                <a:spcPts val="2600"/>
              </a:lnSpc>
            </a:pPr>
            <a:r>
              <a:rPr lang="en-US" dirty="0">
                <a:solidFill>
                  <a:srgbClr val="142414"/>
                </a:solidFill>
                <a:latin typeface="Calibri" panose="020F0502020204030204" pitchFamily="34" charset="0"/>
                <a:cs typeface="Calibri" panose="020F0502020204030204" pitchFamily="34" charset="0"/>
              </a:rPr>
              <a:t>A Buteyko technique which helps with anxiety, reduced volume breathing, and a reset for the diaphragm</a:t>
            </a:r>
          </a:p>
        </p:txBody>
      </p:sp>
      <p:sp>
        <p:nvSpPr>
          <p:cNvPr id="7" name="TextBox 7"/>
          <p:cNvSpPr txBox="1"/>
          <p:nvPr/>
        </p:nvSpPr>
        <p:spPr>
          <a:xfrm>
            <a:off x="6889299" y="5020925"/>
            <a:ext cx="3914564" cy="574837"/>
          </a:xfrm>
          <a:prstGeom prst="rect">
            <a:avLst/>
          </a:prstGeom>
        </p:spPr>
        <p:txBody>
          <a:bodyPr lIns="0" tIns="0" rIns="0" bIns="0" rtlCol="0" anchor="t">
            <a:spAutoFit/>
          </a:bodyPr>
          <a:lstStyle/>
          <a:p>
            <a:pPr algn="ctr">
              <a:lnSpc>
                <a:spcPts val="2253"/>
              </a:lnSpc>
            </a:pPr>
            <a:r>
              <a:rPr lang="en-US" dirty="0">
                <a:solidFill>
                  <a:srgbClr val="142414"/>
                </a:solidFill>
                <a:latin typeface="Calibri" panose="020F0502020204030204" pitchFamily="34" charset="0"/>
                <a:cs typeface="Calibri" panose="020F0502020204030204" pitchFamily="34" charset="0"/>
              </a:rPr>
              <a:t>Finger on the chin helps prevent your head from tipping back.</a:t>
            </a:r>
          </a:p>
        </p:txBody>
      </p:sp>
      <p:sp>
        <p:nvSpPr>
          <p:cNvPr id="8" name="TextBox 8"/>
          <p:cNvSpPr txBox="1"/>
          <p:nvPr/>
        </p:nvSpPr>
        <p:spPr>
          <a:xfrm>
            <a:off x="1336061" y="358775"/>
            <a:ext cx="9204772" cy="666849"/>
          </a:xfrm>
          <a:prstGeom prst="rect">
            <a:avLst/>
          </a:prstGeom>
        </p:spPr>
        <p:txBody>
          <a:bodyPr lIns="0" tIns="0" rIns="0" bIns="0" rtlCol="0" anchor="t">
            <a:spAutoFit/>
          </a:bodyPr>
          <a:lstStyle/>
          <a:p>
            <a:pPr algn="ctr">
              <a:lnSpc>
                <a:spcPts val="5200"/>
              </a:lnSpc>
            </a:pPr>
            <a:r>
              <a:rPr lang="en-US" sz="4400" dirty="0">
                <a:solidFill>
                  <a:srgbClr val="142414"/>
                </a:solidFill>
                <a:latin typeface="Calibri" panose="020F0502020204030204" pitchFamily="34" charset="0"/>
                <a:cs typeface="Calibri" panose="020F0502020204030204" pitchFamily="34" charset="0"/>
              </a:rPr>
              <a:t>Eye Lift Reflex</a:t>
            </a:r>
          </a:p>
        </p:txBody>
      </p:sp>
      <p:sp>
        <p:nvSpPr>
          <p:cNvPr id="9" name="TextBox 9"/>
          <p:cNvSpPr txBox="1"/>
          <p:nvPr/>
        </p:nvSpPr>
        <p:spPr>
          <a:xfrm>
            <a:off x="1907736" y="1340058"/>
            <a:ext cx="3914564" cy="2127827"/>
          </a:xfrm>
          <a:prstGeom prst="rect">
            <a:avLst/>
          </a:prstGeom>
        </p:spPr>
        <p:txBody>
          <a:bodyPr lIns="0" tIns="0" rIns="0" bIns="0" rtlCol="0" anchor="t">
            <a:spAutoFit/>
          </a:bodyPr>
          <a:lstStyle/>
          <a:p>
            <a:pPr>
              <a:lnSpc>
                <a:spcPts val="2799"/>
              </a:lnSpc>
              <a:spcBef>
                <a:spcPct val="0"/>
              </a:spcBef>
            </a:pPr>
            <a:r>
              <a:rPr lang="en-US" dirty="0">
                <a:solidFill>
                  <a:srgbClr val="142414"/>
                </a:solidFill>
                <a:latin typeface="Calibri" panose="020F0502020204030204" pitchFamily="34" charset="0"/>
                <a:cs typeface="Calibri" panose="020F0502020204030204" pitchFamily="34" charset="0"/>
              </a:rPr>
              <a:t>1. Keep your chin and head still. </a:t>
            </a:r>
          </a:p>
          <a:p>
            <a:pPr>
              <a:lnSpc>
                <a:spcPts val="2799"/>
              </a:lnSpc>
              <a:spcBef>
                <a:spcPct val="0"/>
              </a:spcBef>
            </a:pPr>
            <a:r>
              <a:rPr lang="en-US" dirty="0">
                <a:solidFill>
                  <a:srgbClr val="142414"/>
                </a:solidFill>
                <a:latin typeface="Calibri" panose="020F0502020204030204" pitchFamily="34" charset="0"/>
                <a:cs typeface="Calibri" panose="020F0502020204030204" pitchFamily="34" charset="0"/>
              </a:rPr>
              <a:t>2. Tip your eyes back as far as possible.</a:t>
            </a:r>
          </a:p>
          <a:p>
            <a:pPr>
              <a:lnSpc>
                <a:spcPts val="2799"/>
              </a:lnSpc>
              <a:spcBef>
                <a:spcPct val="0"/>
              </a:spcBef>
            </a:pPr>
            <a:r>
              <a:rPr lang="en-US" dirty="0">
                <a:solidFill>
                  <a:srgbClr val="142414"/>
                </a:solidFill>
                <a:latin typeface="Calibri" panose="020F0502020204030204" pitchFamily="34" charset="0"/>
                <a:cs typeface="Calibri" panose="020F0502020204030204" pitchFamily="34" charset="0"/>
              </a:rPr>
              <a:t>3. Keep your eyes wide open and try not to blink.</a:t>
            </a:r>
          </a:p>
          <a:p>
            <a:pPr>
              <a:lnSpc>
                <a:spcPts val="2799"/>
              </a:lnSpc>
              <a:spcBef>
                <a:spcPct val="0"/>
              </a:spcBef>
            </a:pPr>
            <a:r>
              <a:rPr lang="en-US" dirty="0">
                <a:solidFill>
                  <a:srgbClr val="142414"/>
                </a:solidFill>
                <a:latin typeface="Calibri" panose="020F0502020204030204" pitchFamily="34" charset="0"/>
                <a:cs typeface="Calibri" panose="020F0502020204030204" pitchFamily="34" charset="0"/>
              </a:rPr>
              <a:t>4. Hold this for a count of 15 seconds and then close your eyes.</a:t>
            </a:r>
          </a:p>
        </p:txBody>
      </p:sp>
      <p:sp>
        <p:nvSpPr>
          <p:cNvPr id="10" name="TextBox 10"/>
          <p:cNvSpPr txBox="1"/>
          <p:nvPr/>
        </p:nvSpPr>
        <p:spPr>
          <a:xfrm>
            <a:off x="-114422" y="6509081"/>
            <a:ext cx="4216747" cy="180370"/>
          </a:xfrm>
          <a:prstGeom prst="rect">
            <a:avLst/>
          </a:prstGeom>
        </p:spPr>
        <p:txBody>
          <a:bodyPr lIns="0" tIns="0" rIns="0" bIns="0" rtlCol="0" anchor="t">
            <a:spAutoFit/>
          </a:bodyPr>
          <a:lstStyle/>
          <a:p>
            <a:pPr algn="ctr">
              <a:lnSpc>
                <a:spcPts val="1493"/>
              </a:lnSpc>
            </a:pPr>
            <a:r>
              <a:rPr lang="en-US" sz="1067" dirty="0">
                <a:solidFill>
                  <a:srgbClr val="000000"/>
                </a:solidFill>
                <a:latin typeface="Rasputin"/>
              </a:rPr>
              <a:t>© Dr. Stephen Gangemi – Systems Health Care</a:t>
            </a:r>
          </a:p>
        </p:txBody>
      </p:sp>
    </p:spTree>
    <p:extLst>
      <p:ext uri="{BB962C8B-B14F-4D97-AF65-F5344CB8AC3E}">
        <p14:creationId xmlns:p14="http://schemas.microsoft.com/office/powerpoint/2010/main" val="1408980600"/>
      </p:ext>
    </p:extLst>
  </p:cSld>
  <p:clrMapOvr>
    <a:masterClrMapping/>
  </p:clrMapOvr>
  <p:transition>
    <p:wipe/>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46D81-6D7C-C641-AA08-83DE780CEB3F}"/>
              </a:ext>
            </a:extLst>
          </p:cNvPr>
          <p:cNvSpPr>
            <a:spLocks noGrp="1"/>
          </p:cNvSpPr>
          <p:nvPr>
            <p:ph type="title"/>
          </p:nvPr>
        </p:nvSpPr>
        <p:spPr>
          <a:xfrm>
            <a:off x="1596689" y="970757"/>
            <a:ext cx="9520158" cy="1049235"/>
          </a:xfrm>
        </p:spPr>
        <p:txBody>
          <a:bodyPr>
            <a:normAutofit fontScale="90000"/>
          </a:bodyPr>
          <a:lstStyle/>
          <a:p>
            <a:r>
              <a:rPr lang="en-US" dirty="0"/>
              <a:t>Tape Your Mouth Shut? – Get an Integrative Breathing Assessment</a:t>
            </a:r>
            <a:br>
              <a:rPr lang="en-US" dirty="0"/>
            </a:br>
            <a:endParaRPr lang="en-US" dirty="0"/>
          </a:p>
        </p:txBody>
      </p:sp>
      <p:pic>
        <p:nvPicPr>
          <p:cNvPr id="6" name="Graphic 5" descr="Exclamation mark">
            <a:extLst>
              <a:ext uri="{FF2B5EF4-FFF2-40B4-BE49-F238E27FC236}">
                <a16:creationId xmlns:a16="http://schemas.microsoft.com/office/drawing/2014/main" id="{7C94B488-4BF3-1041-8816-DE87D0B12E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36996" y="2036757"/>
            <a:ext cx="3768442" cy="3363464"/>
          </a:xfrm>
          <a:prstGeom prst="rect">
            <a:avLst/>
          </a:prstGeom>
        </p:spPr>
      </p:pic>
      <p:sp>
        <p:nvSpPr>
          <p:cNvPr id="18" name="Content Placeholder 2">
            <a:extLst>
              <a:ext uri="{FF2B5EF4-FFF2-40B4-BE49-F238E27FC236}">
                <a16:creationId xmlns:a16="http://schemas.microsoft.com/office/drawing/2014/main" id="{01DE0CE3-F655-4F45-BBEC-256DE4B249E4}"/>
              </a:ext>
            </a:extLst>
          </p:cNvPr>
          <p:cNvSpPr txBox="1">
            <a:spLocks/>
          </p:cNvSpPr>
          <p:nvPr/>
        </p:nvSpPr>
        <p:spPr>
          <a:xfrm>
            <a:off x="5454202" y="2108117"/>
            <a:ext cx="5526432" cy="3292104"/>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en-US" sz="2800" dirty="0">
                <a:latin typeface="Calibri" panose="020F0502020204030204" pitchFamily="34" charset="0"/>
              </a:rPr>
              <a:t>Myotape</a:t>
            </a:r>
          </a:p>
          <a:p>
            <a:r>
              <a:rPr lang="en-US" sz="2800" dirty="0">
                <a:latin typeface="Calibri" panose="020F0502020204030204" pitchFamily="34" charset="0"/>
              </a:rPr>
              <a:t>Sleep Improvement</a:t>
            </a:r>
          </a:p>
          <a:p>
            <a:r>
              <a:rPr lang="en-US" sz="2800" dirty="0">
                <a:latin typeface="Calibri" panose="020F0502020204030204" pitchFamily="34" charset="0"/>
              </a:rPr>
              <a:t>Apnea</a:t>
            </a:r>
          </a:p>
          <a:p>
            <a:r>
              <a:rPr lang="en-US" sz="2800" dirty="0">
                <a:latin typeface="Calibri" panose="020F0502020204030204" pitchFamily="34" charset="0"/>
              </a:rPr>
              <a:t>Hydration</a:t>
            </a:r>
          </a:p>
        </p:txBody>
      </p:sp>
      <p:sp>
        <p:nvSpPr>
          <p:cNvPr id="3" name="TextBox 2">
            <a:extLst>
              <a:ext uri="{FF2B5EF4-FFF2-40B4-BE49-F238E27FC236}">
                <a16:creationId xmlns:a16="http://schemas.microsoft.com/office/drawing/2014/main" id="{9B9CBF6D-EC5D-1385-F649-674355657871}"/>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4" name="Rectangle 3" descr="Lungs">
            <a:extLst>
              <a:ext uri="{FF2B5EF4-FFF2-40B4-BE49-F238E27FC236}">
                <a16:creationId xmlns:a16="http://schemas.microsoft.com/office/drawing/2014/main" id="{F02CFC28-1A2F-7A3F-0297-EF88A5191D56}"/>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1927182614"/>
      </p:ext>
    </p:extLst>
  </p:cSld>
  <p:clrMapOvr>
    <a:masterClrMapping/>
  </p:clrMapOvr>
  <p:transition>
    <p:wipe/>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11EBF-BB6F-D944-AA77-3B1FA7F2C4E4}"/>
              </a:ext>
            </a:extLst>
          </p:cNvPr>
          <p:cNvSpPr>
            <a:spLocks noGrp="1" noChangeArrowheads="1"/>
          </p:cNvSpPr>
          <p:nvPr>
            <p:ph type="title"/>
          </p:nvPr>
        </p:nvSpPr>
        <p:spPr bwMode="auto">
          <a:xfrm>
            <a:off x="1828800" y="1219200"/>
            <a:ext cx="8229600" cy="1066800"/>
          </a:xfrm>
        </p:spPr>
        <p:txBody>
          <a:bodyPr wrap="square" numCol="1" anchorCtr="0" compatLnSpc="1">
            <a:prstTxWarp prst="textNoShape">
              <a:avLst/>
            </a:prstTxWarp>
          </a:bodyPr>
          <a:lstStyle/>
          <a:p>
            <a:pPr algn="l">
              <a:lnSpc>
                <a:spcPct val="150000"/>
              </a:lnSpc>
            </a:pPr>
            <a:r>
              <a:rPr lang="en-US" altLang="en-US" dirty="0">
                <a:effectLst/>
              </a:rPr>
              <a:t>Breathe Well</a:t>
            </a:r>
            <a:r>
              <a:rPr lang="is-IS" altLang="en-US">
                <a:effectLst/>
              </a:rPr>
              <a:t>…</a:t>
            </a:r>
            <a:endParaRPr lang="en-US" altLang="en-US" b="1" dirty="0">
              <a:effectLst/>
            </a:endParaRPr>
          </a:p>
        </p:txBody>
      </p:sp>
      <p:sp>
        <p:nvSpPr>
          <p:cNvPr id="5" name="Title 1">
            <a:extLst>
              <a:ext uri="{FF2B5EF4-FFF2-40B4-BE49-F238E27FC236}">
                <a16:creationId xmlns:a16="http://schemas.microsoft.com/office/drawing/2014/main" id="{1D2DDDCA-7F0A-A247-8DD1-8D620F056DC5}"/>
              </a:ext>
            </a:extLst>
          </p:cNvPr>
          <p:cNvSpPr txBox="1">
            <a:spLocks/>
          </p:cNvSpPr>
          <p:nvPr/>
        </p:nvSpPr>
        <p:spPr bwMode="auto">
          <a:xfrm>
            <a:off x="2743200" y="22098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spcBef>
                <a:spcPct val="20000"/>
              </a:spcBef>
              <a:buFont typeface="Arial" panose="020B0604020202020204" pitchFamily="34" charset="0"/>
              <a:buChar char="•"/>
              <a:defRPr sz="2400">
                <a:solidFill>
                  <a:srgbClr val="7F7F7F"/>
                </a:solidFill>
                <a:latin typeface="Century Gothic" panose="020B0502020202020204" pitchFamily="34" charset="0"/>
                <a:ea typeface="ＭＳ Ｐゴシック" panose="020B0600070205080204" pitchFamily="34" charset="-128"/>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9pPr>
          </a:lstStyle>
          <a:p>
            <a:pPr>
              <a:lnSpc>
                <a:spcPct val="150000"/>
              </a:lnSpc>
              <a:spcBef>
                <a:spcPct val="0"/>
              </a:spcBef>
              <a:buFontTx/>
              <a:buNone/>
            </a:pPr>
            <a:r>
              <a:rPr lang="is-IS" altLang="en-US" sz="5400">
                <a:solidFill>
                  <a:schemeClr val="tx2"/>
                </a:solidFill>
                <a:latin typeface="Calibri" panose="020F0502020204030204" pitchFamily="34" charset="0"/>
              </a:rPr>
              <a:t>…</a:t>
            </a:r>
            <a:r>
              <a:rPr lang="en-US" altLang="en-US" sz="5400" dirty="0">
                <a:solidFill>
                  <a:schemeClr val="tx2"/>
                </a:solidFill>
                <a:latin typeface="Calibri" panose="020F0502020204030204" pitchFamily="34" charset="0"/>
              </a:rPr>
              <a:t>as Often as Possible. </a:t>
            </a:r>
          </a:p>
        </p:txBody>
      </p:sp>
      <p:sp>
        <p:nvSpPr>
          <p:cNvPr id="4" name="Rectangle 3">
            <a:extLst>
              <a:ext uri="{FF2B5EF4-FFF2-40B4-BE49-F238E27FC236}">
                <a16:creationId xmlns:a16="http://schemas.microsoft.com/office/drawing/2014/main" id="{BDCE86C8-BDF8-4A4C-843B-B6FE4FFEAFC5}"/>
              </a:ext>
            </a:extLst>
          </p:cNvPr>
          <p:cNvSpPr>
            <a:spLocks noChangeArrowheads="1"/>
          </p:cNvSpPr>
          <p:nvPr/>
        </p:nvSpPr>
        <p:spPr bwMode="auto">
          <a:xfrm>
            <a:off x="4419600" y="3810001"/>
            <a:ext cx="2589042" cy="12100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2400">
                <a:solidFill>
                  <a:srgbClr val="7F7F7F"/>
                </a:solidFill>
                <a:latin typeface="Century Gothic" panose="020B0502020202020204" pitchFamily="34" charset="0"/>
                <a:ea typeface="ＭＳ Ｐゴシック" panose="020B0600070205080204" pitchFamily="34" charset="-128"/>
              </a:defRPr>
            </a:lvl1pPr>
            <a:lvl2pPr marL="742950" indent="-285750">
              <a:spcBef>
                <a:spcPct val="20000"/>
              </a:spcBef>
              <a:buFont typeface="Courier New" panose="02070309020205020404" pitchFamily="49" charset="0"/>
              <a:buChar char="o"/>
              <a:defRPr sz="1600">
                <a:solidFill>
                  <a:srgbClr val="7F7F7F"/>
                </a:solidFill>
                <a:latin typeface="Century Gothic" panose="020B0502020202020204" pitchFamily="34" charset="0"/>
                <a:ea typeface="ＭＳ Ｐゴシック" panose="020B0600070205080204" pitchFamily="34" charset="-128"/>
              </a:defRPr>
            </a:lvl2pPr>
            <a:lvl3pPr marL="1143000" indent="-228600">
              <a:spcBef>
                <a:spcPct val="20000"/>
              </a:spcBef>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3pPr>
            <a:lvl4pPr marL="1600200" indent="-228600">
              <a:spcBef>
                <a:spcPct val="20000"/>
              </a:spcBef>
              <a:buFont typeface="Courier New" panose="02070309020205020404" pitchFamily="49" charset="0"/>
              <a:buChar char="o"/>
              <a:defRPr sz="1600">
                <a:solidFill>
                  <a:srgbClr val="7F7F7F"/>
                </a:solidFill>
                <a:latin typeface="Century Gothic" panose="020B0502020202020204" pitchFamily="34" charset="0"/>
                <a:ea typeface="ＭＳ Ｐゴシック" panose="020B0600070205080204" pitchFamily="34" charset="-128"/>
              </a:defRPr>
            </a:lvl4pPr>
            <a:lvl5pPr marL="2057400" indent="-228600">
              <a:spcBef>
                <a:spcPct val="20000"/>
              </a:spcBef>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1600">
                <a:solidFill>
                  <a:srgbClr val="7F7F7F"/>
                </a:solidFill>
                <a:latin typeface="Century Gothic" panose="020B0502020202020204" pitchFamily="34" charset="0"/>
                <a:ea typeface="ＭＳ Ｐゴシック" panose="020B0600070205080204" pitchFamily="34" charset="-128"/>
              </a:defRPr>
            </a:lvl9pPr>
          </a:lstStyle>
          <a:p>
            <a:pPr eaLnBrk="1" hangingPunct="1">
              <a:lnSpc>
                <a:spcPct val="150000"/>
              </a:lnSpc>
              <a:spcBef>
                <a:spcPct val="0"/>
              </a:spcBef>
              <a:buFontTx/>
              <a:buNone/>
            </a:pPr>
            <a:r>
              <a:rPr lang="en-US" altLang="en-US" sz="5400" dirty="0">
                <a:solidFill>
                  <a:schemeClr val="tx1"/>
                </a:solidFill>
                <a:latin typeface="Calibri" panose="020F0502020204030204" pitchFamily="34" charset="0"/>
              </a:rPr>
              <a:t>It’s Free.</a:t>
            </a:r>
          </a:p>
        </p:txBody>
      </p:sp>
      <p:cxnSp>
        <p:nvCxnSpPr>
          <p:cNvPr id="7" name="Straight Connector 6">
            <a:extLst>
              <a:ext uri="{FF2B5EF4-FFF2-40B4-BE49-F238E27FC236}">
                <a16:creationId xmlns:a16="http://schemas.microsoft.com/office/drawing/2014/main" id="{97B78562-099B-FD40-9FB6-452597228119}"/>
              </a:ext>
            </a:extLst>
          </p:cNvPr>
          <p:cNvCxnSpPr/>
          <p:nvPr/>
        </p:nvCxnSpPr>
        <p:spPr>
          <a:xfrm>
            <a:off x="3124200" y="3810000"/>
            <a:ext cx="5867400" cy="0"/>
          </a:xfrm>
          <a:prstGeom prst="line">
            <a:avLst/>
          </a:prstGeom>
          <a:ln w="38100" cmpd="sng">
            <a:solidFill>
              <a:srgbClr val="3D9C38"/>
            </a:solidFill>
          </a:ln>
          <a:effectLst/>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9863393E-6D45-C699-ECDE-48AB12D2C7B5}"/>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6" name="Rectangle 5" descr="Lungs">
            <a:extLst>
              <a:ext uri="{FF2B5EF4-FFF2-40B4-BE49-F238E27FC236}">
                <a16:creationId xmlns:a16="http://schemas.microsoft.com/office/drawing/2014/main" id="{5C907DCE-9E38-8139-3BA3-7E85F38FEC14}"/>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800"/>
                                        <p:tgtEl>
                                          <p:spTgt spid="2"/>
                                        </p:tgtEl>
                                      </p:cBhvr>
                                    </p:animEffect>
                                  </p:childTnLst>
                                </p:cTn>
                              </p:par>
                            </p:childTnLst>
                          </p:cTn>
                        </p:par>
                        <p:par>
                          <p:cTn id="8" fill="hold" nodeType="afterGroup">
                            <p:stCondLst>
                              <p:cond delay="800"/>
                            </p:stCondLst>
                            <p:childTnLst>
                              <p:par>
                                <p:cTn id="9" presetID="22" presetClass="entr" presetSubtype="2"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right)">
                                      <p:cBhvr>
                                        <p:cTn id="11" dur="1000"/>
                                        <p:tgtEl>
                                          <p:spTgt spid="5"/>
                                        </p:tgtEl>
                                      </p:cBhvr>
                                    </p:animEffect>
                                  </p:childTnLst>
                                </p:cTn>
                              </p:par>
                            </p:childTnLst>
                          </p:cTn>
                        </p:par>
                        <p:par>
                          <p:cTn id="12" fill="hold" nodeType="afterGroup">
                            <p:stCondLst>
                              <p:cond delay="1800"/>
                            </p:stCondLst>
                            <p:childTnLst>
                              <p:par>
                                <p:cTn id="13" presetID="42"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200"/>
                                        <p:tgtEl>
                                          <p:spTgt spid="4"/>
                                        </p:tgtEl>
                                      </p:cBhvr>
                                    </p:animEffect>
                                    <p:anim calcmode="lin" valueType="num">
                                      <p:cBhvr>
                                        <p:cTn id="16" dur="1200" fill="hold"/>
                                        <p:tgtEl>
                                          <p:spTgt spid="4"/>
                                        </p:tgtEl>
                                        <p:attrNameLst>
                                          <p:attrName>ppt_x</p:attrName>
                                        </p:attrNameLst>
                                      </p:cBhvr>
                                      <p:tavLst>
                                        <p:tav tm="0">
                                          <p:val>
                                            <p:strVal val="#ppt_x"/>
                                          </p:val>
                                        </p:tav>
                                        <p:tav tm="100000">
                                          <p:val>
                                            <p:strVal val="#ppt_x"/>
                                          </p:val>
                                        </p:tav>
                                      </p:tavLst>
                                    </p:anim>
                                    <p:anim calcmode="lin" valueType="num">
                                      <p:cBhvr>
                                        <p:cTn id="17" dur="12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4"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191C7-175A-8144-9F92-E55C3D00E59A}"/>
              </a:ext>
            </a:extLst>
          </p:cNvPr>
          <p:cNvSpPr>
            <a:spLocks noGrp="1"/>
          </p:cNvSpPr>
          <p:nvPr>
            <p:ph type="title"/>
          </p:nvPr>
        </p:nvSpPr>
        <p:spPr/>
        <p:txBody>
          <a:bodyPr>
            <a:normAutofit/>
          </a:bodyPr>
          <a:lstStyle/>
          <a:p>
            <a:pPr algn="ctr"/>
            <a:r>
              <a:rPr lang="en-US" sz="4000" dirty="0"/>
              <a:t>More Learning:</a:t>
            </a:r>
          </a:p>
        </p:txBody>
      </p:sp>
      <p:sp>
        <p:nvSpPr>
          <p:cNvPr id="3" name="Content Placeholder 2">
            <a:extLst>
              <a:ext uri="{FF2B5EF4-FFF2-40B4-BE49-F238E27FC236}">
                <a16:creationId xmlns:a16="http://schemas.microsoft.com/office/drawing/2014/main" id="{62BDEE7C-083D-884B-99B2-1A663ECC30E3}"/>
              </a:ext>
            </a:extLst>
          </p:cNvPr>
          <p:cNvSpPr>
            <a:spLocks noGrp="1"/>
          </p:cNvSpPr>
          <p:nvPr>
            <p:ph idx="1"/>
          </p:nvPr>
        </p:nvSpPr>
        <p:spPr/>
        <p:txBody>
          <a:bodyPr>
            <a:normAutofit/>
          </a:bodyPr>
          <a:lstStyle/>
          <a:p>
            <a:r>
              <a:rPr lang="en-US" sz="3600" u="sng" dirty="0"/>
              <a:t>Oxygen Advantage</a:t>
            </a:r>
            <a:r>
              <a:rPr lang="en-US" sz="3600" dirty="0"/>
              <a:t> – Patrick McKeown</a:t>
            </a:r>
          </a:p>
          <a:p>
            <a:r>
              <a:rPr lang="en-US" sz="3600" u="sng" dirty="0"/>
              <a:t>Breath</a:t>
            </a:r>
            <a:r>
              <a:rPr lang="en-US" sz="3600" dirty="0"/>
              <a:t> – James Nestor</a:t>
            </a:r>
          </a:p>
          <a:p>
            <a:r>
              <a:rPr lang="en-US" sz="3600" u="sng" dirty="0"/>
              <a:t>The Breathing Cure</a:t>
            </a:r>
            <a:r>
              <a:rPr lang="en-US" sz="3600" dirty="0"/>
              <a:t> – Patrick McKeown</a:t>
            </a:r>
            <a:endParaRPr lang="en-US" sz="3600" b="1" dirty="0"/>
          </a:p>
        </p:txBody>
      </p:sp>
      <p:sp>
        <p:nvSpPr>
          <p:cNvPr id="5" name="TextBox 4">
            <a:extLst>
              <a:ext uri="{FF2B5EF4-FFF2-40B4-BE49-F238E27FC236}">
                <a16:creationId xmlns:a16="http://schemas.microsoft.com/office/drawing/2014/main" id="{915E3F3A-04C3-11EE-8EE0-540131C54EF8}"/>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4" name="Rectangle 3" descr="Lungs">
            <a:extLst>
              <a:ext uri="{FF2B5EF4-FFF2-40B4-BE49-F238E27FC236}">
                <a16:creationId xmlns:a16="http://schemas.microsoft.com/office/drawing/2014/main" id="{D80328F2-BE29-21ED-DB59-D2718EB3B22F}"/>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extLst>
      <p:ext uri="{BB962C8B-B14F-4D97-AF65-F5344CB8AC3E}">
        <p14:creationId xmlns:p14="http://schemas.microsoft.com/office/powerpoint/2010/main" val="1453249289"/>
      </p:ext>
    </p:extLst>
  </p:cSld>
  <p:clrMapOvr>
    <a:masterClrMapping/>
  </p:clrMapOvr>
  <p:transition>
    <p:wipe/>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group of elephants drinking water&#10;&#10;Description automatically generated">
            <a:extLst>
              <a:ext uri="{FF2B5EF4-FFF2-40B4-BE49-F238E27FC236}">
                <a16:creationId xmlns:a16="http://schemas.microsoft.com/office/drawing/2014/main" id="{F8A66A75-0B83-09B7-1B80-9D33C81ADF3C}"/>
              </a:ext>
            </a:extLst>
          </p:cNvPr>
          <p:cNvPicPr>
            <a:picLocks noChangeAspect="1"/>
          </p:cNvPicPr>
          <p:nvPr/>
        </p:nvPicPr>
        <p:blipFill>
          <a:blip r:embed="rId2"/>
          <a:stretch>
            <a:fillRect/>
          </a:stretch>
        </p:blipFill>
        <p:spPr>
          <a:xfrm>
            <a:off x="-192773" y="-211015"/>
            <a:ext cx="12384773" cy="8204912"/>
          </a:xfrm>
          <a:prstGeom prst="rect">
            <a:avLst/>
          </a:prstGeom>
        </p:spPr>
      </p:pic>
      <p:sp>
        <p:nvSpPr>
          <p:cNvPr id="3" name="Content Placeholder 2">
            <a:extLst>
              <a:ext uri="{FF2B5EF4-FFF2-40B4-BE49-F238E27FC236}">
                <a16:creationId xmlns:a16="http://schemas.microsoft.com/office/drawing/2014/main" id="{E66DD882-F7DD-D345-B495-81E1163D0D32}"/>
              </a:ext>
            </a:extLst>
          </p:cNvPr>
          <p:cNvSpPr>
            <a:spLocks noGrp="1"/>
          </p:cNvSpPr>
          <p:nvPr>
            <p:ph idx="1"/>
          </p:nvPr>
        </p:nvSpPr>
        <p:spPr>
          <a:xfrm>
            <a:off x="1534695" y="2184357"/>
            <a:ext cx="4317465" cy="2956599"/>
          </a:xfrm>
        </p:spPr>
        <p:txBody>
          <a:bodyPr>
            <a:normAutofit/>
          </a:bodyPr>
          <a:lstStyle/>
          <a:p>
            <a:pPr marL="0" indent="0">
              <a:buNone/>
            </a:pPr>
            <a:r>
              <a:rPr lang="en-US" sz="2800" b="1" dirty="0">
                <a:solidFill>
                  <a:schemeClr val="bg1">
                    <a:lumMod val="95000"/>
                  </a:schemeClr>
                </a:solidFill>
                <a:latin typeface="Calibri" panose="020F0502020204030204" pitchFamily="34" charset="0"/>
                <a:cs typeface="Calibri" panose="020F0502020204030204" pitchFamily="34" charset="0"/>
              </a:rPr>
              <a:t>“Breathe through your mouth as much as you want to eat through your nose.” – Dr. Buteyko</a:t>
            </a:r>
          </a:p>
        </p:txBody>
      </p:sp>
      <p:sp>
        <p:nvSpPr>
          <p:cNvPr id="4" name="TextBox 3">
            <a:extLst>
              <a:ext uri="{FF2B5EF4-FFF2-40B4-BE49-F238E27FC236}">
                <a16:creationId xmlns:a16="http://schemas.microsoft.com/office/drawing/2014/main" id="{A0F7DADE-162A-C937-BEA7-5593CD25399B}"/>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sp>
        <p:nvSpPr>
          <p:cNvPr id="2" name="TextBox 1">
            <a:extLst>
              <a:ext uri="{FF2B5EF4-FFF2-40B4-BE49-F238E27FC236}">
                <a16:creationId xmlns:a16="http://schemas.microsoft.com/office/drawing/2014/main" id="{65577041-F21C-D26E-F324-9A3EB611071A}"/>
              </a:ext>
            </a:extLst>
          </p:cNvPr>
          <p:cNvSpPr txBox="1"/>
          <p:nvPr/>
        </p:nvSpPr>
        <p:spPr>
          <a:xfrm>
            <a:off x="9335729" y="6384797"/>
            <a:ext cx="2106667" cy="246221"/>
          </a:xfrm>
          <a:prstGeom prst="rect">
            <a:avLst/>
          </a:prstGeom>
          <a:noFill/>
        </p:spPr>
        <p:txBody>
          <a:bodyPr wrap="none" rtlCol="0">
            <a:spAutoFit/>
          </a:bodyPr>
          <a:lstStyle/>
          <a:p>
            <a:r>
              <a:rPr lang="en-US" sz="1000" u="none" strike="noStrike" dirty="0">
                <a:solidFill>
                  <a:schemeClr val="bg2"/>
                </a:solidFill>
                <a:effectLst/>
                <a:latin typeface="Calibri" panose="020F0502020204030204" pitchFamily="34" charset="0"/>
              </a:rPr>
              <a:t>Photo by </a:t>
            </a:r>
            <a:r>
              <a:rPr lang="en-US" sz="1000" dirty="0">
                <a:solidFill>
                  <a:schemeClr val="bg2"/>
                </a:solidFill>
                <a:effectLst/>
                <a:latin typeface="Calibri" panose="020F0502020204030204" pitchFamily="34" charset="0"/>
                <a:hlinkClick r:id="rId3">
                  <a:extLst>
                    <a:ext uri="{A12FA001-AC4F-418D-AE19-62706E023703}">
                      <ahyp:hlinkClr xmlns:ahyp="http://schemas.microsoft.com/office/drawing/2018/hyperlinkcolor" val="tx"/>
                    </a:ext>
                  </a:extLst>
                </a:hlinkClick>
              </a:rPr>
              <a:t>Richard Jacobs</a:t>
            </a:r>
            <a:r>
              <a:rPr lang="en-US" sz="1000" u="none" strike="noStrike" dirty="0">
                <a:solidFill>
                  <a:schemeClr val="bg2"/>
                </a:solidFill>
                <a:effectLst/>
                <a:latin typeface="Calibri" panose="020F0502020204030204" pitchFamily="34" charset="0"/>
              </a:rPr>
              <a:t> on </a:t>
            </a:r>
            <a:r>
              <a:rPr lang="en-US" sz="1000" dirty="0">
                <a:solidFill>
                  <a:schemeClr val="bg2"/>
                </a:solidFill>
                <a:effectLst/>
                <a:latin typeface="Calibri" panose="020F0502020204030204" pitchFamily="34" charset="0"/>
                <a:hlinkClick r:id="rId4">
                  <a:extLst>
                    <a:ext uri="{A12FA001-AC4F-418D-AE19-62706E023703}">
                      <ahyp:hlinkClr xmlns:ahyp="http://schemas.microsoft.com/office/drawing/2018/hyperlinkcolor" val="tx"/>
                    </a:ext>
                  </a:extLst>
                </a:hlinkClick>
              </a:rPr>
              <a:t>Unsplash</a:t>
            </a:r>
            <a:endParaRPr lang="en-US" sz="1000" dirty="0">
              <a:solidFill>
                <a:schemeClr val="bg2"/>
              </a:solidFill>
              <a:latin typeface="Calibri" panose="020F0502020204030204" pitchFamily="34" charset="0"/>
            </a:endParaRPr>
          </a:p>
        </p:txBody>
      </p:sp>
    </p:spTree>
    <p:extLst>
      <p:ext uri="{BB962C8B-B14F-4D97-AF65-F5344CB8AC3E}">
        <p14:creationId xmlns:p14="http://schemas.microsoft.com/office/powerpoint/2010/main" val="1195601874"/>
      </p:ext>
    </p:extLst>
  </p:cSld>
  <p:clrMapOvr>
    <a:masterClrMapping/>
  </p:clrMapOvr>
  <p:transition>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a:extLst>
              <a:ext uri="{FF2B5EF4-FFF2-40B4-BE49-F238E27FC236}">
                <a16:creationId xmlns:a16="http://schemas.microsoft.com/office/drawing/2014/main" id="{5748B36C-DA90-5C41-7AB2-39186473719A}"/>
              </a:ext>
            </a:extLst>
          </p:cNvPr>
          <p:cNvSpPr>
            <a:spLocks noGrp="1" noChangeArrowheads="1"/>
          </p:cNvSpPr>
          <p:nvPr>
            <p:ph type="title"/>
          </p:nvPr>
        </p:nvSpPr>
        <p:spPr bwMode="auto">
          <a:xfrm>
            <a:off x="1534696" y="798828"/>
            <a:ext cx="9520158" cy="1049235"/>
          </a:xfrm>
        </p:spPr>
        <p:txBody>
          <a:bodyPr wrap="square" numCol="1" anchorCtr="0" compatLnSpc="1">
            <a:prstTxWarp prst="textNoShape">
              <a:avLst/>
            </a:prstTxWarp>
            <a:normAutofit/>
          </a:bodyPr>
          <a:lstStyle/>
          <a:p>
            <a:r>
              <a:rPr lang="en-US" altLang="en-US" dirty="0"/>
              <a:t>Signs and Symptoms of Poor Breathing</a:t>
            </a:r>
            <a:br>
              <a:rPr lang="en-US" altLang="en-US" dirty="0"/>
            </a:br>
            <a:endParaRPr lang="en-US" altLang="en-US" dirty="0"/>
          </a:p>
        </p:txBody>
      </p:sp>
      <p:sp>
        <p:nvSpPr>
          <p:cNvPr id="18434" name="Content Placeholder 2">
            <a:extLst>
              <a:ext uri="{FF2B5EF4-FFF2-40B4-BE49-F238E27FC236}">
                <a16:creationId xmlns:a16="http://schemas.microsoft.com/office/drawing/2014/main" id="{6BB577B4-D48E-9A8F-149C-FC184BAFCD46}"/>
              </a:ext>
            </a:extLst>
          </p:cNvPr>
          <p:cNvSpPr>
            <a:spLocks noGrp="1"/>
          </p:cNvSpPr>
          <p:nvPr>
            <p:ph idx="1"/>
          </p:nvPr>
        </p:nvSpPr>
        <p:spPr/>
        <p:txBody>
          <a:bodyPr>
            <a:normAutofit/>
          </a:bodyPr>
          <a:lstStyle/>
          <a:p>
            <a:r>
              <a:rPr lang="en-US" altLang="en-US" sz="2400" dirty="0"/>
              <a:t>Phrenic nerve issues (sensory and motor control)</a:t>
            </a:r>
          </a:p>
          <a:p>
            <a:pPr lvl="1"/>
            <a:r>
              <a:rPr lang="en-US" altLang="en-US" sz="2200" dirty="0"/>
              <a:t>Sensory: shoulder/neck pain, breathing pain, hiccups</a:t>
            </a:r>
          </a:p>
          <a:p>
            <a:pPr lvl="1"/>
            <a:r>
              <a:rPr lang="en-US" altLang="en-US" sz="2200" dirty="0"/>
              <a:t>Motor: breathlessness (often silent), sleep apnea, fatigue</a:t>
            </a:r>
          </a:p>
          <a:p>
            <a:r>
              <a:rPr lang="en-US" altLang="en-US" sz="2400" dirty="0"/>
              <a:t>Brachial and cervical plexus problems (e.g., TOS)</a:t>
            </a:r>
          </a:p>
        </p:txBody>
      </p:sp>
      <p:sp>
        <p:nvSpPr>
          <p:cNvPr id="2" name="TextBox 1">
            <a:extLst>
              <a:ext uri="{FF2B5EF4-FFF2-40B4-BE49-F238E27FC236}">
                <a16:creationId xmlns:a16="http://schemas.microsoft.com/office/drawing/2014/main" id="{4998BA88-72E3-2CE1-CA79-B405043019E5}"/>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7" name="Graphic 6" descr="Nerve with solid fill">
            <a:extLst>
              <a:ext uri="{FF2B5EF4-FFF2-40B4-BE49-F238E27FC236}">
                <a16:creationId xmlns:a16="http://schemas.microsoft.com/office/drawing/2014/main" id="{7ADD25ED-6970-70D8-B195-56784733ADD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531725" y="2366210"/>
            <a:ext cx="2125579" cy="2125579"/>
          </a:xfrm>
          <a:prstGeom prst="rect">
            <a:avLst/>
          </a:prstGeom>
        </p:spPr>
      </p:pic>
      <p:sp>
        <p:nvSpPr>
          <p:cNvPr id="3" name="Rectangle 2" descr="Lungs">
            <a:extLst>
              <a:ext uri="{FF2B5EF4-FFF2-40B4-BE49-F238E27FC236}">
                <a16:creationId xmlns:a16="http://schemas.microsoft.com/office/drawing/2014/main" id="{D3435C1D-26BA-88C2-CAED-FE828E3D7971}"/>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cSld>
  <p:clrMapOvr>
    <a:masterClrMapping/>
  </p:clrMapOvr>
  <p:transition>
    <p:wipe/>
  </p:transition>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E9830E2-4A8F-2895-59B3-0941CE56789B}"/>
              </a:ext>
            </a:extLst>
          </p:cNvPr>
          <p:cNvSpPr txBox="1"/>
          <p:nvPr/>
        </p:nvSpPr>
        <p:spPr>
          <a:xfrm>
            <a:off x="6496294" y="399219"/>
            <a:ext cx="3576319" cy="769441"/>
          </a:xfrm>
          <a:prstGeom prst="rect">
            <a:avLst/>
          </a:prstGeom>
          <a:noFill/>
        </p:spPr>
        <p:txBody>
          <a:bodyPr wrap="square" rtlCol="0">
            <a:spAutoFit/>
          </a:bodyPr>
          <a:lstStyle/>
          <a:p>
            <a:pPr algn="ctr"/>
            <a:r>
              <a:rPr lang="en-US" sz="4400" b="1" dirty="0">
                <a:solidFill>
                  <a:srgbClr val="00B050"/>
                </a:solidFill>
                <a:latin typeface="Calibri" panose="020F0502020204030204" pitchFamily="34" charset="0"/>
                <a:cs typeface="Calibri" panose="020F0502020204030204" pitchFamily="34" charset="0"/>
              </a:rPr>
              <a:t>Thank you!</a:t>
            </a:r>
          </a:p>
        </p:txBody>
      </p:sp>
      <p:pic>
        <p:nvPicPr>
          <p:cNvPr id="8" name="Picture 7">
            <a:extLst>
              <a:ext uri="{FF2B5EF4-FFF2-40B4-BE49-F238E27FC236}">
                <a16:creationId xmlns:a16="http://schemas.microsoft.com/office/drawing/2014/main" id="{4EA10995-BE11-8F95-6238-E23D8A1BC00A}"/>
              </a:ext>
            </a:extLst>
          </p:cNvPr>
          <p:cNvPicPr>
            <a:picLocks noChangeAspect="1"/>
          </p:cNvPicPr>
          <p:nvPr/>
        </p:nvPicPr>
        <p:blipFill>
          <a:blip r:embed="rId3"/>
          <a:stretch>
            <a:fillRect/>
          </a:stretch>
        </p:blipFill>
        <p:spPr>
          <a:xfrm>
            <a:off x="5320591" y="1280160"/>
            <a:ext cx="6445219" cy="4297680"/>
          </a:xfrm>
          <a:prstGeom prst="rect">
            <a:avLst/>
          </a:prstGeom>
          <a:ln w="28575">
            <a:solidFill>
              <a:schemeClr val="accent2"/>
            </a:solidFill>
          </a:ln>
        </p:spPr>
      </p:pic>
      <p:pic>
        <p:nvPicPr>
          <p:cNvPr id="10" name="Picture 9">
            <a:extLst>
              <a:ext uri="{FF2B5EF4-FFF2-40B4-BE49-F238E27FC236}">
                <a16:creationId xmlns:a16="http://schemas.microsoft.com/office/drawing/2014/main" id="{A8800D7A-0AD6-6EA4-19C1-A7314D1187E7}"/>
              </a:ext>
            </a:extLst>
          </p:cNvPr>
          <p:cNvPicPr>
            <a:picLocks noChangeAspect="1"/>
          </p:cNvPicPr>
          <p:nvPr/>
        </p:nvPicPr>
        <p:blipFill>
          <a:blip r:embed="rId4"/>
          <a:stretch>
            <a:fillRect/>
          </a:stretch>
        </p:blipFill>
        <p:spPr>
          <a:xfrm>
            <a:off x="339545" y="3249554"/>
            <a:ext cx="4738257" cy="914400"/>
          </a:xfrm>
          <a:prstGeom prst="rect">
            <a:avLst/>
          </a:prstGeom>
        </p:spPr>
      </p:pic>
      <p:pic>
        <p:nvPicPr>
          <p:cNvPr id="12" name="Picture 11">
            <a:extLst>
              <a:ext uri="{FF2B5EF4-FFF2-40B4-BE49-F238E27FC236}">
                <a16:creationId xmlns:a16="http://schemas.microsoft.com/office/drawing/2014/main" id="{62A1F696-4179-BB52-9DF1-836002DC8340}"/>
              </a:ext>
            </a:extLst>
          </p:cNvPr>
          <p:cNvPicPr>
            <a:picLocks noChangeAspect="1"/>
          </p:cNvPicPr>
          <p:nvPr/>
        </p:nvPicPr>
        <p:blipFill>
          <a:blip r:embed="rId5"/>
          <a:stretch>
            <a:fillRect/>
          </a:stretch>
        </p:blipFill>
        <p:spPr>
          <a:xfrm>
            <a:off x="48602" y="1645713"/>
            <a:ext cx="5029200" cy="1569541"/>
          </a:xfrm>
          <a:prstGeom prst="rect">
            <a:avLst/>
          </a:prstGeom>
        </p:spPr>
      </p:pic>
      <p:pic>
        <p:nvPicPr>
          <p:cNvPr id="16" name="Picture 15">
            <a:extLst>
              <a:ext uri="{FF2B5EF4-FFF2-40B4-BE49-F238E27FC236}">
                <a16:creationId xmlns:a16="http://schemas.microsoft.com/office/drawing/2014/main" id="{EFD3D5E4-8C6D-2AC5-4877-602D8A443C65}"/>
              </a:ext>
            </a:extLst>
          </p:cNvPr>
          <p:cNvPicPr>
            <a:picLocks noChangeAspect="1"/>
          </p:cNvPicPr>
          <p:nvPr/>
        </p:nvPicPr>
        <p:blipFill>
          <a:blip r:embed="rId6"/>
          <a:stretch>
            <a:fillRect/>
          </a:stretch>
        </p:blipFill>
        <p:spPr>
          <a:xfrm>
            <a:off x="291391" y="4727654"/>
            <a:ext cx="4786411" cy="1097280"/>
          </a:xfrm>
          <a:prstGeom prst="rect">
            <a:avLst/>
          </a:prstGeom>
        </p:spPr>
      </p:pic>
      <p:sp>
        <p:nvSpPr>
          <p:cNvPr id="17" name="TextBox 16">
            <a:extLst>
              <a:ext uri="{FF2B5EF4-FFF2-40B4-BE49-F238E27FC236}">
                <a16:creationId xmlns:a16="http://schemas.microsoft.com/office/drawing/2014/main" id="{6C56F234-1045-6BE4-F273-04D346F36D50}"/>
              </a:ext>
            </a:extLst>
          </p:cNvPr>
          <p:cNvSpPr txBox="1"/>
          <p:nvPr/>
        </p:nvSpPr>
        <p:spPr>
          <a:xfrm>
            <a:off x="291391" y="691606"/>
            <a:ext cx="4260039" cy="954107"/>
          </a:xfrm>
          <a:prstGeom prst="rect">
            <a:avLst/>
          </a:prstGeom>
          <a:noFill/>
        </p:spPr>
        <p:txBody>
          <a:bodyPr wrap="square" rtlCol="0">
            <a:spAutoFit/>
          </a:bodyPr>
          <a:lstStyle/>
          <a:p>
            <a:r>
              <a:rPr lang="en-US" sz="2800" b="1" dirty="0">
                <a:solidFill>
                  <a:srgbClr val="00B050"/>
                </a:solidFill>
                <a:latin typeface="Calibri" panose="020F0502020204030204" pitchFamily="34" charset="0"/>
                <a:cs typeface="Calibri" panose="020F0502020204030204" pitchFamily="34" charset="0"/>
              </a:rPr>
              <a:t>Where to find me for any questions or to learn more:</a:t>
            </a:r>
          </a:p>
        </p:txBody>
      </p:sp>
    </p:spTree>
    <p:extLst>
      <p:ext uri="{BB962C8B-B14F-4D97-AF65-F5344CB8AC3E}">
        <p14:creationId xmlns:p14="http://schemas.microsoft.com/office/powerpoint/2010/main" val="241124030"/>
      </p:ext>
    </p:extLst>
  </p:cSld>
  <p:clrMapOvr>
    <a:masterClrMapping/>
  </p:clrMapOvr>
  <p:transition>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itle 1">
            <a:extLst>
              <a:ext uri="{FF2B5EF4-FFF2-40B4-BE49-F238E27FC236}">
                <a16:creationId xmlns:a16="http://schemas.microsoft.com/office/drawing/2014/main" id="{3494A3B1-7DC6-D72F-DB00-38F37A2C0A5C}"/>
              </a:ext>
            </a:extLst>
          </p:cNvPr>
          <p:cNvSpPr>
            <a:spLocks noGrp="1" noChangeArrowheads="1"/>
          </p:cNvSpPr>
          <p:nvPr>
            <p:ph type="title"/>
          </p:nvPr>
        </p:nvSpPr>
        <p:spPr bwMode="auto">
          <a:xfrm>
            <a:off x="1534696" y="804517"/>
            <a:ext cx="9520158" cy="1049235"/>
          </a:xfrm>
        </p:spPr>
        <p:txBody>
          <a:bodyPr wrap="square" numCol="1" anchorCtr="0" compatLnSpc="1">
            <a:prstTxWarp prst="textNoShape">
              <a:avLst/>
            </a:prstTxWarp>
            <a:normAutofit/>
          </a:bodyPr>
          <a:lstStyle/>
          <a:p>
            <a:r>
              <a:rPr lang="en-US" altLang="en-US" dirty="0"/>
              <a:t>Breathe Before You Crawl</a:t>
            </a:r>
            <a:br>
              <a:rPr lang="en-US" altLang="en-US" dirty="0"/>
            </a:br>
            <a:endParaRPr lang="en-US" altLang="en-US" dirty="0"/>
          </a:p>
        </p:txBody>
      </p:sp>
      <p:sp>
        <p:nvSpPr>
          <p:cNvPr id="20482" name="Content Placeholder 2">
            <a:extLst>
              <a:ext uri="{FF2B5EF4-FFF2-40B4-BE49-F238E27FC236}">
                <a16:creationId xmlns:a16="http://schemas.microsoft.com/office/drawing/2014/main" id="{DA9E493F-64BE-348B-4EC9-56F1BA30C94B}"/>
              </a:ext>
            </a:extLst>
          </p:cNvPr>
          <p:cNvSpPr>
            <a:spLocks noGrp="1"/>
          </p:cNvSpPr>
          <p:nvPr>
            <p:ph idx="1"/>
          </p:nvPr>
        </p:nvSpPr>
        <p:spPr/>
        <p:txBody>
          <a:bodyPr>
            <a:normAutofit/>
          </a:bodyPr>
          <a:lstStyle/>
          <a:p>
            <a:pPr marL="457200" indent="-457200">
              <a:buFont typeface="+mj-lt"/>
              <a:buAutoNum type="arabicPeriod"/>
              <a:defRPr/>
            </a:pPr>
            <a:r>
              <a:rPr lang="en-US" sz="2400" dirty="0">
                <a:solidFill>
                  <a:srgbClr val="404040"/>
                </a:solidFill>
              </a:rPr>
              <a:t>Breathing</a:t>
            </a:r>
          </a:p>
          <a:p>
            <a:pPr marL="457200" indent="-457200">
              <a:buFont typeface="+mj-lt"/>
              <a:buAutoNum type="arabicPeriod"/>
              <a:defRPr/>
            </a:pPr>
            <a:r>
              <a:rPr lang="en-US" sz="2400" dirty="0">
                <a:solidFill>
                  <a:srgbClr val="404040"/>
                </a:solidFill>
              </a:rPr>
              <a:t>Head control</a:t>
            </a:r>
          </a:p>
          <a:p>
            <a:pPr marL="457200" indent="-457200">
              <a:buFont typeface="+mj-lt"/>
              <a:buAutoNum type="arabicPeriod"/>
              <a:defRPr/>
            </a:pPr>
            <a:r>
              <a:rPr lang="en-US" sz="2400" dirty="0">
                <a:solidFill>
                  <a:srgbClr val="404040"/>
                </a:solidFill>
              </a:rPr>
              <a:t>Rolling</a:t>
            </a:r>
          </a:p>
          <a:p>
            <a:pPr marL="457200" indent="-457200">
              <a:buFont typeface="+mj-lt"/>
              <a:buAutoNum type="arabicPeriod"/>
              <a:defRPr/>
            </a:pPr>
            <a:r>
              <a:rPr lang="en-US" sz="2400" dirty="0">
                <a:solidFill>
                  <a:srgbClr val="404040"/>
                </a:solidFill>
              </a:rPr>
              <a:t>Rocking</a:t>
            </a:r>
          </a:p>
          <a:p>
            <a:pPr marL="457200" indent="-457200">
              <a:buFont typeface="+mj-lt"/>
              <a:buAutoNum type="arabicPeriod"/>
              <a:defRPr/>
            </a:pPr>
            <a:r>
              <a:rPr lang="en-US" sz="2400" dirty="0">
                <a:solidFill>
                  <a:srgbClr val="404040"/>
                </a:solidFill>
              </a:rPr>
              <a:t>Gait – cross crawl</a:t>
            </a:r>
          </a:p>
        </p:txBody>
      </p:sp>
      <p:sp>
        <p:nvSpPr>
          <p:cNvPr id="2" name="TextBox 1">
            <a:extLst>
              <a:ext uri="{FF2B5EF4-FFF2-40B4-BE49-F238E27FC236}">
                <a16:creationId xmlns:a16="http://schemas.microsoft.com/office/drawing/2014/main" id="{E2A15F9C-803E-DF97-9C5C-CE633E35772D}"/>
              </a:ext>
            </a:extLst>
          </p:cNvPr>
          <p:cNvSpPr txBox="1"/>
          <p:nvPr/>
        </p:nvSpPr>
        <p:spPr>
          <a:xfrm>
            <a:off x="0" y="6538686"/>
            <a:ext cx="4397828"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solidFill>
                  <a:srgbClr val="89814D"/>
                </a:solidFill>
                <a:latin typeface="Calibri" panose="020F0502020204030204" pitchFamily="34" charset="0"/>
              </a:rPr>
              <a:t>© Dr. Stephen Gangemi – Systems Health Care</a:t>
            </a:r>
            <a:endParaRPr lang="en-US" dirty="0">
              <a:latin typeface="Calibri" panose="020F0502020204030204" pitchFamily="34" charset="0"/>
            </a:endParaRPr>
          </a:p>
        </p:txBody>
      </p:sp>
      <p:pic>
        <p:nvPicPr>
          <p:cNvPr id="8" name="Graphic 7" descr="Crawl with solid fill">
            <a:extLst>
              <a:ext uri="{FF2B5EF4-FFF2-40B4-BE49-F238E27FC236}">
                <a16:creationId xmlns:a16="http://schemas.microsoft.com/office/drawing/2014/main" id="{47336414-84C9-6A4E-ED2D-41FCC2C816A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761748" y="2015732"/>
            <a:ext cx="2628220" cy="2628220"/>
          </a:xfrm>
          <a:prstGeom prst="rect">
            <a:avLst/>
          </a:prstGeom>
        </p:spPr>
      </p:pic>
      <p:sp>
        <p:nvSpPr>
          <p:cNvPr id="3" name="Rectangle 2" descr="Lungs">
            <a:extLst>
              <a:ext uri="{FF2B5EF4-FFF2-40B4-BE49-F238E27FC236}">
                <a16:creationId xmlns:a16="http://schemas.microsoft.com/office/drawing/2014/main" id="{8912C46F-6915-30B3-0F9C-2AB063C8A791}"/>
              </a:ext>
            </a:extLst>
          </p:cNvPr>
          <p:cNvSpPr/>
          <p:nvPr/>
        </p:nvSpPr>
        <p:spPr>
          <a:xfrm>
            <a:off x="341353" y="872836"/>
            <a:ext cx="973196" cy="95529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Tree>
  </p:cSld>
  <p:clrMapOvr>
    <a:masterClrMapping/>
  </p:clrMapOvr>
  <p:transition>
    <p:wipe/>
  </p:transition>
</p:sld>
</file>

<file path=ppt/theme/theme1.xml><?xml version="1.0" encoding="utf-8"?>
<a:theme xmlns:a="http://schemas.openxmlformats.org/drawingml/2006/main" name="Gallery">
  <a:themeElements>
    <a:clrScheme name="SHC green-blue">
      <a:dk1>
        <a:srgbClr val="000000"/>
      </a:dk1>
      <a:lt1>
        <a:srgbClr val="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Gallery">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14850</TotalTime>
  <Words>4897</Words>
  <Application>Microsoft Macintosh PowerPoint</Application>
  <PresentationFormat>Widescreen</PresentationFormat>
  <Paragraphs>511</Paragraphs>
  <Slides>80</Slides>
  <Notes>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80</vt:i4>
      </vt:variant>
    </vt:vector>
  </HeadingPairs>
  <TitlesOfParts>
    <vt:vector size="91" baseType="lpstr">
      <vt:lpstr>Arial</vt:lpstr>
      <vt:lpstr>Calibri</vt:lpstr>
      <vt:lpstr>Montserrat 1</vt:lpstr>
      <vt:lpstr>Palatino Linotype</vt:lpstr>
      <vt:lpstr>Quicksand Bold</vt:lpstr>
      <vt:lpstr>Raleway</vt:lpstr>
      <vt:lpstr>Rasputin</vt:lpstr>
      <vt:lpstr>Rasputin Bold</vt:lpstr>
      <vt:lpstr>Rasputin Light</vt:lpstr>
      <vt:lpstr>TT Commons Pro</vt:lpstr>
      <vt:lpstr>Gallery</vt:lpstr>
      <vt:lpstr>  Evaluating, Treating, Rehabilitating, and Optimizing Breath and Diaphragm Function  </vt:lpstr>
      <vt:lpstr>Diaphragm Anatomy &amp; Physiology</vt:lpstr>
      <vt:lpstr>Diaphragmatic Breathing</vt:lpstr>
      <vt:lpstr>Nasal Breathing</vt:lpstr>
      <vt:lpstr>PowerPoint Presentation</vt:lpstr>
      <vt:lpstr>Is Your Patient Lying on Your Table With Their Mouth Open?</vt:lpstr>
      <vt:lpstr>Signs and Symptoms of Poor Breathing </vt:lpstr>
      <vt:lpstr>Signs and Symptoms of Poor Breathing </vt:lpstr>
      <vt:lpstr>Breathe Before You Crawl </vt:lpstr>
      <vt:lpstr>How Long Can You Hold Your Breath? </vt:lpstr>
      <vt:lpstr>How Long Can You Hold Your Breath? </vt:lpstr>
      <vt:lpstr>PowerPoint Presentation</vt:lpstr>
      <vt:lpstr>Reflexive Breathing </vt:lpstr>
      <vt:lpstr>Phases of Breathing  </vt:lpstr>
      <vt:lpstr>PowerPoint Presentation</vt:lpstr>
      <vt:lpstr>CO2 – Way More Important Than You Think </vt:lpstr>
      <vt:lpstr>CO2 &amp; The Bohr Effect </vt:lpstr>
      <vt:lpstr>Nitric Oxide (NO) </vt:lpstr>
      <vt:lpstr>Nitric Oxide </vt:lpstr>
      <vt:lpstr>Regulatory T-Cells &amp; Nitric Oxide </vt:lpstr>
      <vt:lpstr>Regulatory T-Cells &amp; Nitric Oxide </vt:lpstr>
      <vt:lpstr>Breathe Better for Your Heart </vt:lpstr>
      <vt:lpstr>Breathe Better for Your Heart </vt:lpstr>
      <vt:lpstr>Baroreflex Sensitivity </vt:lpstr>
      <vt:lpstr>If There is a “Core” It’s Your Diaphragm </vt:lpstr>
      <vt:lpstr>Some Often Confused Diaphragm A &amp; P </vt:lpstr>
      <vt:lpstr>Cranial and Pelvic Respiratory Sequence: Inspiration </vt:lpstr>
      <vt:lpstr>Cranial and Pelvic Respiratory Sequence: Expiration </vt:lpstr>
      <vt:lpstr>The Pelvic Floor </vt:lpstr>
      <vt:lpstr>Pelvic Floor Integration </vt:lpstr>
      <vt:lpstr>Respiratory Diaphragm – Pelvic Diaphragm Integration Exercise! </vt:lpstr>
      <vt:lpstr>The Psoas </vt:lpstr>
      <vt:lpstr>The Psoas Involvement </vt:lpstr>
      <vt:lpstr>The Psoas Insertion and Low Back Pain </vt:lpstr>
      <vt:lpstr>The Quadratus Lumborum </vt:lpstr>
      <vt:lpstr>The QL Involvement With Breathing and Low Back Pain </vt:lpstr>
      <vt:lpstr>Testing for a Diaphragm Problem </vt:lpstr>
      <vt:lpstr>Testing for a Diaphragm Problem </vt:lpstr>
      <vt:lpstr>Testing for a Diaphragm Problem </vt:lpstr>
      <vt:lpstr>Testing for a Diaphragm Problem </vt:lpstr>
      <vt:lpstr>Testing for a Diaphragm Problem </vt:lpstr>
      <vt:lpstr>Testing for a Diaphragm Problem </vt:lpstr>
      <vt:lpstr>PowerPoint Presentation</vt:lpstr>
      <vt:lpstr>Diaphragm Rehab </vt:lpstr>
      <vt:lpstr>PowerPoint Presentation</vt:lpstr>
      <vt:lpstr>PowerPoint Presentation</vt:lpstr>
      <vt:lpstr>Tongue Position </vt:lpstr>
      <vt:lpstr>PowerPoint Presentation</vt:lpstr>
      <vt:lpstr>PowerPoint Presentation</vt:lpstr>
      <vt:lpstr>PowerPoint Presentation</vt:lpstr>
      <vt:lpstr>PowerPoint Presentation</vt:lpstr>
      <vt:lpstr>PowerPoint Presentation</vt:lpstr>
      <vt:lpstr>PowerPoint Presentation</vt:lpstr>
      <vt:lpstr>Tongue Position </vt:lpstr>
      <vt:lpstr>Testing for Tongue Position </vt:lpstr>
      <vt:lpstr>Tongue Position </vt:lpstr>
      <vt:lpstr>PowerPoint Presentation</vt:lpstr>
      <vt:lpstr>PowerPoint Presentation</vt:lpstr>
      <vt:lpstr>PowerPoint Presentation</vt:lpstr>
      <vt:lpstr>PowerPoint Presentation</vt:lpstr>
      <vt:lpstr>PowerPoint Presentation</vt:lpstr>
      <vt:lpstr>Breathing Positions -5</vt:lpstr>
      <vt:lpstr>PowerPoint Presentation</vt:lpstr>
      <vt:lpstr>PowerPoint Presentation</vt:lpstr>
      <vt:lpstr>PowerPoint Presentation</vt:lpstr>
      <vt:lpstr>The Longus Colli </vt:lpstr>
      <vt:lpstr>Powerful “X” </vt:lpstr>
      <vt:lpstr>PowerPoint Presentation</vt:lpstr>
      <vt:lpstr>Types of Breathing </vt:lpstr>
      <vt:lpstr>Many Small Breath Holds </vt:lpstr>
      <vt:lpstr>PowerPoint Presentation</vt:lpstr>
      <vt:lpstr>PowerPoint Presentation</vt:lpstr>
      <vt:lpstr>PowerPoint Presentation</vt:lpstr>
      <vt:lpstr>PowerPoint Presentation</vt:lpstr>
      <vt:lpstr>PowerPoint Presentation</vt:lpstr>
      <vt:lpstr>Tape Your Mouth Shut? – Get an Integrative Breathing Assessment </vt:lpstr>
      <vt:lpstr>Breathe Well…</vt:lpstr>
      <vt:lpstr>More Learning:</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Optimizing Neurotransmitter Function &amp; The Cranial Fault Connection </dc:title>
  <dc:creator>Weston Holzinger</dc:creator>
  <cp:lastModifiedBy>Ava Mae Gangemi</cp:lastModifiedBy>
  <cp:revision>645</cp:revision>
  <dcterms:created xsi:type="dcterms:W3CDTF">2020-07-22T23:51:11Z</dcterms:created>
  <dcterms:modified xsi:type="dcterms:W3CDTF">2026-07-14T22:09:28Z</dcterms:modified>
</cp:coreProperties>
</file>